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00" d="100"/>
          <a:sy n="100" d="100"/>
        </p:scale>
        <p:origin x="948" y="4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73697" y="2188029"/>
            <a:ext cx="4039841"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ĐIỆN THOẠI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637F063-ABCC-3ADC-7C93-2BED8CF87196}"/>
              </a:ext>
            </a:extLst>
          </p:cNvPr>
          <p:cNvPicPr>
            <a:picLocks noChangeAspect="1"/>
          </p:cNvPicPr>
          <p:nvPr/>
        </p:nvPicPr>
        <p:blipFill>
          <a:blip r:embed="rId4"/>
          <a:stretch>
            <a:fillRect/>
          </a:stretch>
        </p:blipFill>
        <p:spPr>
          <a:xfrm>
            <a:off x="4905485" y="4293096"/>
            <a:ext cx="2376264" cy="23762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thoại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thế giới công nghiệp hiện đại, những nhà máy sản xuất điện thoại thông minh thường xuyên đối mặt với những rủi ro nghiêm trọng liên quan đến tai nạn lao động</a:t>
            </a:r>
            <a:r>
              <a:rPr lang="en-US" sz="2000" dirty="0">
                <a:ea typeface="+mn-lt"/>
                <a:cs typeface="+mn-lt"/>
              </a:rPr>
              <a:t>:</a:t>
            </a:r>
            <a:endParaRPr lang="en-US" dirty="0"/>
          </a:p>
          <a:p>
            <a:pPr marL="730885" lvl="1" indent="-304165"/>
            <a:r>
              <a:rPr lang="en-US" i="0" dirty="0" err="1">
                <a:solidFill>
                  <a:srgbClr val="0D0D0D"/>
                </a:solidFill>
                <a:effectLst/>
                <a:latin typeface="Söhne"/>
              </a:rPr>
              <a:t>Áp</a:t>
            </a:r>
            <a:r>
              <a:rPr lang="en-US" i="0" dirty="0">
                <a:solidFill>
                  <a:srgbClr val="0D0D0D"/>
                </a:solidFill>
                <a:effectLst/>
                <a:latin typeface="Söhne"/>
              </a:rPr>
              <a:t> </a:t>
            </a:r>
            <a:r>
              <a:rPr lang="en-US" i="0" dirty="0" err="1">
                <a:solidFill>
                  <a:srgbClr val="0D0D0D"/>
                </a:solidFill>
                <a:effectLst/>
                <a:latin typeface="Söhne"/>
              </a:rPr>
              <a:t>Lực</a:t>
            </a:r>
            <a:r>
              <a:rPr lang="en-US" i="0" dirty="0">
                <a:solidFill>
                  <a:srgbClr val="0D0D0D"/>
                </a:solidFill>
                <a:effectLst/>
                <a:latin typeface="Söhne"/>
              </a:rPr>
              <a:t> </a:t>
            </a:r>
            <a:r>
              <a:rPr lang="en-US" i="0" dirty="0" err="1">
                <a:solidFill>
                  <a:srgbClr val="0D0D0D"/>
                </a:solidFill>
                <a:effectLst/>
                <a:latin typeface="Söhne"/>
              </a:rPr>
              <a:t>Sản</a:t>
            </a:r>
            <a:r>
              <a:rPr lang="en-US" i="0" dirty="0">
                <a:solidFill>
                  <a:srgbClr val="0D0D0D"/>
                </a:solidFill>
                <a:effectLst/>
                <a:latin typeface="Söhne"/>
              </a:rPr>
              <a:t> </a:t>
            </a:r>
            <a:r>
              <a:rPr lang="en-US" i="0" dirty="0" err="1">
                <a:solidFill>
                  <a:srgbClr val="0D0D0D"/>
                </a:solidFill>
                <a:effectLst/>
                <a:latin typeface="Söhne"/>
              </a:rPr>
              <a:t>Xuất</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Thiếu</a:t>
            </a:r>
            <a:r>
              <a:rPr lang="en-US" i="0" dirty="0">
                <a:solidFill>
                  <a:srgbClr val="0D0D0D"/>
                </a:solidFill>
                <a:effectLst/>
                <a:latin typeface="Söhne"/>
              </a:rPr>
              <a:t> An </a:t>
            </a:r>
            <a:r>
              <a:rPr lang="en-US" i="0" dirty="0" err="1">
                <a:solidFill>
                  <a:srgbClr val="0D0D0D"/>
                </a:solidFill>
                <a:effectLst/>
                <a:latin typeface="Söhne"/>
              </a:rPr>
              <a:t>Toàn</a:t>
            </a:r>
            <a:r>
              <a:rPr lang="en-US" i="0" dirty="0">
                <a:solidFill>
                  <a:srgbClr val="0D0D0D"/>
                </a:solidFill>
                <a:effectLst/>
                <a:latin typeface="Söhne"/>
              </a:rPr>
              <a:t> Lao </a:t>
            </a:r>
            <a:r>
              <a:rPr lang="en-US" i="0" dirty="0" err="1">
                <a:solidFill>
                  <a:srgbClr val="0D0D0D"/>
                </a:solidFill>
                <a:effectLst/>
                <a:latin typeface="Söhne"/>
              </a:rPr>
              <a:t>Động</a:t>
            </a:r>
            <a:endParaRPr lang="en-US" i="0" dirty="0">
              <a:solidFill>
                <a:srgbClr val="0D0D0D"/>
              </a:solidFill>
              <a:effectLst/>
              <a:latin typeface="Söhne"/>
            </a:endParaRPr>
          </a:p>
          <a:p>
            <a:pPr marL="730885" lvl="1" indent="-304165"/>
            <a:r>
              <a:rPr lang="vi-VN" dirty="0"/>
              <a:t>Quản lý Chất Lượng và Nguy Cơ Nghề Nghiệp</a:t>
            </a:r>
            <a:endParaRPr lang="en-US" dirty="0">
              <a:solidFill>
                <a:srgbClr val="0D0D0D"/>
              </a:solidFill>
              <a:latin typeface="Söhne"/>
            </a:endParaRPr>
          </a:p>
          <a:p>
            <a:pPr marL="730885" lvl="1" indent="-304165"/>
            <a:r>
              <a:rPr lang="en-US" dirty="0" err="1"/>
              <a:t>Hệ</a:t>
            </a:r>
            <a:r>
              <a:rPr lang="en-US" dirty="0"/>
              <a:t> </a:t>
            </a:r>
            <a:r>
              <a:rPr lang="en-US" dirty="0" err="1"/>
              <a:t>Thống</a:t>
            </a:r>
            <a:r>
              <a:rPr lang="en-US" dirty="0"/>
              <a:t> An </a:t>
            </a:r>
            <a:r>
              <a:rPr lang="en-US" dirty="0" err="1"/>
              <a:t>Toàn</a:t>
            </a:r>
            <a:r>
              <a:rPr lang="en-US" dirty="0"/>
              <a:t> </a:t>
            </a:r>
            <a:r>
              <a:rPr lang="en-US" dirty="0" err="1"/>
              <a:t>và</a:t>
            </a:r>
            <a:r>
              <a:rPr lang="en-US" dirty="0"/>
              <a:t> </a:t>
            </a:r>
            <a:r>
              <a:rPr lang="en-US" dirty="0" err="1"/>
              <a:t>Cải</a:t>
            </a:r>
            <a:r>
              <a:rPr lang="en-US" dirty="0"/>
              <a:t> </a:t>
            </a:r>
            <a:r>
              <a:rPr lang="en-US" dirty="0" err="1"/>
              <a:t>Thiện</a:t>
            </a:r>
            <a:r>
              <a:rPr lang="en-US" dirty="0"/>
              <a:t> </a:t>
            </a:r>
            <a:r>
              <a:rPr lang="en-US" dirty="0" err="1"/>
              <a:t>Điều</a:t>
            </a:r>
            <a:r>
              <a:rPr lang="en-US" dirty="0"/>
              <a:t> </a:t>
            </a:r>
            <a:r>
              <a:rPr lang="en-US" dirty="0" err="1"/>
              <a:t>Kiện</a:t>
            </a:r>
            <a:r>
              <a:rPr lang="en-US" dirty="0"/>
              <a:t> Lao </a:t>
            </a:r>
            <a:r>
              <a:rPr lang="en-US" dirty="0" err="1"/>
              <a:t>Động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linh</a:t>
            </a:r>
            <a:r>
              <a:rPr lang="en-US" dirty="0"/>
              <a:t> </a:t>
            </a:r>
            <a:r>
              <a:rPr lang="en-US" dirty="0" err="1"/>
              <a:t>kiện</a:t>
            </a:r>
            <a:r>
              <a:rPr lang="en-US" dirty="0"/>
              <a:t> </a:t>
            </a:r>
            <a:r>
              <a:rPr lang="en-US" dirty="0" err="1"/>
              <a:t>điện</a:t>
            </a:r>
            <a:r>
              <a:rPr lang="en-US" dirty="0"/>
              <a:t> </a:t>
            </a:r>
            <a:r>
              <a:rPr lang="en-US" dirty="0" err="1"/>
              <a:t>thoại</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lắp</a:t>
            </a:r>
            <a:r>
              <a:rPr lang="en-US" dirty="0"/>
              <a:t> </a:t>
            </a:r>
            <a:r>
              <a:rPr lang="en-US" dirty="0" err="1"/>
              <a:t>ráp</a:t>
            </a:r>
            <a:r>
              <a:rPr lang="en-US" dirty="0"/>
              <a:t> </a:t>
            </a:r>
            <a:r>
              <a:rPr lang="en-US" dirty="0" err="1"/>
              <a:t>linh</a:t>
            </a:r>
            <a:r>
              <a:rPr lang="en-US" dirty="0"/>
              <a:t> </a:t>
            </a:r>
            <a:r>
              <a:rPr lang="en-US" dirty="0" err="1"/>
              <a:t>kiện</a:t>
            </a:r>
            <a:r>
              <a:rPr lang="en-US" dirty="0"/>
              <a:t> </a:t>
            </a:r>
            <a:r>
              <a:rPr lang="en-US" dirty="0" err="1"/>
              <a:t>điện</a:t>
            </a:r>
            <a:r>
              <a:rPr lang="en-US" dirty="0"/>
              <a:t> </a:t>
            </a:r>
            <a:r>
              <a:rPr lang="en-US" dirty="0" err="1"/>
              <a:t>thoại</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điện</a:t>
            </a:r>
            <a:r>
              <a:rPr lang="en-US" dirty="0"/>
              <a:t> </a:t>
            </a:r>
            <a:r>
              <a:rPr lang="en-US" dirty="0" err="1"/>
              <a:t>thoại</a:t>
            </a:r>
            <a:r>
              <a:rPr lang="en-US" dirty="0"/>
              <a:t> </a:t>
            </a:r>
            <a:r>
              <a:rPr lang="en-US" dirty="0" err="1"/>
              <a:t>hoàn</a:t>
            </a:r>
            <a:r>
              <a:rPr lang="en-US" dirty="0"/>
              <a:t> </a:t>
            </a:r>
            <a:r>
              <a:rPr lang="en-US" dirty="0" err="1"/>
              <a:t>chỉnh</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kiểm tra chất lượng điện thoại thông minh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thoại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thoại</a:t>
            </a:r>
            <a:endParaRPr lang="en-US" sz="2400" b="1" i="0" dirty="0">
              <a:effectLst/>
              <a:latin typeface="Söhne"/>
            </a:endParaRPr>
          </a:p>
          <a:p>
            <a:pPr algn="l"/>
            <a:r>
              <a:rPr lang="vi-VN" b="0" i="0" dirty="0">
                <a:effectLst/>
                <a:latin typeface="Open Sans" panose="020B0606030504020204" pitchFamily="34" charset="0"/>
              </a:rPr>
              <a:t>Vận hành máy sản xuất linh kiện điện thoại là một quá trình phức tạp đòi hỏi sự chuyên nghiệp và kỹ năng cao. Công việc này bao gồm nhiều đặc điểm quan trọng đảm bảo quá trình sản xuất diễn ra suôn sẻ và hiệu quả.</a:t>
            </a:r>
          </a:p>
          <a:p>
            <a:pPr algn="l"/>
            <a:r>
              <a:rPr lang="vi-VN" b="0" i="0" dirty="0">
                <a:effectLst/>
                <a:latin typeface="Open Sans" panose="020B0606030504020204" pitchFamily="34" charset="0"/>
              </a:rPr>
              <a:t>Trước hết, người vận hành máy cần có kiến thức sâu rộng về các linh kiện điện tử và quy trình sản xuất. Điều này bao gồm việc hiểu rõ về cách hoạt động của các thành phần điện tử cũng như quy trình lắp ráp và kiểm tra chất lượng.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A3DD87B-8A79-295B-C3C1-05D1AC6F243F}"/>
              </a:ext>
            </a:extLst>
          </p:cNvPr>
          <p:cNvPicPr>
            <a:picLocks noChangeAspect="1"/>
          </p:cNvPicPr>
          <p:nvPr/>
        </p:nvPicPr>
        <p:blipFill>
          <a:blip r:embed="rId3"/>
          <a:stretch>
            <a:fillRect/>
          </a:stretch>
        </p:blipFill>
        <p:spPr>
          <a:xfrm>
            <a:off x="-1754460" y="1988840"/>
            <a:ext cx="7344816" cy="734481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thoại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thoại</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điện</a:t>
            </a:r>
            <a:r>
              <a:rPr lang="en-US" b="0" i="0" dirty="0">
                <a:effectLst/>
                <a:latin typeface="Open Sans" panose="020B0606030504020204" pitchFamily="34" charset="0"/>
              </a:rPr>
              <a:t> </a:t>
            </a:r>
            <a:r>
              <a:rPr lang="en-US" b="0" i="0" dirty="0" err="1">
                <a:effectLst/>
                <a:latin typeface="Open Sans" panose="020B0606030504020204" pitchFamily="34" charset="0"/>
              </a:rPr>
              <a:t>thoại</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do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va</a:t>
            </a:r>
            <a:r>
              <a:rPr lang="en-US" b="0" i="0" dirty="0">
                <a:effectLst/>
                <a:latin typeface="Open Sans" panose="020B0606030504020204" pitchFamily="34" charset="0"/>
              </a:rPr>
              <a:t> </a:t>
            </a:r>
            <a:r>
              <a:rPr lang="en-US" b="0" i="0" dirty="0" err="1">
                <a:effectLst/>
                <a:latin typeface="Open Sans" panose="020B0606030504020204" pitchFamily="34" charset="0"/>
              </a:rPr>
              <a:t>chạm</a:t>
            </a:r>
            <a:r>
              <a:rPr lang="en-US" b="0" i="0" dirty="0">
                <a:effectLst/>
                <a:latin typeface="Open Sans" panose="020B0606030504020204" pitchFamily="34" charset="0"/>
              </a:rPr>
              <a:t> </a:t>
            </a:r>
            <a:r>
              <a:rPr lang="en-US" b="0" i="0" dirty="0" err="1">
                <a:effectLst/>
                <a:latin typeface="Open Sans" panose="020B0606030504020204" pitchFamily="34" charset="0"/>
              </a:rPr>
              <a:t>giữa</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hỏng</a:t>
            </a:r>
            <a:r>
              <a:rPr lang="en-US" b="0" i="0" dirty="0">
                <a:effectLst/>
                <a:latin typeface="Open Sans" panose="020B0606030504020204" pitchFamily="34" charset="0"/>
              </a:rPr>
              <a:t> </a:t>
            </a:r>
            <a:r>
              <a:rPr lang="en-US" b="0" i="0" dirty="0" err="1">
                <a:effectLst/>
                <a:latin typeface="Open Sans" panose="020B0606030504020204" pitchFamily="34" charset="0"/>
              </a:rPr>
              <a:t>hóc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suy</a:t>
            </a:r>
            <a:r>
              <a:rPr lang="en-US" b="0" i="0" dirty="0">
                <a:effectLst/>
                <a:latin typeface="Open Sans" panose="020B0606030504020204" pitchFamily="34" charset="0"/>
              </a:rPr>
              <a:t> </a:t>
            </a:r>
            <a:r>
              <a:rPr lang="en-US" b="0" i="0" dirty="0" err="1">
                <a:effectLst/>
                <a:latin typeface="Open Sans" panose="020B0606030504020204" pitchFamily="34" charset="0"/>
              </a:rPr>
              <a:t>giảm</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p>
          <a:p>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lực</a:t>
            </a:r>
            <a:r>
              <a:rPr lang="en-US" b="0" i="0" dirty="0">
                <a:effectLst/>
                <a:latin typeface="Open Sans" panose="020B0606030504020204" pitchFamily="34" charset="0"/>
              </a:rPr>
              <a:t> </a:t>
            </a:r>
            <a:r>
              <a:rPr lang="en-US" b="0" i="0" dirty="0" err="1">
                <a:effectLst/>
                <a:latin typeface="Open Sans" panose="020B0606030504020204" pitchFamily="34" charset="0"/>
              </a:rPr>
              <a:t>thời</a:t>
            </a:r>
            <a:r>
              <a:rPr lang="en-US" b="0" i="0" dirty="0">
                <a:effectLst/>
                <a:latin typeface="Open Sans" panose="020B0606030504020204" pitchFamily="34" charset="0"/>
              </a:rPr>
              <a:t> </a:t>
            </a:r>
            <a:r>
              <a:rPr lang="en-US" b="0" i="0" dirty="0" err="1">
                <a:effectLst/>
                <a:latin typeface="Open Sans" panose="020B0606030504020204" pitchFamily="34" charset="0"/>
              </a:rPr>
              <a:t>gian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cũng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mắc</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do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cảnh</a:t>
            </a:r>
            <a:r>
              <a:rPr lang="en-US" b="0" i="0" dirty="0">
                <a:effectLst/>
                <a:latin typeface="Open Sans" panose="020B0606030504020204" pitchFamily="34" charset="0"/>
              </a:rPr>
              <a:t> </a:t>
            </a:r>
            <a:r>
              <a:rPr lang="en-US" b="0" i="0" dirty="0" err="1">
                <a:effectLst/>
                <a:latin typeface="Open Sans" panose="020B0606030504020204" pitchFamily="34" charset="0"/>
              </a:rPr>
              <a:t>báo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nghiêm</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17371B7-2AFE-02C9-8BB0-C6408552B347}"/>
              </a:ext>
            </a:extLst>
          </p:cNvPr>
          <p:cNvPicPr>
            <a:picLocks noChangeAspect="1"/>
          </p:cNvPicPr>
          <p:nvPr/>
        </p:nvPicPr>
        <p:blipFill>
          <a:blip r:embed="rId3"/>
          <a:stretch>
            <a:fillRect/>
          </a:stretch>
        </p:blipFill>
        <p:spPr>
          <a:xfrm>
            <a:off x="-1754460" y="1988840"/>
            <a:ext cx="7344816" cy="734481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thoại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thoại</a:t>
            </a:r>
            <a:endParaRPr lang="en-US" sz="2400" b="1" i="0" dirty="0">
              <a:effectLst/>
              <a:latin typeface="Söhne"/>
            </a:endParaRPr>
          </a:p>
          <a:p>
            <a:r>
              <a:rPr lang="vi-VN" b="0" i="0" dirty="0">
                <a:effectLst/>
                <a:latin typeface="Open Sans" panose="020B0606030504020204" pitchFamily="34" charset="0"/>
              </a:rPr>
              <a:t>Nguyên nhân gây ra tai nạn khi vận hành máy sản xuất linh kiện điện thoại là một vấn đề quan trọng cần được đánh giá và giải quyết một cách cẩn thận. Một trong những nguyên nhân chính là thiếu đào tạo chuyên sâu cho nhân viên vận hành máy. </a:t>
            </a:r>
            <a:endParaRPr lang="en-US" b="0" i="0" dirty="0">
              <a:effectLst/>
              <a:latin typeface="Open Sans" panose="020B0606030504020204" pitchFamily="34" charset="0"/>
            </a:endParaRPr>
          </a:p>
          <a:p>
            <a:r>
              <a:rPr lang="vi-VN" b="0" i="0" dirty="0">
                <a:effectLst/>
                <a:latin typeface="Open Sans" panose="020B0606030504020204" pitchFamily="34" charset="0"/>
              </a:rPr>
              <a:t>Sự hiểu biết hạn chế về quy trình và kỹ thuật có thể dẫn đến quyết định không đúng, gây ra sự cố và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3813035-7BDD-E595-ED15-89FFB83176A1}"/>
              </a:ext>
            </a:extLst>
          </p:cNvPr>
          <p:cNvPicPr>
            <a:picLocks noChangeAspect="1"/>
          </p:cNvPicPr>
          <p:nvPr/>
        </p:nvPicPr>
        <p:blipFill>
          <a:blip r:embed="rId3"/>
          <a:stretch>
            <a:fillRect/>
          </a:stretch>
        </p:blipFill>
        <p:spPr>
          <a:xfrm>
            <a:off x="-1754460" y="1988840"/>
            <a:ext cx="7344816" cy="734481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thoại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thoại</a:t>
            </a:r>
            <a:r>
              <a:rPr lang="en-US" sz="2000"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Để phòng tránh tai nạn khi vận hành máy sản xuất linh kiện điện thoại, việc thực hiện các biện pháp an toàn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nhân viên cần được đào tạo kỹ thuật và an toàn đầy đủ để hiểu rõ về quy trình sản xuất và biết cách xử lý các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4875FA2-8F06-96A3-E485-E6F71737E092}"/>
              </a:ext>
            </a:extLst>
          </p:cNvPr>
          <p:cNvPicPr>
            <a:picLocks noChangeAspect="1"/>
          </p:cNvPicPr>
          <p:nvPr/>
        </p:nvPicPr>
        <p:blipFill>
          <a:blip r:embed="rId3"/>
          <a:stretch>
            <a:fillRect/>
          </a:stretch>
        </p:blipFill>
        <p:spPr>
          <a:xfrm>
            <a:off x="-1754460" y="1988840"/>
            <a:ext cx="7344816" cy="734481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thoại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thoại</a:t>
            </a:r>
            <a:endParaRPr lang="en-US" sz="2400" b="1" i="0" dirty="0">
              <a:effectLst/>
              <a:latin typeface="Söhne"/>
            </a:endParaRPr>
          </a:p>
          <a:p>
            <a:r>
              <a:rPr lang="vi-VN" b="0" i="0" dirty="0">
                <a:effectLst/>
                <a:latin typeface="Open Sans" panose="020B0606030504020204" pitchFamily="34" charset="0"/>
              </a:rPr>
              <a:t>Quy định an toàn lao động khi vận hành máy sản xuất linh kiện điện thoại đóng vai trò quan trọng trong việc đảm bảo môi trường làm việc an toàn và giảm thiểu nguy cơ tai nạn.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đầy đủ về các quy tắc an toàn cụ thể áp dụng trong quá trình vận hành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5A2D72D-7ECC-B197-6DB4-DE5EE1566034}"/>
              </a:ext>
            </a:extLst>
          </p:cNvPr>
          <p:cNvPicPr>
            <a:picLocks noChangeAspect="1"/>
          </p:cNvPicPr>
          <p:nvPr/>
        </p:nvPicPr>
        <p:blipFill>
          <a:blip r:embed="rId3"/>
          <a:stretch>
            <a:fillRect/>
          </a:stretch>
        </p:blipFill>
        <p:spPr>
          <a:xfrm>
            <a:off x="-1754460" y="1988840"/>
            <a:ext cx="7344816" cy="734481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thoại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thoại</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sản xuất linh kiện điện thoại đòi hỏi sự nhanh nhẹn và chuẩn bị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đầu tiên là báo cáo ngay lập tức cho người quản lý và nhóm cứu thương. Sự thông tin chính xác và nhanh chóng giúp tối ưu hóa thời gian phản ứng.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36E4EA3-1C26-FA56-B7D7-16A4DFB4AA59}"/>
              </a:ext>
            </a:extLst>
          </p:cNvPr>
          <p:cNvPicPr>
            <a:picLocks noChangeAspect="1"/>
          </p:cNvPicPr>
          <p:nvPr/>
        </p:nvPicPr>
        <p:blipFill>
          <a:blip r:embed="rId3"/>
          <a:stretch>
            <a:fillRect/>
          </a:stretch>
        </p:blipFill>
        <p:spPr>
          <a:xfrm>
            <a:off x="-1754460" y="1988840"/>
            <a:ext cx="7344816" cy="734481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5594" y="404664"/>
            <a:ext cx="97661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br>
              <a:rPr lang="en-US" sz="4000" b="1" dirty="0">
                <a:solidFill>
                  <a:schemeClr val="bg1"/>
                </a:solidFill>
                <a:latin typeface="UTM Aptima" panose="02040603050506020204" pitchFamily="18" charset="0"/>
              </a:rPr>
            </a:b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thoại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Quy trình vận hành máy lắp ráp linh kiện điện thoại để tạo thành một chiếc điện thoại hoàn chỉnh đòi hỏi sự chính xác và hiệu suất cao từ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bao gồm nhiều bước quan trọng, bắt đầu từ kiểm tra chất lượng linh kiện và kết thúc khi sản phẩm hoàn thành.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BB62D87-EBEF-7A04-409B-422E1D0C688A}"/>
              </a:ext>
            </a:extLst>
          </p:cNvPr>
          <p:cNvPicPr>
            <a:picLocks noChangeAspect="1"/>
          </p:cNvPicPr>
          <p:nvPr/>
        </p:nvPicPr>
        <p:blipFill>
          <a:blip r:embed="rId3"/>
          <a:stretch>
            <a:fillRect/>
          </a:stretch>
        </p:blipFill>
        <p:spPr>
          <a:xfrm>
            <a:off x="6211464"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thoại</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Trong quá trình vận hành máy lắp ráp linh kiện điện thoại, có nhiều rủi ro và dạng tai nạn mà nhân viên cần phải đối mặt. Một số vấn đề phổ biến bao gồm việc lắp sai linh kiện, gây ra sự cố chất lượng và hiệu suất của sản phẩm.</a:t>
            </a:r>
          </a:p>
          <a:p>
            <a:pPr algn="l"/>
            <a:r>
              <a:rPr lang="vi-VN" b="0" i="0" dirty="0">
                <a:effectLst/>
                <a:latin typeface="Open Sans" panose="020B0606030504020204" pitchFamily="34" charset="0"/>
              </a:rPr>
              <a:t>Một trong những tai nạn thường gặp là lắp linh kiện vào vị trí không đúng, dẫn đến sự cố chức năng và khả năng hoạt động của điện thoại. Điều này có thể xảy ra khi quá trình đào tạo không đầy đủ hoặc do sự thiếu chú ý của nhân viên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F128287-6541-B7AF-FD1C-5DC43D27D2FB}"/>
              </a:ext>
            </a:extLst>
          </p:cNvPr>
          <p:cNvPicPr>
            <a:picLocks noChangeAspect="1"/>
          </p:cNvPicPr>
          <p:nvPr/>
        </p:nvPicPr>
        <p:blipFill>
          <a:blip r:embed="rId3"/>
          <a:stretch>
            <a:fillRect/>
          </a:stretch>
        </p:blipFill>
        <p:spPr>
          <a:xfrm>
            <a:off x="6211464"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thoại</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Các tai nạn trong quá trình vận hành máy lắp ráp linh kiện điện thoại có thể xuất phát từ nhiều nguyên nhân khác nhau. Một trong những yếu tố chính là sự thiếu sót trong quá trình đào tạo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nhân viên không được đào tạo đầy đủ về kỹ thuật và quy trình làm việc, họ có thể lắp linh kiện vào vị trí không đúng, dẫn đến lỗi chức năng và chất lượng cuối cùng của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E5F105-0DC1-8CCA-A754-02CD999B91FA}"/>
              </a:ext>
            </a:extLst>
          </p:cNvPr>
          <p:cNvPicPr>
            <a:picLocks noChangeAspect="1"/>
          </p:cNvPicPr>
          <p:nvPr/>
        </p:nvPicPr>
        <p:blipFill>
          <a:blip r:embed="rId3"/>
          <a:stretch>
            <a:fillRect/>
          </a:stretch>
        </p:blipFill>
        <p:spPr>
          <a:xfrm>
            <a:off x="6211464"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thoại</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Để giảm thiểu nguy cơ tai nạn khi vận hành máy lắp ráp linh kiện điện thoại và đảm bảo an toàn lao động, việc thực hiện các biện pháp phòng tránh là hết sức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việc huấn luyện an toàn lao động cho nhân viên là bước cơ bản. Nhân viên cần được đào tạo về kỹ thuật làm việc an toàn, sử dụng đúng các thiết bị bảo hộ, và nhận biết nguy cơ tiềm ẩn trong quá trình vận hành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5A7F9D7-94A5-9E50-6A7E-A07BA6EA03D4}"/>
              </a:ext>
            </a:extLst>
          </p:cNvPr>
          <p:cNvPicPr>
            <a:picLocks noChangeAspect="1"/>
          </p:cNvPicPr>
          <p:nvPr/>
        </p:nvPicPr>
        <p:blipFill>
          <a:blip r:embed="rId3"/>
          <a:stretch>
            <a:fillRect/>
          </a:stretch>
        </p:blipFill>
        <p:spPr>
          <a:xfrm>
            <a:off x="6211464"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thoại</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Quy định an toàn lao động khi vận hành máy lắp ráp linh kiện điện thoại đóng vai trò quan trọng trong việc bảo vệ nhân viên và đảm bảo quá trình sản xuất diễn ra một cách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tất cả nhân viên tham gia vào quá trình vận hành máy cần được đào tạo đầy đủ về các quy tắc an toàn, bao gồm cách sử dụng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F280ADC-9379-FCD7-1178-353D0FB698DF}"/>
              </a:ext>
            </a:extLst>
          </p:cNvPr>
          <p:cNvPicPr>
            <a:picLocks noChangeAspect="1"/>
          </p:cNvPicPr>
          <p:nvPr/>
        </p:nvPicPr>
        <p:blipFill>
          <a:blip r:embed="rId3"/>
          <a:stretch>
            <a:fillRect/>
          </a:stretch>
        </p:blipFill>
        <p:spPr>
          <a:xfrm>
            <a:off x="6211464"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thoại</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thoại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Trong trường hợp xảy ra tai nạn khẩn cấp khi vận hành máy lắp ráp linh kiện điện thoại, quy trình xử lý tình huống cần được thiết lập một cách chi tiết và hợp lý. Đầu tiên và quan trọng nhất, nhân viên cần được đào tạo về các biện pháp an toàn và kỹ thuật xử lý tình huống khẩn cấp.</a:t>
            </a:r>
          </a:p>
          <a:p>
            <a:pPr algn="l"/>
            <a:r>
              <a:rPr lang="vi-VN" b="0" i="0" dirty="0">
                <a:effectLst/>
                <a:latin typeface="Open Sans" panose="020B0606030504020204" pitchFamily="34" charset="0"/>
              </a:rPr>
              <a:t>Khi có tai nạn xảy ra, việc ngừng máy và ngừng tất cả các hoạt động ngay lập tức là quan trọng để đảm bảo an toàn cho tất cả nhân viên.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C8CBCC6-DA06-779C-343F-D8CDBD66D835}"/>
              </a:ext>
            </a:extLst>
          </p:cNvPr>
          <p:cNvPicPr>
            <a:picLocks noChangeAspect="1"/>
          </p:cNvPicPr>
          <p:nvPr/>
        </p:nvPicPr>
        <p:blipFill>
          <a:blip r:embed="rId3"/>
          <a:stretch>
            <a:fillRect/>
          </a:stretch>
        </p:blipFill>
        <p:spPr>
          <a:xfrm>
            <a:off x="6211464"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điện thoại thông minh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điện thoại thông minh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điện thoại thông minh (smartphone) thành phẩm, các chuyên gia thực hiện nhiều công việc quan trọng để đảm bảo rằng sản phẩm đáp ứng được các tiêu chí cao cấp.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đặc điểm quan trọng của công việc này là kiểm tra tính năng và hiệu suất của thiết bị. Các chuyên gia thường xuyên kiểm tra mọi khía cạnh của điện thoại, từ hiệu suất xử lý đến chất lượng âm thanh và hình ảnh.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7CFC64A1-E460-85AF-0097-799AF8FA21BD}"/>
              </a:ext>
            </a:extLst>
          </p:cNvPr>
          <p:cNvPicPr>
            <a:picLocks noChangeAspect="1"/>
          </p:cNvPicPr>
          <p:nvPr/>
        </p:nvPicPr>
        <p:blipFill>
          <a:blip r:embed="rId3"/>
          <a:stretch>
            <a:fillRect/>
          </a:stretch>
        </p:blipFill>
        <p:spPr>
          <a:xfrm>
            <a:off x="-890364" y="2823069"/>
            <a:ext cx="5112568" cy="511256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điện thoại thông minh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điện thoại thông minh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điện thoại thông minh (smartphone) thành phẩm, các dạng tai nạn có thể xảy ra đôi khi đe dọa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vấn đề phổ biến là hỏng hóc vật liệu và linh kiện trong quá trình thử nghiệm. Điều này có thể xuất phát từ áp lực quá mạnh, nhiệt độ không ổn định hoặc quá trình thử nghiệm không được kiểm soát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CB6F25-EFB4-A17A-4C16-DE5B50B66D67}"/>
              </a:ext>
            </a:extLst>
          </p:cNvPr>
          <p:cNvPicPr>
            <a:picLocks noChangeAspect="1"/>
          </p:cNvPicPr>
          <p:nvPr/>
        </p:nvPicPr>
        <p:blipFill>
          <a:blip r:embed="rId3"/>
          <a:stretch>
            <a:fillRect/>
          </a:stretch>
        </p:blipFill>
        <p:spPr>
          <a:xfrm>
            <a:off x="-890364" y="2823069"/>
            <a:ext cx="5112568" cy="511256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điện thoại thông minh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điện thoại thông minh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kiểm tra chất lượng điện thoại thông minh (smartphone) có thể bắt nguồn từ một số yếu tố đa dạng.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Thường xuyên, áp lực thời gian là một nguyên nhân quan trọng, khi các đợt sản xuất phải tuân theo lịch trình chặt chẽ. Điều này có thể dẫn đến việc thực hiện quá nhanh các bước kiểm tra mà không đảm bảo an toàn và chất lượng.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9A89A6D-27A5-9D33-BEF6-7A3093787EBF}"/>
              </a:ext>
            </a:extLst>
          </p:cNvPr>
          <p:cNvPicPr>
            <a:picLocks noChangeAspect="1"/>
          </p:cNvPicPr>
          <p:nvPr/>
        </p:nvPicPr>
        <p:blipFill>
          <a:blip r:embed="rId3"/>
          <a:stretch>
            <a:fillRect/>
          </a:stretch>
        </p:blipFill>
        <p:spPr>
          <a:xfrm>
            <a:off x="-890364" y="2823069"/>
            <a:ext cx="5112568" cy="511256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điện thoại thông minh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điện thoại thông minh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kiểm tra chất lượng điện thoại thông minh (smartphone) thành phẩm, các biện pháp phòng tránh đóng vai trò quan trọng trong quản lý an toàn và hiệu suất.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đào tạo nhân viên là chìa khóa quan trọng. Đảm bảo rằng tất cả nhân viên tham gia vào quá trình kiểm tra đều được đào tạo về an toàn, quy trình làm việc và nhận biết nguy cơ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4C71B4-3E2F-6EC9-B797-9A28CD2FDAC9}"/>
              </a:ext>
            </a:extLst>
          </p:cNvPr>
          <p:cNvPicPr>
            <a:picLocks noChangeAspect="1"/>
          </p:cNvPicPr>
          <p:nvPr/>
        </p:nvPicPr>
        <p:blipFill>
          <a:blip r:embed="rId3"/>
          <a:stretch>
            <a:fillRect/>
          </a:stretch>
        </p:blipFill>
        <p:spPr>
          <a:xfrm>
            <a:off x="-890364" y="2823069"/>
            <a:ext cx="5112568" cy="511256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điện thoại thông minh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điện thoại thông minh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kiểm tra chất lượng điện thoại thông minh (smartphone) là quan trọng để đảm bảo môi trường làm việc an toàn và lành mạnh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tham gia kiểm tra phải được đào tạo về các biện pháp an toàn và sử dụng thiết bị bảo hộ cá nhân (BHCN) đầy đủ. Điều này bao gồm mũ bảo hiểm, kính bảo hộ, và áo chống tĩnh điện, giúp bảo vệ họ khỏi nguy cơ lỗi kỹ thuật và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658CB29-4625-8517-B4E8-D4518F1A7A98}"/>
              </a:ext>
            </a:extLst>
          </p:cNvPr>
          <p:cNvPicPr>
            <a:picLocks noChangeAspect="1"/>
          </p:cNvPicPr>
          <p:nvPr/>
        </p:nvPicPr>
        <p:blipFill>
          <a:blip r:embed="rId3"/>
          <a:stretch>
            <a:fillRect/>
          </a:stretch>
        </p:blipFill>
        <p:spPr>
          <a:xfrm>
            <a:off x="-890364" y="2823069"/>
            <a:ext cx="5112568" cy="511256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điện thoại thông minh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điện thoại thông minh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kiểm tra chất lượng điện thoại thông minh (smartphone) đòi hỏi một kế hoạch hành động chặt chẽ để đảm bảo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tai nạn, việc đảm bảo sự an toàn của nhân viên là ưu tiên hàng đầu. Ngay lập tức, tất cả nhân viên phải được hướng dẫn rời khỏi khu vực nguy hiểm và di chuyển đến điểm hội tụ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1A2267B-EC81-A19F-902B-BEF293BA4A48}"/>
              </a:ext>
            </a:extLst>
          </p:cNvPr>
          <p:cNvPicPr>
            <a:picLocks noChangeAspect="1"/>
          </p:cNvPicPr>
          <p:nvPr/>
        </p:nvPicPr>
        <p:blipFill>
          <a:blip r:embed="rId3"/>
          <a:stretch>
            <a:fillRect/>
          </a:stretch>
        </p:blipFill>
        <p:spPr>
          <a:xfrm>
            <a:off x="-890364" y="2823069"/>
            <a:ext cx="5112568" cy="511256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160</TotalTime>
  <Words>2358</Words>
  <Application>Microsoft Office PowerPoint</Application>
  <PresentationFormat>Custom</PresentationFormat>
  <Paragraphs>94</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ĐIỆN THOẠI</vt:lpstr>
      <vt:lpstr>Một số vụ tai nạn trong nhà máy sản xuất điện thoại</vt:lpstr>
      <vt:lpstr>Tóm tắt bài học</vt:lpstr>
      <vt:lpstr>Vận hành máy sản xuất linh kiện điện thoại</vt:lpstr>
      <vt:lpstr>Vận hành máy sản xuất linh kiện điện thoại</vt:lpstr>
      <vt:lpstr>Vận hành máy sản xuất linh kiện điện thoại</vt:lpstr>
      <vt:lpstr>Vận hành máy sản xuất linh kiện điện thoại</vt:lpstr>
      <vt:lpstr>Vận hành máy sản xuất linh kiện điện thoại</vt:lpstr>
      <vt:lpstr>Vận hành máy sản xuất linh kiện điện thoại</vt:lpstr>
      <vt:lpstr>Vận hành máy lắp ráp linh kiện  điện thoại</vt:lpstr>
      <vt:lpstr>Vận hành máy lắp ráp linh kiện điện thoại </vt:lpstr>
      <vt:lpstr>Vận hành máy lắp ráp linh kiện điện thoại </vt:lpstr>
      <vt:lpstr>Vận hành máy lắp ráp linh kiện điện thoại </vt:lpstr>
      <vt:lpstr>Vận hành máy lắp ráp linh kiện điện thoại </vt:lpstr>
      <vt:lpstr>Vận hành máy lắp ráp linh kiện điện thoại </vt:lpstr>
      <vt:lpstr>Kiểm tra chất lượng điện thoại thông minh thành phẩm</vt:lpstr>
      <vt:lpstr>Kiểm tra chất lượng điện thoại thông minh thành phẩm</vt:lpstr>
      <vt:lpstr>Kiểm tra chất lượng điện thoại thông minh thành phẩm</vt:lpstr>
      <vt:lpstr>Kiểm tra chất lượng điện thoại thông minh thành phẩm</vt:lpstr>
      <vt:lpstr>Kiểm tra chất lượng điện thoại thông minh thành phẩm</vt:lpstr>
      <vt:lpstr>Kiểm tra chất lượng điện thoại thông minh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2024-03-29T06:46:44Z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