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00" d="100"/>
          <a:sy n="100" d="100"/>
        </p:scale>
        <p:origin x="948" y="3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05645" y="2194911"/>
            <a:ext cx="4975945"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ỐNG NƯỚC PVC</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22BCAD2-694B-79FE-F88C-947490502404}"/>
              </a:ext>
            </a:extLst>
          </p:cNvPr>
          <p:cNvPicPr>
            <a:picLocks noChangeAspect="1"/>
          </p:cNvPicPr>
          <p:nvPr/>
        </p:nvPicPr>
        <p:blipFill>
          <a:blip r:embed="rId4"/>
          <a:stretch>
            <a:fillRect/>
          </a:stretch>
        </p:blipFill>
        <p:spPr>
          <a:xfrm>
            <a:off x="5404852" y="4676852"/>
            <a:ext cx="1377529" cy="137752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46191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ống nước pvc</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ống nước PVC, việc duy trì môi trường làm việc an toàn luôn là mối quan tâm hàng đầu của các doanh nghiệp</a:t>
            </a:r>
            <a:r>
              <a:rPr lang="en-US" sz="2000" dirty="0">
                <a:ea typeface="+mn-lt"/>
                <a:cs typeface="+mn-lt"/>
              </a:rPr>
              <a:t>:</a:t>
            </a:r>
            <a:endParaRPr lang="en-US" dirty="0"/>
          </a:p>
          <a:p>
            <a:pPr marL="730885" lvl="1" indent="-304165"/>
            <a:r>
              <a:rPr lang="en-US" i="0" dirty="0" err="1">
                <a:solidFill>
                  <a:srgbClr val="0D0D0D"/>
                </a:solidFill>
                <a:effectLst/>
                <a:latin typeface="Söhne"/>
              </a:rPr>
              <a:t>Vụ</a:t>
            </a:r>
            <a:r>
              <a:rPr lang="en-US" i="0" dirty="0">
                <a:solidFill>
                  <a:srgbClr val="0D0D0D"/>
                </a:solidFill>
                <a:effectLst/>
                <a:latin typeface="Söhne"/>
              </a:rPr>
              <a:t> </a:t>
            </a:r>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endParaRPr lang="en-US" i="0" dirty="0">
              <a:solidFill>
                <a:srgbClr val="0D0D0D"/>
              </a:solidFill>
              <a:effectLst/>
              <a:latin typeface="Söhne"/>
            </a:endParaRPr>
          </a:p>
          <a:p>
            <a:pPr marL="730885" lvl="1" indent="-304165"/>
            <a:r>
              <a:rPr lang="en-US" dirty="0"/>
              <a:t>Tai </a:t>
            </a:r>
            <a:r>
              <a:rPr lang="en-US" dirty="0" err="1"/>
              <a:t>Nạn</a:t>
            </a:r>
            <a:r>
              <a:rPr lang="en-US" dirty="0"/>
              <a:t> </a:t>
            </a:r>
            <a:r>
              <a:rPr lang="en-US" dirty="0" err="1"/>
              <a:t>Máy</a:t>
            </a:r>
            <a:r>
              <a:rPr lang="en-US" dirty="0"/>
              <a:t> </a:t>
            </a:r>
            <a:r>
              <a:rPr lang="en-US" dirty="0" err="1"/>
              <a:t>Móc</a:t>
            </a:r>
            <a:endParaRPr lang="en-US" dirty="0">
              <a:solidFill>
                <a:srgbClr val="0D0D0D"/>
              </a:solidFill>
              <a:latin typeface="Söhne"/>
            </a:endParaRPr>
          </a:p>
          <a:p>
            <a:pPr marL="730885" lvl="1" indent="-304165"/>
            <a:r>
              <a:rPr lang="en-US" dirty="0" err="1"/>
              <a:t>Vụ</a:t>
            </a:r>
            <a:r>
              <a:rPr lang="en-US" dirty="0"/>
              <a:t> </a:t>
            </a:r>
            <a:r>
              <a:rPr lang="en-US" dirty="0" err="1"/>
              <a:t>Nổ</a:t>
            </a:r>
            <a:r>
              <a:rPr lang="en-US" dirty="0"/>
              <a:t> </a:t>
            </a:r>
            <a:r>
              <a:rPr lang="en-US" dirty="0" err="1"/>
              <a:t>Hệ</a:t>
            </a:r>
            <a:r>
              <a:rPr lang="en-US" dirty="0"/>
              <a:t> </a:t>
            </a:r>
            <a:r>
              <a:rPr lang="en-US" dirty="0" err="1"/>
              <a:t>Thống</a:t>
            </a:r>
            <a:r>
              <a:rPr lang="en-US" dirty="0"/>
              <a:t> </a:t>
            </a:r>
            <a:r>
              <a:rPr lang="en-US" dirty="0" err="1"/>
              <a:t>Nhiệt</a:t>
            </a:r>
            <a:endParaRPr lang="en-US" dirty="0">
              <a:solidFill>
                <a:srgbClr val="0D0D0D"/>
              </a:solidFill>
              <a:latin typeface="Söhne"/>
            </a:endParaRPr>
          </a:p>
          <a:p>
            <a:pPr marL="730885" lvl="1" indent="-304165"/>
            <a:r>
              <a:rPr lang="en-US" dirty="0"/>
              <a:t>Tai </a:t>
            </a:r>
            <a:r>
              <a:rPr lang="en-US" dirty="0" err="1"/>
              <a:t>Nạn</a:t>
            </a:r>
            <a:r>
              <a:rPr lang="en-US" dirty="0"/>
              <a:t> </a:t>
            </a:r>
            <a:r>
              <a:rPr lang="en-US" dirty="0" err="1"/>
              <a:t>Nâng</a:t>
            </a:r>
            <a:r>
              <a:rPr lang="en-US" dirty="0"/>
              <a:t> </a:t>
            </a:r>
            <a:r>
              <a:rPr lang="en-US" dirty="0" err="1"/>
              <a:t>Hàng</a:t>
            </a:r>
            <a:r>
              <a:rPr lang="en-US" dirty="0"/>
              <a:t> </a:t>
            </a:r>
            <a:r>
              <a:rPr lang="en-US" dirty="0" err="1"/>
              <a:t>Hóa</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ép nhựa để tạo hình dạng ống nước pvc</a:t>
            </a:r>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phủ</a:t>
            </a:r>
            <a:r>
              <a:rPr lang="en-US" dirty="0"/>
              <a:t> </a:t>
            </a:r>
            <a:r>
              <a:rPr lang="en-US" dirty="0" err="1"/>
              <a:t>lớp</a:t>
            </a:r>
            <a:r>
              <a:rPr lang="en-US" dirty="0"/>
              <a:t> </a:t>
            </a:r>
            <a:r>
              <a:rPr lang="en-US" dirty="0" err="1"/>
              <a:t>bảo</a:t>
            </a:r>
            <a:r>
              <a:rPr lang="en-US" dirty="0"/>
              <a:t> </a:t>
            </a:r>
            <a:r>
              <a:rPr lang="en-US" dirty="0" err="1"/>
              <a:t>vệ</a:t>
            </a:r>
            <a:r>
              <a:rPr lang="en-US" dirty="0"/>
              <a:t> </a:t>
            </a:r>
            <a:r>
              <a:rPr lang="en-US" dirty="0" err="1"/>
              <a:t>bề</a:t>
            </a:r>
            <a:r>
              <a:rPr lang="en-US" dirty="0"/>
              <a:t> </a:t>
            </a:r>
            <a:r>
              <a:rPr lang="en-US" dirty="0" err="1"/>
              <a:t>mặt</a:t>
            </a:r>
            <a:r>
              <a:rPr lang="en-US" dirty="0"/>
              <a:t> </a:t>
            </a:r>
            <a:r>
              <a:rPr lang="en-US" dirty="0" err="1"/>
              <a:t>ống</a:t>
            </a:r>
            <a:r>
              <a:rPr lang="en-US" dirty="0"/>
              <a:t> </a:t>
            </a:r>
            <a:r>
              <a:rPr lang="en-US" dirty="0" err="1"/>
              <a:t>nhựa</a:t>
            </a:r>
            <a:r>
              <a:rPr lang="en-US" dirty="0"/>
              <a:t> </a:t>
            </a:r>
            <a:r>
              <a:rPr lang="en-US" dirty="0" err="1"/>
              <a:t>pvc</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in logo </a:t>
            </a:r>
            <a:r>
              <a:rPr lang="en-US" dirty="0" err="1"/>
              <a:t>lên</a:t>
            </a:r>
            <a:r>
              <a:rPr lang="en-US" dirty="0"/>
              <a:t> </a:t>
            </a:r>
            <a:r>
              <a:rPr lang="en-US" dirty="0" err="1"/>
              <a:t>bề</a:t>
            </a:r>
            <a:r>
              <a:rPr lang="en-US" dirty="0"/>
              <a:t> </a:t>
            </a:r>
            <a:r>
              <a:rPr lang="en-US" dirty="0" err="1"/>
              <a:t>mặt</a:t>
            </a:r>
            <a:r>
              <a:rPr lang="en-US" dirty="0"/>
              <a:t> </a:t>
            </a:r>
            <a:r>
              <a:rPr lang="en-US" dirty="0" err="1"/>
              <a:t>ống</a:t>
            </a:r>
            <a:r>
              <a:rPr lang="en-US" dirty="0"/>
              <a:t> </a:t>
            </a:r>
            <a:r>
              <a:rPr lang="en-US" dirty="0" err="1"/>
              <a:t>nhựa</a:t>
            </a:r>
            <a:r>
              <a:rPr lang="en-US" dirty="0"/>
              <a:t> </a:t>
            </a:r>
            <a:r>
              <a:rPr lang="en-US" dirty="0" err="1"/>
              <a:t>pvc</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ống nhựa pvc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tạo hình dạng ống nước pvc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vận hành máy ép nhựa để tạo hình dạng ống nước pvc</a:t>
            </a:r>
            <a:endParaRPr lang="en-US" sz="2400" b="1" i="0" dirty="0">
              <a:effectLst/>
              <a:latin typeface="Söhne"/>
            </a:endParaRPr>
          </a:p>
          <a:p>
            <a:r>
              <a:rPr lang="vi-VN" b="0" i="0" dirty="0">
                <a:effectLst/>
                <a:latin typeface="Open Sans" panose="020B0606030504020204" pitchFamily="34" charset="0"/>
              </a:rPr>
              <a:t>Đặc điểm công việc vận hành máy ép nhựa để tạo hình dạng ống nước PVC (PVC pipe) đòi hỏi sự chuyên nghiệp và tập trung cao từ người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bao gồm nhiều bước quan trọng, bắt đầu từ chuẩn bị nguyên liệu đến việc đảm bảo chất lượng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5B08395-0C14-4320-1123-B36C9348E39B}"/>
              </a:ext>
            </a:extLst>
          </p:cNvPr>
          <p:cNvPicPr>
            <a:picLocks noChangeAspect="1"/>
          </p:cNvPicPr>
          <p:nvPr/>
        </p:nvPicPr>
        <p:blipFill>
          <a:blip r:embed="rId3"/>
          <a:stretch>
            <a:fillRect/>
          </a:stretch>
        </p:blipFill>
        <p:spPr>
          <a:xfrm>
            <a:off x="-2330524" y="1615716"/>
            <a:ext cx="7992888" cy="799288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tạo hình dạng ống nước pvc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vận hành máy ép nhựa để tạo hình dạng ống nước pvc</a:t>
            </a:r>
            <a:endParaRPr lang="en-US" sz="2400" b="1" i="0" dirty="0">
              <a:effectLst/>
              <a:latin typeface="Söhne"/>
            </a:endParaRPr>
          </a:p>
          <a:p>
            <a:r>
              <a:rPr lang="vi-VN" b="0" i="0" dirty="0">
                <a:effectLst/>
                <a:latin typeface="Open Sans" panose="020B0606030504020204" pitchFamily="34" charset="0"/>
              </a:rPr>
              <a:t>Trong quá trình vận hành máy ép nhựa để tạo hình dạng ống nước PVC, có nhiều rủi ro về tai nạn có thể xảy ra. </a:t>
            </a:r>
            <a:endParaRPr lang="en-US" b="0" i="0" dirty="0">
              <a:effectLst/>
              <a:latin typeface="Open Sans" panose="020B0606030504020204" pitchFamily="34" charset="0"/>
            </a:endParaRPr>
          </a:p>
          <a:p>
            <a:r>
              <a:rPr lang="vi-VN" b="0" i="0" dirty="0">
                <a:effectLst/>
                <a:latin typeface="Open Sans" panose="020B0606030504020204" pitchFamily="34" charset="0"/>
              </a:rPr>
              <a:t>Các dạng tai nạn thường gặp bao gồm sự cố nhiệt độ và áp suất, đặc biệt là khi không kiểm soát được chúng. Tai nạn này có thể dẫn đến việc làm biến đổi tính chất của nhựa và ảnh hưởng đến chất lượng cuối cùng của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2DCEE64-44CE-C9FF-3747-F1A36953217E}"/>
              </a:ext>
            </a:extLst>
          </p:cNvPr>
          <p:cNvPicPr>
            <a:picLocks noChangeAspect="1"/>
          </p:cNvPicPr>
          <p:nvPr/>
        </p:nvPicPr>
        <p:blipFill>
          <a:blip r:embed="rId3"/>
          <a:stretch>
            <a:fillRect/>
          </a:stretch>
        </p:blipFill>
        <p:spPr>
          <a:xfrm>
            <a:off x="-2330524" y="1615716"/>
            <a:ext cx="7992888" cy="799288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tạo hình dạng ống nước pvc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vận hành máy ép nhựa để tạo hình dạng ống nước pvc</a:t>
            </a:r>
            <a:endParaRPr lang="en-US" sz="2400" b="1" i="0" dirty="0">
              <a:effectLst/>
              <a:latin typeface="Söhne"/>
            </a:endParaRPr>
          </a:p>
          <a:p>
            <a:r>
              <a:rPr lang="vi-VN" b="0" i="0" dirty="0">
                <a:effectLst/>
                <a:latin typeface="Open Sans" panose="020B0606030504020204" pitchFamily="34" charset="0"/>
              </a:rPr>
              <a:t>Nguyên nhân gây ra tai nạn khi vận hành máy ép nhựa để tạo hình dạng ống nước PVC là đa dạng và đòi hỏi sự chú ý đặc biệt từ người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là thiếu kiểm soát nhiệt độ và áp suất. Khi không duy trì được sự ổn định trong quá trình này, nhựa PVC có thể trải qua biến đổi không mong muốn, dẫn đến sản phẩm cuối cùng không đạt chất lượng.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940A13F-1A23-F3D0-515E-9428B88DDFD1}"/>
              </a:ext>
            </a:extLst>
          </p:cNvPr>
          <p:cNvPicPr>
            <a:picLocks noChangeAspect="1"/>
          </p:cNvPicPr>
          <p:nvPr/>
        </p:nvPicPr>
        <p:blipFill>
          <a:blip r:embed="rId3"/>
          <a:stretch>
            <a:fillRect/>
          </a:stretch>
        </p:blipFill>
        <p:spPr>
          <a:xfrm>
            <a:off x="-2330524" y="1615716"/>
            <a:ext cx="7992888" cy="799288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tạo hình dạng ống nước pvc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vận hành máy ép nhựa để tạo hình dạng ống nước pvc</a:t>
            </a:r>
            <a:endParaRPr lang="en-US" sz="2400" b="1" i="0" dirty="0">
              <a:effectLst/>
              <a:latin typeface="Söhne"/>
            </a:endParaRPr>
          </a:p>
          <a:p>
            <a:r>
              <a:rPr lang="vi-VN" b="0" i="0" dirty="0">
                <a:effectLst/>
                <a:latin typeface="Söhne"/>
              </a:rPr>
              <a:t>Để đảm bảo an toàn lao động khi vận hành máy ép nhựa tạo hình dạng ống nước PVC, việc thực hiện biện pháp phòng tránh tai nạn là quan trọng. </a:t>
            </a:r>
            <a:endParaRPr lang="en-US" b="0" i="0" dirty="0">
              <a:effectLst/>
              <a:latin typeface="Söhne"/>
            </a:endParaRPr>
          </a:p>
          <a:p>
            <a:r>
              <a:rPr lang="vi-VN" b="0" i="0" dirty="0">
                <a:effectLst/>
                <a:latin typeface="Söhne"/>
              </a:rPr>
              <a:t>Đầu tiên và quan trọng nhất là huấn luyện an toàn lao động. Việc này bao gồm việc đào tạo nhân viên về quy trình an toàn, các nguy cơ tiềm ẩn và cách xử lý tình huống khẩn cấp. Đảm bảo mọi người làm việc đều hiểu rõ về an toàn là bước cơ bản để ngăn chặn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95D4A7C-1734-4F09-93ED-CE68D618E81A}"/>
              </a:ext>
            </a:extLst>
          </p:cNvPr>
          <p:cNvPicPr>
            <a:picLocks noChangeAspect="1"/>
          </p:cNvPicPr>
          <p:nvPr/>
        </p:nvPicPr>
        <p:blipFill>
          <a:blip r:embed="rId3"/>
          <a:stretch>
            <a:fillRect/>
          </a:stretch>
        </p:blipFill>
        <p:spPr>
          <a:xfrm>
            <a:off x="-2330524" y="1615716"/>
            <a:ext cx="7992888" cy="799288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tạo hình dạng ống nước pvc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vận hành máy ép nhựa để tạo hình dạng ống nước pvc</a:t>
            </a:r>
            <a:endParaRPr lang="en-US" sz="2400" b="1" i="0" dirty="0">
              <a:effectLst/>
              <a:latin typeface="Söhne"/>
            </a:endParaRPr>
          </a:p>
          <a:p>
            <a:r>
              <a:rPr lang="vi-VN" b="0" i="0" dirty="0">
                <a:effectLst/>
                <a:latin typeface="Open Sans" panose="020B0606030504020204" pitchFamily="34" charset="0"/>
              </a:rPr>
              <a:t>Quy định an toàn lao động khi vận hành máy ép nhựa để tạo hình dạng ống nước PVC đặt ra các tiêu chuẩn cao về bảo vệ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Các nhân viên cần được huấn luyện đầy đủ về quy trình làm việc và an toàn, bao gồm cả việc sử dụng thiết bị bảo vệ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D5A2F97-2810-E2F3-0B31-9954C9C60590}"/>
              </a:ext>
            </a:extLst>
          </p:cNvPr>
          <p:cNvPicPr>
            <a:picLocks noChangeAspect="1"/>
          </p:cNvPicPr>
          <p:nvPr/>
        </p:nvPicPr>
        <p:blipFill>
          <a:blip r:embed="rId3"/>
          <a:stretch>
            <a:fillRect/>
          </a:stretch>
        </p:blipFill>
        <p:spPr>
          <a:xfrm>
            <a:off x="-2330524" y="1615716"/>
            <a:ext cx="7992888" cy="799288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ép nhựa để tạo hình dạng ống nước pvc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vận hành máy ép nhựa để tạo hình dạng ống nước pvc</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ép nhựa để tạo hình dạng ống nước PVC đòi hỏi sự nhanh nhẹn và chuẩn bị kỹ thuật từ phía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có sự cố về nhiệt độ hoặc áp suất, việc dừng máy ngay lập tức là quan trọng để ngăn chặn tình hình trở nên tồi tệ hơn.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274E67-EE97-6A60-3AB5-FE26DBD85FBA}"/>
              </a:ext>
            </a:extLst>
          </p:cNvPr>
          <p:cNvPicPr>
            <a:picLocks noChangeAspect="1"/>
          </p:cNvPicPr>
          <p:nvPr/>
        </p:nvPicPr>
        <p:blipFill>
          <a:blip r:embed="rId3"/>
          <a:stretch>
            <a:fillRect/>
          </a:stretch>
        </p:blipFill>
        <p:spPr>
          <a:xfrm>
            <a:off x="-2330524" y="1615716"/>
            <a:ext cx="7992888" cy="799288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phủ</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lớp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bảo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vệ</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bề</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mặt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ống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pvc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r>
              <a:rPr lang="en-US" sz="2000" dirty="0"/>
              <a:t>:</a:t>
            </a:r>
          </a:p>
          <a:p>
            <a:pPr algn="l"/>
            <a:r>
              <a:rPr lang="vi-VN" b="0" i="0" dirty="0">
                <a:effectLst/>
                <a:latin typeface="Open Sans" panose="020B0606030504020204" pitchFamily="34" charset="0"/>
              </a:rPr>
              <a:t>Một trong những yếu tố quan trọng nhất là kiểm soát nhiệt độ. Đối với ống nhựa PVC, việc duy trì nhiệt độ ổn định trong quá trình phủ lớp là quyết định để đạt được tính chất bám dính và độ bền tốt nhất.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đòi hỏi sự điều chỉnh kỹ lưỡng của máy và hệ thống làm nóng.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02D6E6A-C5AA-9F13-1389-EC8190E0FD53}"/>
              </a:ext>
            </a:extLst>
          </p:cNvPr>
          <p:cNvPicPr>
            <a:picLocks noChangeAspect="1"/>
          </p:cNvPicPr>
          <p:nvPr/>
        </p:nvPicPr>
        <p:blipFill>
          <a:blip r:embed="rId3"/>
          <a:stretch>
            <a:fillRect/>
          </a:stretch>
        </p:blipFill>
        <p:spPr>
          <a:xfrm>
            <a:off x="6090517"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phủ</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lớp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bảo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vệ</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bề</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mặt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ống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pvc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r>
              <a:rPr lang="en-US" sz="2000" dirty="0"/>
              <a:t>:</a:t>
            </a:r>
          </a:p>
          <a:p>
            <a:pPr algn="l"/>
            <a:r>
              <a:rPr lang="vi-VN" b="0" i="0" dirty="0">
                <a:effectLst/>
                <a:latin typeface="Open Sans" panose="020B0606030504020204" pitchFamily="34" charset="0"/>
              </a:rPr>
              <a:t>Trong quá trình vận hành máy phủ lớp bảo vệ bề mặt ống nhựa PVC, có thể xảy ra một số dạng tai nạn đáng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nhất là tai nạn nhiệt độ, khi không kiểm soát được đúng mức nhiệt độ của máy. Điều này có thể dẫn đến việc phủ lớp không đồng đều, ảnh hưởng đến chất lượng sản phẩm và tăng nguy cơ hỏa hoạn.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447682C-C54E-374A-10A3-D35C3C373572}"/>
              </a:ext>
            </a:extLst>
          </p:cNvPr>
          <p:cNvPicPr>
            <a:picLocks noChangeAspect="1"/>
          </p:cNvPicPr>
          <p:nvPr/>
        </p:nvPicPr>
        <p:blipFill>
          <a:blip r:embed="rId3"/>
          <a:stretch>
            <a:fillRect/>
          </a:stretch>
        </p:blipFill>
        <p:spPr>
          <a:xfrm>
            <a:off x="6090517"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9396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phủ</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lớp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bảo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vệ</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bề</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mặt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ống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pvc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r>
              <a:rPr lang="en-US" sz="2000" dirty="0"/>
              <a:t>:</a:t>
            </a:r>
          </a:p>
          <a:p>
            <a:pPr algn="l"/>
            <a:r>
              <a:rPr lang="vi-VN" b="0" i="0" dirty="0">
                <a:effectLst/>
                <a:latin typeface="Open Sans" panose="020B0606030504020204" pitchFamily="34" charset="0"/>
              </a:rPr>
              <a:t>Nguyên nhân gây ra tai nạn khi vận hành máy phủ lớp bảo vệ bề mặt ống nhựa PVC có thể xuất phát từ nhiều yếu tố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sự thiếu sót trong quy trình kiểm soát chất lượng, khi không đảm bảo được đồng nhất và chính xác trong các tham số như nhiệt độ, áp suất, và tốc độ dòng chất phủ.</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16388DA-49CF-1F90-3223-12AEF2C2AC39}"/>
              </a:ext>
            </a:extLst>
          </p:cNvPr>
          <p:cNvPicPr>
            <a:picLocks noChangeAspect="1"/>
          </p:cNvPicPr>
          <p:nvPr/>
        </p:nvPicPr>
        <p:blipFill>
          <a:blip r:embed="rId3"/>
          <a:stretch>
            <a:fillRect/>
          </a:stretch>
        </p:blipFill>
        <p:spPr>
          <a:xfrm>
            <a:off x="6090517"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965975"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phủ</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lớp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bảo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vệ</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bề</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mặt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ống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pvc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r>
              <a:rPr lang="en-US" sz="2000" dirty="0"/>
              <a:t>:</a:t>
            </a:r>
          </a:p>
          <a:p>
            <a:pPr algn="l"/>
            <a:r>
              <a:rPr lang="vi-VN" b="0" i="0" dirty="0">
                <a:effectLst/>
                <a:latin typeface="Open Sans" panose="020B0606030504020204" pitchFamily="34" charset="0"/>
              </a:rPr>
              <a:t>Để giảm thiểu nguy cơ tai nạn trong quá trình vận hành máy phủ lớp bảo vệ bề mặt ống nhựa PVC, việc thực hiện các biện pháp phòng tránh là vô cùng quan trọng, đặc biệt là trong môi trường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là một khía cạnh quan trọng để đảm bảo an toàn và chất lượng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6933A57-324A-7AD1-D662-1BDA2D6869EB}"/>
              </a:ext>
            </a:extLst>
          </p:cNvPr>
          <p:cNvPicPr>
            <a:picLocks noChangeAspect="1"/>
          </p:cNvPicPr>
          <p:nvPr/>
        </p:nvPicPr>
        <p:blipFill>
          <a:blip r:embed="rId3"/>
          <a:stretch>
            <a:fillRect/>
          </a:stretch>
        </p:blipFill>
        <p:spPr>
          <a:xfrm>
            <a:off x="6090517"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965975"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phủ</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lớp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bảo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vệ</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bề</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mặt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ống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pvc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r>
              <a:rPr lang="en-US" sz="2000" dirty="0"/>
              <a:t>:</a:t>
            </a:r>
          </a:p>
          <a:p>
            <a:pPr algn="l"/>
            <a:r>
              <a:rPr lang="vi-VN" b="0" i="0" dirty="0">
                <a:effectLst/>
                <a:latin typeface="Open Sans" panose="020B0606030504020204" pitchFamily="34" charset="0"/>
              </a:rPr>
              <a:t>Quy định an toàn lao động trong quá trình vận hành máy phủ lớp bảo vệ bề mặt ống nhựa PVC là một phần quan trọng giúp đảm bảo sự an toàn cho nhân viên và thiết bị.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nhân viên cần được trang bị đầy đủ trang thiết bị bảo hộ cá nhân như kính bảo hộ, mũ bảo hiểm, và áo chống hóa chất để bảo vệ khỏi các yếu tố nguy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8D26729-ED40-9E34-AB45-837A7E709C35}"/>
              </a:ext>
            </a:extLst>
          </p:cNvPr>
          <p:cNvPicPr>
            <a:picLocks noChangeAspect="1"/>
          </p:cNvPicPr>
          <p:nvPr/>
        </p:nvPicPr>
        <p:blipFill>
          <a:blip r:embed="rId3"/>
          <a:stretch>
            <a:fillRect/>
          </a:stretch>
        </p:blipFill>
        <p:spPr>
          <a:xfrm>
            <a:off x="6090517"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Vận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hành</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máy</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phủ</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lớp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bảo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vệ</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bề</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mặt</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ống</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nhựa</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pvc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phủ</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bảo</a:t>
            </a:r>
            <a:r>
              <a:rPr lang="en-US" b="1" i="0" dirty="0">
                <a:effectLst/>
                <a:latin typeface="Open Sans" panose="020B0606030504020204" pitchFamily="34" charset="0"/>
              </a:rPr>
              <a:t> </a:t>
            </a:r>
            <a:r>
              <a:rPr lang="en-US" b="1" i="0" dirty="0" err="1">
                <a:effectLst/>
                <a:latin typeface="Open Sans" panose="020B0606030504020204" pitchFamily="34" charset="0"/>
              </a:rPr>
              <a:t>vệ</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r>
              <a:rPr lang="en-US" sz="2000" dirty="0"/>
              <a:t>:</a:t>
            </a:r>
          </a:p>
          <a:p>
            <a:pPr algn="l"/>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phủ</a:t>
            </a:r>
            <a:r>
              <a:rPr lang="en-US" b="0" i="0" dirty="0">
                <a:effectLst/>
                <a:latin typeface="Open Sans" panose="020B0606030504020204" pitchFamily="34" charset="0"/>
              </a:rPr>
              <a:t> </a:t>
            </a:r>
            <a:r>
              <a:rPr lang="en-US" b="0" i="0" dirty="0" err="1">
                <a:effectLst/>
                <a:latin typeface="Open Sans" panose="020B0606030504020204" pitchFamily="34" charset="0"/>
              </a:rPr>
              <a:t>lớp</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bề</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ống</a:t>
            </a:r>
            <a:r>
              <a:rPr lang="en-US" b="0" i="0" dirty="0">
                <a:effectLst/>
                <a:latin typeface="Open Sans" panose="020B0606030504020204" pitchFamily="34" charset="0"/>
              </a:rPr>
              <a:t> </a:t>
            </a:r>
            <a:r>
              <a:rPr lang="en-US" b="0" i="0" dirty="0" err="1">
                <a:effectLst/>
                <a:latin typeface="Open Sans" panose="020B0606030504020204" pitchFamily="34" charset="0"/>
              </a:rPr>
              <a:t>nhựa</a:t>
            </a:r>
            <a:r>
              <a:rPr lang="en-US" b="0" i="0" dirty="0">
                <a:effectLst/>
                <a:latin typeface="Open Sans" panose="020B0606030504020204" pitchFamily="34" charset="0"/>
              </a:rPr>
              <a:t> PVC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nhanh</a:t>
            </a:r>
            <a:r>
              <a:rPr lang="en-US" b="0" i="0" dirty="0">
                <a:effectLst/>
                <a:latin typeface="Open Sans" panose="020B0606030504020204" pitchFamily="34" charset="0"/>
              </a:rPr>
              <a:t> </a:t>
            </a:r>
            <a:r>
              <a:rPr lang="en-US" b="0" i="0" dirty="0" err="1">
                <a:effectLst/>
                <a:latin typeface="Open Sans" panose="020B0606030504020204" pitchFamily="34" charset="0"/>
              </a:rPr>
              <a:t>nhẹn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chủ</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phía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ngay</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kích</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báo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thông</a:t>
            </a:r>
            <a:r>
              <a:rPr lang="en-US" b="0" i="0" dirty="0">
                <a:effectLst/>
                <a:latin typeface="Open Sans" panose="020B0606030504020204" pitchFamily="34" charset="0"/>
              </a:rPr>
              <a:t> </a:t>
            </a:r>
            <a:r>
              <a:rPr lang="en-US" b="0" i="0" dirty="0" err="1">
                <a:effectLst/>
                <a:latin typeface="Open Sans" panose="020B0606030504020204" pitchFamily="34" charset="0"/>
              </a:rPr>
              <a:t>báo</a:t>
            </a:r>
            <a:r>
              <a:rPr lang="en-US" b="0" i="0" dirty="0">
                <a:effectLst/>
                <a:latin typeface="Open Sans" panose="020B0606030504020204" pitchFamily="34" charset="0"/>
              </a:rPr>
              <a:t> </a:t>
            </a:r>
            <a:r>
              <a:rPr lang="en-US" b="0" i="0" dirty="0" err="1">
                <a:effectLst/>
                <a:latin typeface="Open Sans" panose="020B0606030504020204" pitchFamily="34" charset="0"/>
              </a:rPr>
              <a:t>ngay</a:t>
            </a:r>
            <a:r>
              <a:rPr lang="en-US" b="0" i="0" dirty="0">
                <a:effectLst/>
                <a:latin typeface="Open Sans" panose="020B0606030504020204" pitchFamily="34" charset="0"/>
              </a:rPr>
              <a:t> </a:t>
            </a:r>
            <a:r>
              <a:rPr lang="en-US" b="0" i="0" dirty="0" err="1">
                <a:effectLst/>
                <a:latin typeface="Open Sans" panose="020B0606030504020204" pitchFamily="34" charset="0"/>
              </a:rPr>
              <a:t>lập</a:t>
            </a:r>
            <a:r>
              <a:rPr lang="en-US" b="0" i="0" dirty="0">
                <a:effectLst/>
                <a:latin typeface="Open Sans" panose="020B0606030504020204" pitchFamily="34" charset="0"/>
              </a:rPr>
              <a:t> </a:t>
            </a:r>
            <a:r>
              <a:rPr lang="en-US" b="0" i="0" dirty="0" err="1">
                <a:effectLst/>
                <a:latin typeface="Open Sans" panose="020B0606030504020204" pitchFamily="34" charset="0"/>
              </a:rPr>
              <a:t>tức</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nghiệp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3116FFE-1949-DCC0-4D23-85877B61C8C5}"/>
              </a:ext>
            </a:extLst>
          </p:cNvPr>
          <p:cNvPicPr>
            <a:picLocks noChangeAspect="1"/>
          </p:cNvPicPr>
          <p:nvPr/>
        </p:nvPicPr>
        <p:blipFill>
          <a:blip r:embed="rId3"/>
          <a:stretch>
            <a:fillRect/>
          </a:stretch>
        </p:blipFill>
        <p:spPr>
          <a:xfrm>
            <a:off x="6090517"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in logo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pvc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vận hành máy in logo lên bề mặt ống nhựa PVC là một công đoạn đòi hỏi sự chính xác và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chuẩn bị bề mặt là quan trọng, đảm bảo rằng ống PVC đã được làm sạch và làm khô hoàn toàn. Sau đó, máy in được thiết lập với mực chuyên dụng cho nhựa, đảm bảo tính bám dính và độ bền của hình 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3DD806D1-7017-A1E5-12B5-8457B77A7FEB}"/>
              </a:ext>
            </a:extLst>
          </p:cNvPr>
          <p:cNvPicPr>
            <a:picLocks noChangeAspect="1"/>
          </p:cNvPicPr>
          <p:nvPr/>
        </p:nvPicPr>
        <p:blipFill>
          <a:blip r:embed="rId3"/>
          <a:stretch>
            <a:fillRect/>
          </a:stretch>
        </p:blipFill>
        <p:spPr>
          <a:xfrm>
            <a:off x="-1250404" y="2855191"/>
            <a:ext cx="6264696" cy="62646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in logo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pvc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in logo trên ống nhựa PVC, có thể xảy ra các dạng tai nạn có thể ảnh hưởng đến chất lượng và hiệu suất của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vấn đề phổ biến bao gồm việc mực không bám dính đều trên bề mặt ống, dẫn đến hình in mờ hoặc không đều. Điều này có thể xảy ra do áp lực mực không được đặt đúng, hoặc do sự mòn của đầu 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954492-F05A-8A6B-A6E9-9D6E15866127}"/>
              </a:ext>
            </a:extLst>
          </p:cNvPr>
          <p:cNvPicPr>
            <a:picLocks noChangeAspect="1"/>
          </p:cNvPicPr>
          <p:nvPr/>
        </p:nvPicPr>
        <p:blipFill>
          <a:blip r:embed="rId3"/>
          <a:stretch>
            <a:fillRect/>
          </a:stretch>
        </p:blipFill>
        <p:spPr>
          <a:xfrm>
            <a:off x="-1250404" y="2855191"/>
            <a:ext cx="6264696" cy="62646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in logo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pvc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in logo trên ống nhựa PVC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phổ biến là thiết lập không đúng của máy, bao gồm áp lực mực, tốc độ di chuyển của ống, và nhiệt độ máy. Nếu những tham số này không được điều chỉnh chính xác, có thể dẫn đến mực không bám dính, hình in mờ, hoặc vị trí in không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F96A98-6323-9D56-D802-BEF8E021A8A3}"/>
              </a:ext>
            </a:extLst>
          </p:cNvPr>
          <p:cNvPicPr>
            <a:picLocks noChangeAspect="1"/>
          </p:cNvPicPr>
          <p:nvPr/>
        </p:nvPicPr>
        <p:blipFill>
          <a:blip r:embed="rId3"/>
          <a:stretch>
            <a:fillRect/>
          </a:stretch>
        </p:blipFill>
        <p:spPr>
          <a:xfrm>
            <a:off x="-1250404" y="2855191"/>
            <a:ext cx="6264696" cy="626469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in logo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pvc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vận hành máy in logo trên ống nhựa PVC, các biện pháp phòng tránh cần được áp dụng một cách chặt chẽ.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đảm bảo rằng người vận hành được đào tạo đầy đủ về quy trình và kỹ thuật sử dụng máy. Việc này giúp họ hiểu rõ về cách điều chỉnh và kiểm soát máy để tránh thiết lập không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FB46468-6295-1C69-3D8B-467800691E8C}"/>
              </a:ext>
            </a:extLst>
          </p:cNvPr>
          <p:cNvPicPr>
            <a:picLocks noChangeAspect="1"/>
          </p:cNvPicPr>
          <p:nvPr/>
        </p:nvPicPr>
        <p:blipFill>
          <a:blip r:embed="rId3"/>
          <a:stretch>
            <a:fillRect/>
          </a:stretch>
        </p:blipFill>
        <p:spPr>
          <a:xfrm>
            <a:off x="-1250404" y="2855191"/>
            <a:ext cx="6264696" cy="626469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in logo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pvc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An toàn lao động trong quá trình vận hành máy in logo trên ống nhựa PVC đòi hỏi sự tuân thủ nghiêm ngặt với các quy định và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vận hành cần được trang bị đầy đủ bảo hộ cá nhân, bao gồm kính bảo hộ, mũ bảo hiểm và áo chống nhiệt độ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CC63D24-0CDB-33EA-04C9-80731BA76451}"/>
              </a:ext>
            </a:extLst>
          </p:cNvPr>
          <p:cNvPicPr>
            <a:picLocks noChangeAspect="1"/>
          </p:cNvPicPr>
          <p:nvPr/>
        </p:nvPicPr>
        <p:blipFill>
          <a:blip r:embed="rId3"/>
          <a:stretch>
            <a:fillRect/>
          </a:stretch>
        </p:blipFill>
        <p:spPr>
          <a:xfrm>
            <a:off x="-1250404" y="2855191"/>
            <a:ext cx="6264696" cy="626469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in logo </a:t>
            </a:r>
            <a:r>
              <a:rPr lang="en-US" dirty="0" err="1">
                <a:latin typeface="UTM Aptima" panose="02040603050506020204" pitchFamily="18" charset="0"/>
              </a:rPr>
              <a:t>lên</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ống</a:t>
            </a:r>
            <a:r>
              <a:rPr lang="en-US" dirty="0">
                <a:latin typeface="UTM Aptima" panose="02040603050506020204" pitchFamily="18" charset="0"/>
              </a:rPr>
              <a:t> </a:t>
            </a:r>
            <a:r>
              <a:rPr lang="en-US" dirty="0" err="1">
                <a:latin typeface="UTM Aptima" panose="02040603050506020204" pitchFamily="18" charset="0"/>
              </a:rPr>
              <a:t>nhựa</a:t>
            </a:r>
            <a:r>
              <a:rPr lang="en-US" dirty="0">
                <a:latin typeface="UTM Aptima" panose="02040603050506020204" pitchFamily="18" charset="0"/>
              </a:rPr>
              <a:t> </a:t>
            </a:r>
            <a:r>
              <a:rPr lang="en-US" dirty="0" err="1">
                <a:latin typeface="UTM Aptima" panose="02040603050506020204" pitchFamily="18" charset="0"/>
              </a:rPr>
              <a:t>pvc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in logo </a:t>
            </a:r>
            <a:r>
              <a:rPr lang="en-US" b="1" i="0" dirty="0" err="1">
                <a:effectLst/>
                <a:latin typeface="Open Sans" panose="020B0606030504020204" pitchFamily="34" charset="0"/>
              </a:rPr>
              <a:t>lên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ống</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pvc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in logo trên ống nhựa PVC đòi hỏi sự nhanh nhạy và hiệu quả từ người vận hành.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mực bắt đầu rò rỉ hoặc đầu in gặp sự cố, người vận hành cần ngưng máy ngay lập tức để ngăn chặn tình huống trở nên tồi tệ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D257B03-6F8D-1E9A-847E-197E63D82965}"/>
              </a:ext>
            </a:extLst>
          </p:cNvPr>
          <p:cNvPicPr>
            <a:picLocks noChangeAspect="1"/>
          </p:cNvPicPr>
          <p:nvPr/>
        </p:nvPicPr>
        <p:blipFill>
          <a:blip r:embed="rId3"/>
          <a:stretch>
            <a:fillRect/>
          </a:stretch>
        </p:blipFill>
        <p:spPr>
          <a:xfrm>
            <a:off x="-1250404" y="2855191"/>
            <a:ext cx="6264696" cy="626469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638028" y="692696"/>
            <a:ext cx="9833521" cy="990600"/>
          </a:xfrm>
        </p:spPr>
        <p:txBody>
          <a:bodyPr>
            <a:noAutofit/>
          </a:bodyPr>
          <a:lstStyle/>
          <a:p>
            <a:r>
              <a:rPr lang="vi-VN" sz="3600" b="1" dirty="0">
                <a:latin typeface="UTM Aptima" panose="02040603050506020204" pitchFamily="18" charset="0"/>
              </a:rPr>
              <a:t>Kiểm tra chất lượng ống nhựa pvc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ống nhựa pvc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ống nhựa PVC thành phẩm, có một số đặc điểm công việc quan trọng mà các chuyên gia và kỹ thuật viên thường tập trung vào.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quá trình này bao gồm việc đảm bảo rằng ống nhựa đã được sản xuất đúng theo các tiêu chuẩn chất lượng quy định. Điều này bao gồm việc kiểm tra độ chắc, độ dẻo, và độ bền cơ học của ống.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494012" y="838200"/>
            <a:ext cx="10121553" cy="990600"/>
          </a:xfrm>
        </p:spPr>
        <p:txBody>
          <a:bodyPr>
            <a:noAutofit/>
          </a:bodyPr>
          <a:lstStyle/>
          <a:p>
            <a:r>
              <a:rPr lang="vi-VN" sz="3600" b="1" dirty="0">
                <a:latin typeface="UTM Aptima" panose="02040603050506020204" pitchFamily="18" charset="0"/>
              </a:rPr>
              <a:t>Kiểm tra chất lượng ống nhựa pvc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ống nhựa pvc 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ống nhựa PVC thành phẩm, có những rủi ro về tai nạn mà nhóm làm việc cần chú ý.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dạng tai nạn phổ biến là liên quan đến việc sử dụng các thiết bị kiểm tra không an toàn, có thể dẫn đến chấn thương cho nhân viên. Điều này bao gồm cả việc không sử dụng bảo hộ đầy đủ hoặc không tuân thủ đúng các quy trình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838200"/>
            <a:ext cx="9689505" cy="990600"/>
          </a:xfrm>
        </p:spPr>
        <p:txBody>
          <a:bodyPr>
            <a:noAutofit/>
          </a:bodyPr>
          <a:lstStyle/>
          <a:p>
            <a:r>
              <a:rPr lang="vi-VN" sz="3600" b="1" dirty="0">
                <a:latin typeface="UTM Aptima" panose="02040603050506020204" pitchFamily="18" charset="0"/>
              </a:rPr>
              <a:t>Kiểm tra chất lượng ống nhựa pvc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ống nhựa pvc thành phẩm</a:t>
            </a:r>
            <a:r>
              <a:rPr lang="en-US" sz="2400" dirty="0"/>
              <a:t>:</a:t>
            </a:r>
          </a:p>
          <a:p>
            <a:pPr algn="l"/>
            <a:r>
              <a:rPr lang="vi-VN" b="0" i="0" dirty="0">
                <a:solidFill>
                  <a:srgbClr val="4C4F5A"/>
                </a:solidFill>
                <a:effectLst/>
                <a:latin typeface="Open Sans" panose="020B0606030504020204" pitchFamily="34" charset="0"/>
              </a:rPr>
              <a:t>Nguyên nhân gây ra tai nạn trong quá trình kiểm tra chất lượng ống nhựa PVC thành phẩm thường bắt nguồn từ một số yếu tố chủ yếu.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Thứ nhất, sự thiếu hiểu biết hoặc áp dụng sai các quy trình an toàn là một nguyên nhân quan trọng. Nhân viên không tuân thủ đúng các quy tắc và không sử dụng đầy đủ bảo hộ có thể dẫn đến các tình huống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638028" y="804547"/>
            <a:ext cx="9833521" cy="990600"/>
          </a:xfrm>
        </p:spPr>
        <p:txBody>
          <a:bodyPr>
            <a:noAutofit/>
          </a:bodyPr>
          <a:lstStyle/>
          <a:p>
            <a:r>
              <a:rPr lang="vi-VN" sz="3600" b="1" dirty="0">
                <a:latin typeface="UTM Aptima" panose="02040603050506020204" pitchFamily="18" charset="0"/>
              </a:rPr>
              <a:t>Kiểm tra chất lượng ống nhựa pvc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ống nhựa pvc thành phẩm</a:t>
            </a:r>
            <a:r>
              <a:rPr lang="en-US" sz="2400" dirty="0"/>
              <a:t>:</a:t>
            </a:r>
          </a:p>
          <a:p>
            <a:pPr algn="l"/>
            <a:r>
              <a:rPr lang="vi-VN" b="0" i="0" dirty="0">
                <a:solidFill>
                  <a:srgbClr val="4C4F5A"/>
                </a:solidFill>
                <a:effectLst/>
                <a:latin typeface="Open Sans" panose="020B0606030504020204" pitchFamily="34" charset="0"/>
              </a:rPr>
              <a:t>Để ngăn chặn tai nạn trong quá trình kiểm tra chất lượng ống nhựa PVC thành phẩm, có một số biện pháp phòng tránh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đào tạo nhân viên về an toàn là quan trọng nhất. Việc này không chỉ bao gồm việc giảng dạy về quy trình làm việc mà còn tập trung vào việc sử dụng đúng các thiết bị bảo hộ và áp dụng các nguyên tắc an toàn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427312" y="838200"/>
            <a:ext cx="9761513" cy="990600"/>
          </a:xfrm>
        </p:spPr>
        <p:txBody>
          <a:bodyPr>
            <a:noAutofit/>
          </a:bodyPr>
          <a:lstStyle/>
          <a:p>
            <a:r>
              <a:rPr lang="vi-VN" sz="3600" b="1" dirty="0">
                <a:latin typeface="UTM Aptima" panose="02040603050506020204" pitchFamily="18" charset="0"/>
              </a:rPr>
              <a:t>Kiểm tra chất lượng ống nhựa pvc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ống nhựa pvc thành phẩm</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ống nhựa PVC là một phần quan trọng của quy trình sản xuất.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thực hiện kiểm tra cần tuân thủ đầy đủ bảo hộ, bao gồm mũ bảo hiểm, kính bảo hộ, và áo bảo hộ phù hợp với môi trường làm việc. Việc này giúp giảm nguy cơ chấn thương và bảo vệ sức khỏe của họ.</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566020" y="834610"/>
            <a:ext cx="9833521" cy="990600"/>
          </a:xfrm>
        </p:spPr>
        <p:txBody>
          <a:bodyPr>
            <a:noAutofit/>
          </a:bodyPr>
          <a:lstStyle/>
          <a:p>
            <a:r>
              <a:rPr lang="vi-VN" sz="3600" b="1" dirty="0">
                <a:latin typeface="UTM Aptima" panose="02040603050506020204" pitchFamily="18" charset="0"/>
              </a:rPr>
              <a:t>Kiểm tra chất lượng ống nhựa pvc thành phẩm</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ống nhựa pvc thành phẩm</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trong quá trình kiểm tra chất lượng ống nhựa PVC, việc xử lý ngay lập tức và hiệu quả là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được đào tạo về kỹ năng sơ cứu và biết cách sử dụng các thiết bị an toàn. Đầu tiên và quan trọng nhất, họ phải bảo đảm an toàn cho bản thân và đồng đội bằng cách sử dụng bảo hộ và di chuyển khẩn cấp ra khỏi khu vực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153</TotalTime>
  <Words>2900</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ỐNG NƯỚC PVC</vt:lpstr>
      <vt:lpstr>Một số vụ tai nạn trong nhà máy sản xuất ống nước pvc</vt:lpstr>
      <vt:lpstr>Tóm tắt bài học</vt:lpstr>
      <vt:lpstr>Vận hành máy ép nhựa để tạo hình dạng ống nước pvc</vt:lpstr>
      <vt:lpstr>Vận hành máy ép nhựa để tạo hình dạng ống nước pvc</vt:lpstr>
      <vt:lpstr>Vận hành máy ép nhựa để tạo hình dạng ống nước pvc</vt:lpstr>
      <vt:lpstr>Vận hành máy ép nhựa để tạo hình dạng ống nước pvc</vt:lpstr>
      <vt:lpstr>Vận hành máy ép nhựa để tạo hình dạng ống nước pvc</vt:lpstr>
      <vt:lpstr>Vận hành máy ép nhựa để tạo hình dạng ống nước pvc</vt:lpstr>
      <vt:lpstr>Vận hành máy phủ lớp bảo vệ bề mặt ống nhựa pvc</vt:lpstr>
      <vt:lpstr>Vận hành máy phủ lớp bảo vệ bề mặt ống nhựa pvc</vt:lpstr>
      <vt:lpstr>Vận hành máy phủ lớp bảo vệ bề mặt ống nhựa pvc</vt:lpstr>
      <vt:lpstr>Vận hành máy phủ lớp bảo vệ bề mặt ống nhựa pvc</vt:lpstr>
      <vt:lpstr>Vận hành máy phủ lớp bảo vệ bề mặt ống nhựa pvc</vt:lpstr>
      <vt:lpstr>Vận hành máy phủ lớp bảo vệ bề mặt ống nhựa pvc</vt:lpstr>
      <vt:lpstr>Vận hành máy in logo lên bề mặt ống nhựa pvc</vt:lpstr>
      <vt:lpstr>Vận hành máy in logo lên bề mặt ống nhựa pvc</vt:lpstr>
      <vt:lpstr>Vận hành máy in logo lên bề mặt ống nhựa pvc</vt:lpstr>
      <vt:lpstr>Vận hành máy in logo lên bề mặt ống nhựa pvc</vt:lpstr>
      <vt:lpstr>Vận hành máy in logo lên bề mặt ống nhựa pvc</vt:lpstr>
      <vt:lpstr>Vận hành máy in logo lên bề mặt ống nhựa pvc</vt:lpstr>
      <vt:lpstr>Kiểm tra chất lượng ống nhựa pvc thành phẩm</vt:lpstr>
      <vt:lpstr>Kiểm tra chất lượng ống nhựa pvc thành phẩm</vt:lpstr>
      <vt:lpstr>Kiểm tra chất lượng ống nhựa pvc thành phẩm</vt:lpstr>
      <vt:lpstr>Kiểm tra chất lượng ống nhựa pvc thành phẩm</vt:lpstr>
      <vt:lpstr>Kiểm tra chất lượng ống nhựa pvc thành phẩm</vt:lpstr>
      <vt:lpstr>Kiểm tra chất lượng ống nhựa pvc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2024-04-02T02:53:01Z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