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FLYCAM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C3A03DB-CCD1-8A1B-95E5-F215F017BD50}"/>
              </a:ext>
            </a:extLst>
          </p:cNvPr>
          <p:cNvPicPr>
            <a:picLocks noChangeAspect="1"/>
          </p:cNvPicPr>
          <p:nvPr/>
        </p:nvPicPr>
        <p:blipFill>
          <a:blip r:embed="rId4"/>
          <a:stretch>
            <a:fillRect/>
          </a:stretch>
        </p:blipFill>
        <p:spPr>
          <a:xfrm>
            <a:off x="3712664" y="2845810"/>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24589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flycam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flycam, việc duy trì môi trường làm việc an toàn là mối quan tâm hàng đầu</a:t>
            </a:r>
            <a:r>
              <a:rPr lang="en-US" sz="2000" dirty="0">
                <a:ea typeface="+mn-lt"/>
                <a:cs typeface="+mn-lt"/>
              </a:rPr>
              <a:t>:</a:t>
            </a:r>
            <a:endParaRPr lang="en-US" dirty="0"/>
          </a:p>
          <a:p>
            <a:pPr marL="730885" lvl="1" indent="-304165"/>
            <a:r>
              <a:rPr lang="vi-VN" i="0" dirty="0">
                <a:solidFill>
                  <a:srgbClr val="0D0D0D"/>
                </a:solidFill>
                <a:effectLst/>
                <a:latin typeface="Söhne"/>
              </a:rPr>
              <a:t>Vụ Rơi từ Độ Cao</a:t>
            </a:r>
            <a:endParaRPr lang="en-US" i="0" dirty="0">
              <a:solidFill>
                <a:srgbClr val="0D0D0D"/>
              </a:solidFill>
              <a:effectLst/>
              <a:latin typeface="Söhne"/>
            </a:endParaRPr>
          </a:p>
          <a:p>
            <a:pPr marL="730885" lvl="1" indent="-304165"/>
            <a:r>
              <a:rPr lang="en-US" dirty="0"/>
              <a:t>Va </a:t>
            </a:r>
            <a:r>
              <a:rPr lang="en-US" dirty="0" err="1"/>
              <a:t>Chạm</a:t>
            </a:r>
            <a:r>
              <a:rPr lang="en-US" dirty="0"/>
              <a:t> </a:t>
            </a:r>
            <a:r>
              <a:rPr lang="en-US" dirty="0" err="1"/>
              <a:t>và</a:t>
            </a:r>
            <a:r>
              <a:rPr lang="en-US" dirty="0"/>
              <a:t> </a:t>
            </a:r>
            <a:r>
              <a:rPr lang="en-US" dirty="0" err="1"/>
              <a:t>Xung</a:t>
            </a:r>
            <a:r>
              <a:rPr lang="en-US" dirty="0"/>
              <a:t> </a:t>
            </a:r>
            <a:r>
              <a:rPr lang="en-US" dirty="0" err="1"/>
              <a:t>Đột</a:t>
            </a:r>
            <a:r>
              <a:rPr lang="en-US" dirty="0"/>
              <a:t> </a:t>
            </a:r>
            <a:r>
              <a:rPr lang="en-US" dirty="0" err="1"/>
              <a:t>Máy</a:t>
            </a:r>
            <a:r>
              <a:rPr lang="en-US" dirty="0"/>
              <a:t> </a:t>
            </a:r>
            <a:r>
              <a:rPr lang="en-US" dirty="0" err="1"/>
              <a:t>Móc</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Về</a:t>
            </a:r>
            <a:r>
              <a:rPr lang="en-US" dirty="0"/>
              <a:t> </a:t>
            </a:r>
            <a:r>
              <a:rPr lang="en-US" dirty="0" err="1"/>
              <a:t>Hóa</a:t>
            </a:r>
            <a:r>
              <a:rPr lang="en-US" dirty="0"/>
              <a:t> </a:t>
            </a:r>
            <a:r>
              <a:rPr lang="en-US" dirty="0" err="1"/>
              <a:t>Chất</a:t>
            </a:r>
            <a:endParaRPr lang="en-US" dirty="0">
              <a:solidFill>
                <a:srgbClr val="0D0D0D"/>
              </a:solidFill>
              <a:latin typeface="Söhne"/>
            </a:endParaRPr>
          </a:p>
          <a:p>
            <a:pPr marL="730885" lvl="1" indent="-304165"/>
            <a:r>
              <a:rPr lang="vi-VN" dirty="0"/>
              <a:t>Thiếu An Toàn Trong Quá Trình Kiểm Tra Chất Lượng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nhựa</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vỏ</a:t>
            </a:r>
            <a:r>
              <a:rPr lang="en-US" dirty="0"/>
              <a:t> </a:t>
            </a:r>
            <a:r>
              <a:rPr lang="en-US" dirty="0" err="1"/>
              <a:t>ngoài</a:t>
            </a:r>
            <a:r>
              <a:rPr lang="en-US" dirty="0"/>
              <a:t> </a:t>
            </a:r>
            <a:r>
              <a:rPr lang="en-US" dirty="0" err="1"/>
              <a:t>của</a:t>
            </a:r>
            <a:r>
              <a:rPr lang="en-US" dirty="0"/>
              <a:t> </a:t>
            </a:r>
            <a:r>
              <a:rPr lang="en-US" dirty="0" err="1"/>
              <a:t>flycam</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chế</a:t>
            </a:r>
            <a:r>
              <a:rPr lang="en-US" dirty="0"/>
              <a:t> </a:t>
            </a:r>
            <a:r>
              <a:rPr lang="en-US" dirty="0" err="1"/>
              <a:t>tạo</a:t>
            </a:r>
            <a:r>
              <a:rPr lang="en-US" dirty="0"/>
              <a:t> </a:t>
            </a:r>
            <a:r>
              <a:rPr lang="en-US" dirty="0" err="1"/>
              <a:t>các</a:t>
            </a:r>
            <a:r>
              <a:rPr lang="en-US" dirty="0"/>
              <a:t> </a:t>
            </a:r>
            <a:r>
              <a:rPr lang="en-US" dirty="0" err="1"/>
              <a:t>thành</a:t>
            </a:r>
            <a:r>
              <a:rPr lang="en-US" dirty="0"/>
              <a:t> </a:t>
            </a:r>
            <a:r>
              <a:rPr lang="en-US" dirty="0" err="1"/>
              <a:t>phần</a:t>
            </a:r>
            <a:r>
              <a:rPr lang="en-US" dirty="0"/>
              <a:t> </a:t>
            </a:r>
            <a:r>
              <a:rPr lang="en-US" dirty="0" err="1"/>
              <a:t>linh</a:t>
            </a:r>
            <a:r>
              <a:rPr lang="en-US" dirty="0"/>
              <a:t> </a:t>
            </a:r>
            <a:r>
              <a:rPr lang="en-US" dirty="0" err="1"/>
              <a:t>kiện</a:t>
            </a:r>
            <a:r>
              <a:rPr lang="en-US" dirty="0"/>
              <a:t> </a:t>
            </a:r>
            <a:r>
              <a:rPr lang="en-US" dirty="0" err="1"/>
              <a:t>điện</a:t>
            </a:r>
            <a:r>
              <a:rPr lang="en-US" dirty="0"/>
              <a:t> </a:t>
            </a:r>
            <a:r>
              <a:rPr lang="en-US" dirty="0" err="1"/>
              <a:t>tử</a:t>
            </a:r>
            <a:r>
              <a:rPr lang="en-US" dirty="0"/>
              <a:t> </a:t>
            </a:r>
            <a:r>
              <a:rPr lang="en-US" dirty="0" err="1"/>
              <a:t>điều</a:t>
            </a:r>
            <a:r>
              <a:rPr lang="en-US" dirty="0"/>
              <a:t> </a:t>
            </a:r>
            <a:r>
              <a:rPr lang="en-US" dirty="0" err="1"/>
              <a:t>khiển</a:t>
            </a:r>
            <a:r>
              <a:rPr lang="en-US" dirty="0"/>
              <a:t> </a:t>
            </a:r>
            <a:r>
              <a:rPr lang="en-US" dirty="0" err="1"/>
              <a:t>flycam</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thành</a:t>
            </a:r>
            <a:r>
              <a:rPr lang="en-US" dirty="0"/>
              <a:t> </a:t>
            </a:r>
            <a:r>
              <a:rPr lang="en-US" dirty="0" err="1"/>
              <a:t>phần</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flycam</a:t>
            </a:r>
            <a:r>
              <a:rPr lang="en-US" dirty="0"/>
              <a:t> </a:t>
            </a:r>
            <a:r>
              <a:rPr lang="en-US" dirty="0" err="1"/>
              <a:t>hoàn</a:t>
            </a:r>
            <a:r>
              <a:rPr lang="en-US" dirty="0"/>
              <a:t> </a:t>
            </a:r>
            <a:r>
              <a:rPr lang="en-US" dirty="0" err="1"/>
              <a:t>chỉnh</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flycam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ngoài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flycam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ngoài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flycam</a:t>
            </a:r>
            <a:endParaRPr lang="en-US" sz="2400" b="1" i="0" dirty="0">
              <a:effectLst/>
              <a:latin typeface="Söhne"/>
            </a:endParaRPr>
          </a:p>
          <a:p>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ép</a:t>
            </a:r>
            <a:r>
              <a:rPr lang="en-US" b="0" i="0" dirty="0">
                <a:effectLst/>
                <a:latin typeface="Open Sans" panose="020B0606030504020204" pitchFamily="34" charset="0"/>
              </a:rPr>
              <a:t> </a:t>
            </a:r>
            <a:r>
              <a:rPr lang="en-US" b="0" i="0" dirty="0" err="1">
                <a:effectLst/>
                <a:latin typeface="Open Sans" panose="020B0606030504020204" pitchFamily="34" charset="0"/>
              </a:rPr>
              <a:t>nhựa</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vỏ</a:t>
            </a:r>
            <a:r>
              <a:rPr lang="en-US" b="0" i="0" dirty="0">
                <a:effectLst/>
                <a:latin typeface="Open Sans" panose="020B0606030504020204" pitchFamily="34" charset="0"/>
              </a:rPr>
              <a:t> </a:t>
            </a:r>
            <a:r>
              <a:rPr lang="en-US" b="0" i="0" dirty="0" err="1">
                <a:effectLst/>
                <a:latin typeface="Open Sans" panose="020B0606030504020204" pitchFamily="34" charset="0"/>
              </a:rPr>
              <a:t>ngoài</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flycam</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biệt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ta </a:t>
            </a:r>
            <a:r>
              <a:rPr lang="en-US" b="0" i="0" dirty="0" err="1">
                <a:effectLst/>
                <a:latin typeface="Open Sans" panose="020B0606030504020204" pitchFamily="34" charset="0"/>
              </a:rPr>
              <a:t>tập</a:t>
            </a:r>
            <a:r>
              <a:rPr lang="en-US" b="0" i="0" dirty="0">
                <a:effectLst/>
                <a:latin typeface="Open Sans" panose="020B0606030504020204" pitchFamily="34" charset="0"/>
              </a:rPr>
              <a:t> </a:t>
            </a:r>
            <a:r>
              <a:rPr lang="en-US" b="0" i="0" dirty="0" err="1">
                <a:effectLst/>
                <a:latin typeface="Open Sans" panose="020B0606030504020204" pitchFamily="34" charset="0"/>
              </a:rPr>
              <a:t>trung</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p>
          <a:p>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yêu</a:t>
            </a:r>
            <a:r>
              <a:rPr lang="en-US" b="0" i="0" dirty="0">
                <a:effectLst/>
                <a:latin typeface="Open Sans" panose="020B0606030504020204" pitchFamily="34" charset="0"/>
              </a:rPr>
              <a:t> </a:t>
            </a:r>
            <a:r>
              <a:rPr lang="en-US" b="0" i="0" dirty="0" err="1">
                <a:effectLst/>
                <a:latin typeface="Open Sans" panose="020B0606030504020204" pitchFamily="34" charset="0"/>
              </a:rPr>
              <a:t>cầu</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vật</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nhựa</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B7B4E76-AE80-C813-E69B-7F363EFD97AE}"/>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ngoài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flycam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ngoài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flycam</a:t>
            </a:r>
            <a:endParaRPr lang="en-US" sz="2400" b="1" i="0" dirty="0">
              <a:effectLst/>
              <a:latin typeface="Söhne"/>
            </a:endParaRPr>
          </a:p>
          <a:p>
            <a:r>
              <a:rPr lang="vi-VN" b="0" i="0" dirty="0">
                <a:effectLst/>
                <a:latin typeface="Open Sans" panose="020B0606030504020204" pitchFamily="34" charset="0"/>
              </a:rPr>
              <a:t>Quá trình vận hành máy ép nhựa trong sản xuất vỏ ngoài của flycam có thể đối mặt với nhiều dạng tai nạn, đòi hỏi sự cẩn trọng và kiểm soát chặt chẽ từ phía nhân viên. Một trong những rủi ro phổ biến là tai nạn liên quan đến nhiệt độ và áp suất. </a:t>
            </a:r>
            <a:endParaRPr lang="en-US" b="0" i="0" dirty="0">
              <a:effectLst/>
              <a:latin typeface="Open Sans" panose="020B0606030504020204" pitchFamily="34" charset="0"/>
            </a:endParaRPr>
          </a:p>
          <a:p>
            <a:r>
              <a:rPr lang="vi-VN" b="0" i="0" dirty="0">
                <a:effectLst/>
                <a:latin typeface="Open Sans" panose="020B0606030504020204" pitchFamily="34" charset="0"/>
              </a:rPr>
              <a:t>Khi không kiểm soát được các tham số này, có thể xảy ra sự cố nóng chảy quá mức hoặc áp suất không đồng đều, gây hậu quả nghiêm trọng cho máy và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4A2266E-C0F1-C6B0-A38D-F7F43DAD01C2}"/>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ngoài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flycam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ngoài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flycam</a:t>
            </a:r>
            <a:endParaRPr lang="en-US" sz="2400" b="1" i="0" dirty="0">
              <a:effectLst/>
              <a:latin typeface="Söhne"/>
            </a:endParaRPr>
          </a:p>
          <a:p>
            <a:r>
              <a:rPr lang="vi-VN" b="0" i="0" dirty="0">
                <a:effectLst/>
                <a:latin typeface="Open Sans" panose="020B0606030504020204" pitchFamily="34" charset="0"/>
              </a:rPr>
              <a:t>Có nhiều nguyên nhân có thể dẫn đến tai nạn khi vận hành máy ép nhựa trong quá trình sản xuất vỏ ngoài của flycam. Một trong những nguyên nhân chính là thiếu hiểu biết sâu rộng về quy trình vận hành. </a:t>
            </a:r>
            <a:endParaRPr lang="en-US" b="0" i="0" dirty="0">
              <a:effectLst/>
              <a:latin typeface="Open Sans" panose="020B0606030504020204" pitchFamily="34" charset="0"/>
            </a:endParaRPr>
          </a:p>
          <a:p>
            <a:r>
              <a:rPr lang="vi-VN" b="0" i="0" dirty="0">
                <a:effectLst/>
                <a:latin typeface="Open Sans" panose="020B0606030504020204" pitchFamily="34" charset="0"/>
              </a:rPr>
              <a:t>Kỹ thuật viên cần phải biết cách điều chỉnh đúng nhiệt độ và áp suất để tránh những tình huống không mong muốn như nóng chảy quá mức hay áp suất không đồng đều.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2B9C914-B97D-E3B4-D952-83A09BA4520D}"/>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ngoài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flycam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ngoài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flycam</a:t>
            </a:r>
            <a:endParaRPr lang="en-US" sz="2400" b="1" i="0" dirty="0">
              <a:effectLst/>
              <a:latin typeface="Söhne"/>
            </a:endParaRPr>
          </a:p>
          <a:p>
            <a:r>
              <a:rPr lang="vi-VN" b="0" i="0" dirty="0">
                <a:effectLst/>
                <a:latin typeface="Open Sans" panose="020B0606030504020204" pitchFamily="34" charset="0"/>
              </a:rPr>
              <a:t>Để đảm bảo an toàn trong quá trình vận hành máy ép nhựa cho việc sản xuất vỏ ngoài của flycam, việc áp dụng các biện pháp phòng tránh tai nạn là quan trọng. Đầu tiên, nhân viên cần được đào tạo chặt chẽ về quy trình an toàn lao động và vận hành máy. </a:t>
            </a:r>
            <a:endParaRPr lang="en-US" b="0" i="0" dirty="0">
              <a:effectLst/>
              <a:latin typeface="Open Sans" panose="020B0606030504020204" pitchFamily="34" charset="0"/>
            </a:endParaRPr>
          </a:p>
          <a:p>
            <a:r>
              <a:rPr lang="vi-VN" b="0" i="0" dirty="0">
                <a:effectLst/>
                <a:latin typeface="Open Sans" panose="020B0606030504020204" pitchFamily="34" charset="0"/>
              </a:rPr>
              <a:t>Sự hiểu biết sâu rộng về cách điều chỉnh nhiệt độ, áp suất và kiểm soát chất lượng là quan trọng để tránh những tình huống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9EC5799-C3FF-06DD-8B83-2FFAADE778F7}"/>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ngoài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flycam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ngoài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flycam</a:t>
            </a:r>
            <a:endParaRPr lang="en-US" sz="2400" b="1" i="0" dirty="0">
              <a:effectLst/>
              <a:latin typeface="Söhne"/>
            </a:endParaRPr>
          </a:p>
          <a:p>
            <a:r>
              <a:rPr lang="vi-VN" b="0" i="0" dirty="0">
                <a:effectLst/>
                <a:latin typeface="Söhne"/>
              </a:rPr>
              <a:t>Quy định an toàn lao động khi vận hành máy ép nhựa để sản xuất vỏ ngoài của flycam đóng vai trò quan trọng trong việc bảo vệ nhân viên và đảm bảo quy trình sản xuất diễn ra một cách an toàn và hiệu quả. </a:t>
            </a:r>
            <a:endParaRPr lang="en-US" b="0" i="0" dirty="0">
              <a:effectLst/>
              <a:latin typeface="Söhne"/>
            </a:endParaRPr>
          </a:p>
          <a:p>
            <a:r>
              <a:rPr lang="vi-VN" b="0" i="0" dirty="0">
                <a:effectLst/>
                <a:latin typeface="Söhne"/>
              </a:rPr>
              <a:t>Huấn luyện an toàn lao động là một phần quan trọng của các quy định này, giúp nhân viên hiểu rõ về các nguy cơ và biện pháp phòng ngừa.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5335CF4-E85E-D959-EBE3-748D98FCE551}"/>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ngoài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flycam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ngoài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flycam</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ép nhựa để sản xuất vỏ ngoài của flycam đòi hỏi sự nhanh nhẹn và chuẩn bị kỹ thuật.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sự cố, nhân viên cần ngay lập tức tắt máy và ngắt nguồn điện để ngăn chặn tình trạng nguy hiểm. Đồng thời, họ cần kích hoạt hệ thống báo động để thông báo về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6DFC465-6587-8FFB-9FA9-57CC55A44F92}"/>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685800"/>
            <a:ext cx="8398024"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chế</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phần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tử</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điều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khiển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flycam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sz="2000" dirty="0"/>
              <a:t>:</a:t>
            </a:r>
          </a:p>
          <a:p>
            <a:pPr algn="l"/>
            <a:r>
              <a:rPr lang="vi-VN" b="0" i="0" dirty="0">
                <a:effectLst/>
                <a:latin typeface="Open Sans" panose="020B0606030504020204" pitchFamily="34" charset="0"/>
              </a:rPr>
              <a:t>Vận hành máy chế tạo các thành phần linh kiện điện tử điều khiển flycam đòi hỏi sự chuyên sâu và chính xác trong mỗi bước công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chuyên gia vận hành máy trong lĩnh vực này cần phải có kiến thức sâu rộng về các công nghệ sản xuất, đặc biệt là trong ngữ cảnh của điều khiển flycam.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500000B-A087-4756-ED06-53CAD910ED05}"/>
              </a:ext>
            </a:extLst>
          </p:cNvPr>
          <p:cNvPicPr>
            <a:picLocks noChangeAspect="1"/>
          </p:cNvPicPr>
          <p:nvPr/>
        </p:nvPicPr>
        <p:blipFill>
          <a:blip r:embed="rId3"/>
          <a:stretch>
            <a:fillRect/>
          </a:stretch>
        </p:blipFill>
        <p:spPr>
          <a:xfrm>
            <a:off x="6084415"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chế</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phần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tử</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điều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khiển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flycam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sz="2000" dirty="0"/>
              <a:t>:</a:t>
            </a:r>
          </a:p>
          <a:p>
            <a:pPr algn="l"/>
            <a:r>
              <a:rPr lang="vi-VN" b="0" i="0" dirty="0">
                <a:effectLst/>
                <a:latin typeface="Open Sans" panose="020B0606030504020204" pitchFamily="34" charset="0"/>
              </a:rPr>
              <a:t>Quá trình vận hành máy chế tạo linh kiện điện tử điều khiển flycam có thể đối mặt với nhiều rủi ro tai nạn đặc biệt. Các dạng tai nạn thường gặp bao gồm sự cố trong quá trình gia công, lỗi kỹ thuật, và xâm nhập của tác nhân ngoại vi.</a:t>
            </a:r>
          </a:p>
          <a:p>
            <a:pPr algn="l"/>
            <a:r>
              <a:rPr lang="vi-VN" b="0" i="0" dirty="0">
                <a:effectLst/>
                <a:latin typeface="Open Sans" panose="020B0606030504020204" pitchFamily="34" charset="0"/>
              </a:rPr>
              <a:t>Đối diện với môi trường sản xuất phức tạp, tai nạn gia công là một thách thức lớn. Nó có thể bao gồm việc làm hỏng linh kiện quan trọng, gây ảnh hưởng đến chất lượng sản phẩm và hiệu suất của flycam.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3143CEC-1168-053B-750E-8BF00AA2D4AD}"/>
              </a:ext>
            </a:extLst>
          </p:cNvPr>
          <p:cNvPicPr>
            <a:picLocks noChangeAspect="1"/>
          </p:cNvPicPr>
          <p:nvPr/>
        </p:nvPicPr>
        <p:blipFill>
          <a:blip r:embed="rId3"/>
          <a:stretch>
            <a:fillRect/>
          </a:stretch>
        </p:blipFill>
        <p:spPr>
          <a:xfrm>
            <a:off x="6084415"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61404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chế</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phần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tử</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điều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khiển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flycam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sz="2000" dirty="0"/>
              <a:t>:</a:t>
            </a:r>
          </a:p>
          <a:p>
            <a:pPr algn="l"/>
            <a:r>
              <a:rPr lang="vi-VN" b="0" i="0" dirty="0">
                <a:effectLst/>
                <a:latin typeface="Open Sans" panose="020B0606030504020204" pitchFamily="34" charset="0"/>
              </a:rPr>
              <a:t>Tai nạn khi vận hành máy chế tạo linh kiện điện tử điều khiển flycam có thể xuất phát từ nhiều nguyên nhân khác nhau. Một trong những nguyên nhân chính là sự thiếu hiểu biết hoặc đào tạo không đầy đủ của nhân viên vận hành.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hiểu biết hạn chế về cách sử dụng và bảo trì máy có thể dẫn đến các hành động không an toàn hoặc làm tăng nguy cơ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A6FBED2-6755-25AB-2009-395ACE8C16E2}"/>
              </a:ext>
            </a:extLst>
          </p:cNvPr>
          <p:cNvPicPr>
            <a:picLocks noChangeAspect="1"/>
          </p:cNvPicPr>
          <p:nvPr/>
        </p:nvPicPr>
        <p:blipFill>
          <a:blip r:embed="rId3"/>
          <a:stretch>
            <a:fillRect/>
          </a:stretch>
        </p:blipFill>
        <p:spPr>
          <a:xfrm>
            <a:off x="6084415"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chế</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phần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tử</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điều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khiển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flycam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sz="2000" dirty="0"/>
              <a:t>:</a:t>
            </a:r>
          </a:p>
          <a:p>
            <a:pPr algn="l"/>
            <a:r>
              <a:rPr lang="vi-VN" b="0" i="0" dirty="0">
                <a:effectLst/>
                <a:latin typeface="Open Sans" panose="020B0606030504020204" pitchFamily="34" charset="0"/>
              </a:rPr>
              <a:t>Để đảm bảo an toàn trong quá trình vận hành máy chế tạo linh kiện điện tử điều khiển flycam, việc thực hiện các biện pháp phòng tránh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đóng vai trò quyết định trong việc đưa ra những biện pháp cụ thể nhằm giảm thiểu rủi ro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F04CFFE-F737-285D-2973-61F4FA378DBE}"/>
              </a:ext>
            </a:extLst>
          </p:cNvPr>
          <p:cNvPicPr>
            <a:picLocks noChangeAspect="1"/>
          </p:cNvPicPr>
          <p:nvPr/>
        </p:nvPicPr>
        <p:blipFill>
          <a:blip r:embed="rId3"/>
          <a:stretch>
            <a:fillRect/>
          </a:stretch>
        </p:blipFill>
        <p:spPr>
          <a:xfrm>
            <a:off x="6084415"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39802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chế</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phần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tử</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điều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khiển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flycam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sz="2000" dirty="0"/>
              <a:t>:</a:t>
            </a:r>
          </a:p>
          <a:p>
            <a:pPr algn="l"/>
            <a:r>
              <a:rPr lang="vi-VN" b="0" i="0" dirty="0">
                <a:effectLst/>
                <a:latin typeface="Open Sans" panose="020B0606030504020204" pitchFamily="34" charset="0"/>
              </a:rPr>
              <a:t>Quy định an toàn lao động khi vận hành máy chế tạo linh kiện điện tử điều khiển flycam là yếu tố quan trọng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đặt ra những hướng dẫn cụ thể để giảm thiểu rủi ro tai nạn và bảo vệ sức khỏe của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1437627-8A4F-C782-D7B7-200B8E42E894}"/>
              </a:ext>
            </a:extLst>
          </p:cNvPr>
          <p:cNvPicPr>
            <a:picLocks noChangeAspect="1"/>
          </p:cNvPicPr>
          <p:nvPr/>
        </p:nvPicPr>
        <p:blipFill>
          <a:blip r:embed="rId3"/>
          <a:stretch>
            <a:fillRect/>
          </a:stretch>
        </p:blipFill>
        <p:spPr>
          <a:xfrm>
            <a:off x="6084415"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chế</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phần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tử</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điều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khiển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flycam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sz="2000" dirty="0"/>
              <a:t>:</a:t>
            </a:r>
          </a:p>
          <a:p>
            <a:pPr algn="l"/>
            <a:r>
              <a:rPr lang="vi-VN" b="0" i="0" dirty="0">
                <a:effectLst/>
                <a:latin typeface="Open Sans" panose="020B0606030504020204" pitchFamily="34" charset="0"/>
              </a:rPr>
              <a:t>Xử lý tình huống tai nạn khẩn cấp khi vận hành máy chế tạo linh kiện điện tử điều khiển flycam đòi hỏi sự nhanh nhẹn và chủ động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sự cố xảy ra, việc ngay lập tức thông báo cho bộ phận an toàn lao động và chấm dứt hoạt động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ADA1591-2580-ED8A-398E-A97115E6D369}"/>
              </a:ext>
            </a:extLst>
          </p:cNvPr>
          <p:cNvPicPr>
            <a:picLocks noChangeAspect="1"/>
          </p:cNvPicPr>
          <p:nvPr/>
        </p:nvPicPr>
        <p:blipFill>
          <a:blip r:embed="rId3"/>
          <a:stretch>
            <a:fillRect/>
          </a:stretch>
        </p:blipFill>
        <p:spPr>
          <a:xfrm>
            <a:off x="6084415"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flycam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flycam</a:t>
            </a:r>
            <a:r>
              <a:rPr lang="en-US" b="0" i="0" dirty="0">
                <a:effectLst/>
                <a:latin typeface="Open Sans" panose="020B0606030504020204" pitchFamily="34" charset="0"/>
              </a:rPr>
              <a:t> </a:t>
            </a:r>
            <a:r>
              <a:rPr lang="en-US" b="0" i="0" dirty="0" err="1">
                <a:effectLst/>
                <a:latin typeface="Open Sans" panose="020B0606030504020204" pitchFamily="34" charset="0"/>
              </a:rPr>
              <a:t>hoàn</a:t>
            </a:r>
            <a:r>
              <a:rPr lang="en-US" b="0" i="0" dirty="0">
                <a:effectLst/>
                <a:latin typeface="Open Sans" panose="020B0606030504020204" pitchFamily="34" charset="0"/>
              </a:rPr>
              <a:t> </a:t>
            </a:r>
            <a:r>
              <a:rPr lang="en-US" b="0" i="0" dirty="0" err="1">
                <a:effectLst/>
                <a:latin typeface="Open Sans" panose="020B0606030504020204" pitchFamily="34" charset="0"/>
              </a:rPr>
              <a:t>chỉnh</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đều</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riêng</a:t>
            </a:r>
            <a:r>
              <a:rPr lang="en-US" b="0" i="0" dirty="0">
                <a:effectLst/>
                <a:latin typeface="Open Sans" panose="020B0606030504020204" pitchFamily="34" charset="0"/>
              </a:rPr>
              <a:t> </a:t>
            </a:r>
            <a:r>
              <a:rPr lang="en-US" b="0" i="0" dirty="0" err="1">
                <a:effectLst/>
                <a:latin typeface="Open Sans" panose="020B0606030504020204" pitchFamily="34" charset="0"/>
              </a:rPr>
              <a:t>biệt</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cẩn</a:t>
            </a:r>
            <a:r>
              <a:rPr lang="en-US" b="0" i="0" dirty="0">
                <a:effectLst/>
                <a:latin typeface="Open Sans" panose="020B0606030504020204" pitchFamily="34" charset="0"/>
              </a:rPr>
              <a:t> </a:t>
            </a:r>
            <a:r>
              <a:rPr lang="en-US" b="0" i="0" dirty="0" err="1">
                <a:effectLst/>
                <a:latin typeface="Open Sans" panose="020B0606030504020204" pitchFamily="34" charset="0"/>
              </a:rPr>
              <a:t>thận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25154BA-A755-EF30-6973-E9A5ECEAC86F}"/>
              </a:ext>
            </a:extLst>
          </p:cNvPr>
          <p:cNvPicPr>
            <a:picLocks noChangeAspect="1"/>
          </p:cNvPicPr>
          <p:nvPr/>
        </p:nvPicPr>
        <p:blipFill>
          <a:blip r:embed="rId3"/>
          <a:stretch>
            <a:fillRect/>
          </a:stretch>
        </p:blipFill>
        <p:spPr>
          <a:xfrm>
            <a:off x="-1097113" y="3212976"/>
            <a:ext cx="5616624" cy="561662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flycam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lắp ráp các thành phần để tạo flycam hoàn chỉnh, có những rủi ro về tai nạn mà nhóm kỹ thuật viên cần phải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dạng tai nạn thường gặp là liên quan đến máy móc và thiết bị. Sự cố kỹ thuật hoặc hỏng hóc máy có thể xảy ra, đòi hỏi sự can thiệp nhanh chóng để tránh gây thiệt hại cho máy và ảnh hưởng đến quy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666B84E-7E1F-3140-8083-F00232925DD8}"/>
              </a:ext>
            </a:extLst>
          </p:cNvPr>
          <p:cNvPicPr>
            <a:picLocks noChangeAspect="1"/>
          </p:cNvPicPr>
          <p:nvPr/>
        </p:nvPicPr>
        <p:blipFill>
          <a:blip r:embed="rId3"/>
          <a:stretch>
            <a:fillRect/>
          </a:stretch>
        </p:blipFill>
        <p:spPr>
          <a:xfrm>
            <a:off x="-1097113" y="3212976"/>
            <a:ext cx="5616624" cy="561662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flycam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flycam</a:t>
            </a:r>
            <a:r>
              <a:rPr lang="en-US" b="0" i="0" dirty="0">
                <a:effectLst/>
                <a:latin typeface="Open Sans" panose="020B0606030504020204" pitchFamily="34" charset="0"/>
              </a:rPr>
              <a:t> </a:t>
            </a:r>
            <a:r>
              <a:rPr lang="en-US" b="0" i="0" dirty="0" err="1">
                <a:effectLst/>
                <a:latin typeface="Open Sans" panose="020B0606030504020204" pitchFamily="34" charset="0"/>
              </a:rPr>
              <a:t>hoàn</a:t>
            </a:r>
            <a:r>
              <a:rPr lang="en-US" b="0" i="0" dirty="0">
                <a:effectLst/>
                <a:latin typeface="Open Sans" panose="020B0606030504020204" pitchFamily="34" charset="0"/>
              </a:rPr>
              <a:t> </a:t>
            </a:r>
            <a:r>
              <a:rPr lang="en-US" b="0" i="0" dirty="0" err="1">
                <a:effectLst/>
                <a:latin typeface="Open Sans" panose="020B0606030504020204" pitchFamily="34" charset="0"/>
              </a:rPr>
              <a:t>chỉnh</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kinh</a:t>
            </a:r>
            <a:r>
              <a:rPr lang="en-US" b="0" i="0" dirty="0">
                <a:effectLst/>
                <a:latin typeface="Open Sans" panose="020B0606030504020204" pitchFamily="34" charset="0"/>
              </a:rPr>
              <a:t> </a:t>
            </a:r>
            <a:r>
              <a:rPr lang="en-US" b="0" i="0" dirty="0" err="1">
                <a:effectLst/>
                <a:latin typeface="Open Sans" panose="020B0606030504020204" pitchFamily="34" charset="0"/>
              </a:rPr>
              <a:t>nghiệm</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rộng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cấu</a:t>
            </a:r>
            <a:r>
              <a:rPr lang="en-US" b="0" i="0" dirty="0">
                <a:effectLst/>
                <a:latin typeface="Open Sans" panose="020B0606030504020204" pitchFamily="34" charset="0"/>
              </a:rPr>
              <a:t> </a:t>
            </a:r>
            <a:r>
              <a:rPr lang="en-US" b="0" i="0" dirty="0" err="1">
                <a:effectLst/>
                <a:latin typeface="Open Sans" panose="020B0606030504020204" pitchFamily="34" charset="0"/>
              </a:rPr>
              <a:t>trúc</a:t>
            </a:r>
            <a:r>
              <a:rPr lang="en-US" b="0" i="0" dirty="0">
                <a:effectLst/>
                <a:latin typeface="Open Sans" panose="020B0606030504020204" pitchFamily="34" charset="0"/>
              </a:rPr>
              <a:t> </a:t>
            </a:r>
            <a:r>
              <a:rPr lang="en-US" b="0" i="0" dirty="0" err="1">
                <a:effectLst/>
                <a:latin typeface="Open Sans" panose="020B0606030504020204" pitchFamily="34" charset="0"/>
              </a:rPr>
              <a:t>flycam</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sai</a:t>
            </a:r>
            <a:r>
              <a:rPr lang="en-US" b="0" i="0" dirty="0">
                <a:effectLst/>
                <a:latin typeface="Open Sans" panose="020B0606030504020204" pitchFamily="34" charset="0"/>
              </a:rPr>
              <a:t>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AD0E35E-ACF2-FD51-67E5-9130E40C39DC}"/>
              </a:ext>
            </a:extLst>
          </p:cNvPr>
          <p:cNvPicPr>
            <a:picLocks noChangeAspect="1"/>
          </p:cNvPicPr>
          <p:nvPr/>
        </p:nvPicPr>
        <p:blipFill>
          <a:blip r:embed="rId3"/>
          <a:stretch>
            <a:fillRect/>
          </a:stretch>
        </p:blipFill>
        <p:spPr>
          <a:xfrm>
            <a:off x="-1097113" y="3212976"/>
            <a:ext cx="5616624" cy="561662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flycam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lắp ráp flycam, có một số biện pháp phòng tránh quan trọng cần được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đào tạo và nâng cao kỹ năng cho nhân viên là quan trọng. Đảm bảo rằng họ hiểu rõ về cấu trúc flycam, quy trình làm việc, và các biện pháp an toàn sẽ giảm nguy cơ xảy ra sai sót.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469944-2AF6-D34E-93E7-1E301F5A5D1A}"/>
              </a:ext>
            </a:extLst>
          </p:cNvPr>
          <p:cNvPicPr>
            <a:picLocks noChangeAspect="1"/>
          </p:cNvPicPr>
          <p:nvPr/>
        </p:nvPicPr>
        <p:blipFill>
          <a:blip r:embed="rId3"/>
          <a:stretch>
            <a:fillRect/>
          </a:stretch>
        </p:blipFill>
        <p:spPr>
          <a:xfrm>
            <a:off x="-1097113" y="3212976"/>
            <a:ext cx="5616624" cy="561662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flycam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trong quá trình vận hành máy lắp ráp flycam đóng vai trò quan trọng để bảo vệ nhân viên và đảm bảo hiệu suất làm việc. Đầu tiên, mọi nhân viên cần được đào tạo về an toàn lao động, bao gồm cả hiểu biết về các nguy cơ có thể xảy ra và cách thức xử lý chúng.</a:t>
            </a:r>
          </a:p>
          <a:p>
            <a:pPr algn="l"/>
            <a:r>
              <a:rPr lang="vi-VN" b="0" i="0" dirty="0">
                <a:effectLst/>
                <a:latin typeface="Open Sans" panose="020B0606030504020204" pitchFamily="34" charset="0"/>
              </a:rPr>
              <a:t>Quy định cụ thể về việc sử dụng máy móc và thiết bị an toàn là một phần quan trọng của quy định.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A9EB4DB-4D16-37EC-E23C-2F2B5A930CAD}"/>
              </a:ext>
            </a:extLst>
          </p:cNvPr>
          <p:cNvPicPr>
            <a:picLocks noChangeAspect="1"/>
          </p:cNvPicPr>
          <p:nvPr/>
        </p:nvPicPr>
        <p:blipFill>
          <a:blip r:embed="rId3"/>
          <a:stretch>
            <a:fillRect/>
          </a:stretch>
        </p:blipFill>
        <p:spPr>
          <a:xfrm>
            <a:off x="-1097113" y="3212976"/>
            <a:ext cx="5616624" cy="561662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flycam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flycam</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lắp ráp flycam đòi hỏi sự chuẩn bị kỹ lưỡng và phản ứng nhanh chóng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bảo đảm an toàn cho tất cả nhân viên là ưu tiên hàng đầu.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1037D9-018E-AE9C-28CF-08625C8C1744}"/>
              </a:ext>
            </a:extLst>
          </p:cNvPr>
          <p:cNvPicPr>
            <a:picLocks noChangeAspect="1"/>
          </p:cNvPicPr>
          <p:nvPr/>
        </p:nvPicPr>
        <p:blipFill>
          <a:blip r:embed="rId3"/>
          <a:stretch>
            <a:fillRect/>
          </a:stretch>
        </p:blipFill>
        <p:spPr>
          <a:xfrm>
            <a:off x="-1097113" y="3212976"/>
            <a:ext cx="5616624" cy="561662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flycam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flycam</a:t>
            </a:r>
            <a:r>
              <a:rPr lang="en-US" sz="2400" dirty="0"/>
              <a:t>:</a:t>
            </a:r>
          </a:p>
          <a:p>
            <a:pPr algn="l"/>
            <a:r>
              <a:rPr lang="vi-VN" b="0" i="0" dirty="0">
                <a:solidFill>
                  <a:srgbClr val="4C4F5A"/>
                </a:solidFill>
                <a:effectLst/>
                <a:latin typeface="Open Sans" panose="020B0606030504020204" pitchFamily="34" charset="0"/>
              </a:rPr>
              <a:t>Trong lĩnh vực kiểm tra chất lượng flycam, các chuyên gia thường tập trung vào nhiều đặc điểm quan trọng để đảm bảo hiệu suất và độ tin cậy của thiết bị.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khía cạnh quan trọng là kiểm tra cảm biến và hệ thống định vị. Cảm biến chất lượng cao đảm bảo flycam hoạt động ổn định trong nhiều điều kiện môi trường khác nhau. Đồng thời, hệ thống định vị chính xác giúp flycam duy trì vị trí chính xác và đáng tin cậy trong quá trình sử dụng.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flycam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flycam</a:t>
            </a:r>
            <a:r>
              <a:rPr lang="en-US" sz="2400" dirty="0"/>
              <a:t>:</a:t>
            </a:r>
          </a:p>
          <a:p>
            <a:pPr algn="l"/>
            <a:r>
              <a:rPr lang="vi-VN" b="0" i="0" dirty="0">
                <a:solidFill>
                  <a:srgbClr val="4C4F5A"/>
                </a:solidFill>
                <a:effectLst/>
                <a:latin typeface="Open Sans" panose="020B0606030504020204" pitchFamily="34" charset="0"/>
              </a:rPr>
              <a:t>Trong quá trình kiểm tra chất lượng flycam, các chuyên gia thường phải đối mặt với nhiều loại tai nạn có thể ảnh hưởng đến hiệu suất và tính đồng nhất của thiết bị. Một trong những vấn đề thường gặp là tai nạn về cảm biến.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Sự chệch lệch hoặc hỏng hóc trong cảm biến có thể dẫn đến việc đo đạc không chính xác hoặc thậm chí là sự mất mát dữ liệu quan trọng, ảnh hưởng đến khả năng điều hướng và giữ vị trí của flycam.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flycam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flycam</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flycam, và việc hiểu rõ về chúng là quan trọng để ngăn chặn và giảm thiểu rủi ro.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sự thiếu sót trong quá trình thiết kế và sản xuất. Nếu các thành phần không được lắp đặt đúng cách hoặc chất lượng vật liệu không đảm bảo, flycam có thể trở nên không ổn định và dễ gặp sự cố.</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flycam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flycam</a:t>
            </a:r>
            <a:r>
              <a:rPr lang="en-US" sz="2400" dirty="0"/>
              <a:t>:</a:t>
            </a:r>
          </a:p>
          <a:p>
            <a:pPr algn="l"/>
            <a:r>
              <a:rPr lang="vi-VN" b="0" i="0" dirty="0">
                <a:solidFill>
                  <a:srgbClr val="4C4F5A"/>
                </a:solidFill>
                <a:effectLst/>
                <a:latin typeface="Open Sans" panose="020B0606030504020204" pitchFamily="34" charset="0"/>
              </a:rPr>
              <a:t>Để đảm bảo an toàn và hiệu suất trong quá trình kiểm tra chất lượng flycam, có một số biện pháp phòng tránh quan trọng cần được áp dụng.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việc thiết lập quy trình kiểm tra chất lượng chi tiết và chặt chẽ là quan trọng. Điều này bao gồm việc xác định rõ từng bước kiểm tra, đảm bảo tất cả các linh kiện được kiểm tra một cách kỹ lưỡng để tránh bỏ sót.</a:t>
            </a:r>
            <a:r>
              <a:rPr lang="en-US" b="0" i="0" dirty="0">
                <a:solidFill>
                  <a:srgbClr val="4C4F5A"/>
                </a:solidFill>
                <a:effectLst/>
                <a:latin typeface="Open Sans" panose="020B0606030504020204" pitchFamily="34" charset="0"/>
              </a:rPr>
              <a:t>	</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flycam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flycam</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flycam đóng vai trò quan trọng trong việc bảo vệ sức khỏe và an toàn cho nhân viên thực hiện công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đảm bảo rằng mọi người tham gia kiểm tra được huấn luyện về các quy tắc an toàn cơ bản và biện pháp phòng tránh tai nạn. Điều này bao gồm cả việc sử dụng đúng các thiết bị bảo hộ cá nhân như mũ bảo hiểm, kính bảo hộ, và găng tay để giảm thiểu nguy cơ chấn thương.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flycam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flycam</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flycam đòi hỏi sự chuẩn bị và phản ứng nhanh chóng từ nhóm kiểm tra. Trước hết, đào tạo nhân viên về kế hoạch an toàn và thực hành giả mạo các tình huống khẩn cấp giúp họ nắm bắt kỹ năng cần thiết.</a:t>
            </a:r>
          </a:p>
          <a:p>
            <a:pPr algn="l"/>
            <a:r>
              <a:rPr lang="vi-VN" b="0" i="0" dirty="0">
                <a:solidFill>
                  <a:srgbClr val="4C4F5A"/>
                </a:solidFill>
                <a:effectLst/>
                <a:latin typeface="Open Sans" panose="020B0606030504020204" pitchFamily="34" charset="0"/>
              </a:rPr>
              <a:t>Trong trường hợp tai nạn, quy trình báo cáo và liên lạc khẩn cấp cần được thực hiện ngay lập tức. Tạo ra một hệ thống liên lạc hiệu quả giữa các thành viên trong nhóm và với người quản lý là quan trọng để đảm bảo thông tin chính xác và kịp thời.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155</TotalTime>
  <Words>2999</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FLYCAM</vt:lpstr>
      <vt:lpstr>Một số vụ tai nạn trong nhà máy sản xuất flycam</vt:lpstr>
      <vt:lpstr>Tóm tắt bài học</vt:lpstr>
      <vt:lpstr>Vận hành máy ép nhựa để sản xuất vỏ ngoài của flycam</vt:lpstr>
      <vt:lpstr>Vận hành máy ép nhựa để sản xuất vỏ ngoài của flycam</vt:lpstr>
      <vt:lpstr>Vận hành máy ép nhựa để sản xuất vỏ ngoài của flycam</vt:lpstr>
      <vt:lpstr>Vận hành máy ép nhựa để sản xuất vỏ ngoài của flycam</vt:lpstr>
      <vt:lpstr>Vận hành máy ép nhựa để sản xuất vỏ ngoài của flycam</vt:lpstr>
      <vt:lpstr>Vận hành máy ép nhựa để sản xuất vỏ ngoài của flycam</vt:lpstr>
      <vt:lpstr>Vận hành máy chế tạo các thành phần linh kiện điện tử điều khiển flycam</vt:lpstr>
      <vt:lpstr>Vận hành máy chế tạo các thành phần linh kiện điện tử điều khiển flycam</vt:lpstr>
      <vt:lpstr>Vận hành máy chế tạo các thành phần linh kiện điện tử điều khiển flycam</vt:lpstr>
      <vt:lpstr>Vận hành máy chế tạo các thành phần linh kiện điện tử điều khiển flycam</vt:lpstr>
      <vt:lpstr>Vận hành máy chế tạo các thành phần linh kiện điện tử điều khiển flycam</vt:lpstr>
      <vt:lpstr>Vận hành máy chế tạo các thành phần linh kiện điện tử điều khiển flycam</vt:lpstr>
      <vt:lpstr>Vận hành máy lắp ráp các thành phần để tạo thành flycam</vt:lpstr>
      <vt:lpstr>Vận hành máy lắp ráp các thành phần để tạo thành flycam</vt:lpstr>
      <vt:lpstr>Vận hành máy lắp ráp các thành phần để tạo thành flycam</vt:lpstr>
      <vt:lpstr>Vận hành máy lắp ráp các thành phần để tạo thành flycam</vt:lpstr>
      <vt:lpstr>Vận hành máy lắp ráp các thành phần để tạo thành flycam</vt:lpstr>
      <vt:lpstr>Vận hành máy lắp ráp các thành phần để tạo thành flycam</vt:lpstr>
      <vt:lpstr>Kiểm tra chất lượng flycam</vt:lpstr>
      <vt:lpstr>Kiểm tra chất lượng flycam</vt:lpstr>
      <vt:lpstr>Kiểm tra chất lượng flycam</vt:lpstr>
      <vt:lpstr>Kiểm tra chất lượng flycam</vt:lpstr>
      <vt:lpstr>Kiểm tra chất lượng flycam</vt:lpstr>
      <vt:lpstr>Kiểm tra chất lượng flycam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2024-04-02T01:22:23Z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