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1"/>
  </p:notesMasterIdLst>
  <p:handoutMasterIdLst>
    <p:handoutMasterId r:id="rId22"/>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5" r:id="rId20"/>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PALLET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144DA8B-976C-583B-9544-12EC21C3471E}"/>
              </a:ext>
            </a:extLst>
          </p:cNvPr>
          <p:cNvPicPr>
            <a:picLocks noChangeAspect="1"/>
          </p:cNvPicPr>
          <p:nvPr/>
        </p:nvPicPr>
        <p:blipFill>
          <a:blip r:embed="rId4"/>
          <a:stretch>
            <a:fillRect/>
          </a:stretch>
        </p:blipFill>
        <p:spPr>
          <a:xfrm>
            <a:off x="4579104" y="3933056"/>
            <a:ext cx="3029025" cy="302902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pallet</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pallet,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số</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hậu</a:t>
            </a:r>
            <a:r>
              <a:rPr lang="en-US" b="0" i="0" dirty="0">
                <a:solidFill>
                  <a:srgbClr val="0D0D0D"/>
                </a:solidFill>
                <a:effectLst/>
                <a:latin typeface="Söhne"/>
              </a:rPr>
              <a:t> </a:t>
            </a:r>
            <a:r>
              <a:rPr lang="en-US" b="0" i="0" dirty="0" err="1">
                <a:solidFill>
                  <a:srgbClr val="0D0D0D"/>
                </a:solidFill>
                <a:effectLst/>
                <a:latin typeface="Söhne"/>
              </a:rPr>
              <a:t>quả</a:t>
            </a:r>
            <a:r>
              <a:rPr lang="en-US" b="0" i="0" dirty="0">
                <a:solidFill>
                  <a:srgbClr val="0D0D0D"/>
                </a:solidFill>
                <a:effectLst/>
                <a:latin typeface="Söhne"/>
              </a:rPr>
              <a:t> </a:t>
            </a:r>
            <a:r>
              <a:rPr lang="en-US" b="0" i="0" dirty="0" err="1">
                <a:solidFill>
                  <a:srgbClr val="0D0D0D"/>
                </a:solidFill>
                <a:effectLst/>
                <a:latin typeface="Söhne"/>
              </a:rPr>
              <a:t>nghiêm</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cho</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doanh</a:t>
            </a:r>
            <a:r>
              <a:rPr lang="en-US" b="0" i="0" dirty="0">
                <a:solidFill>
                  <a:srgbClr val="0D0D0D"/>
                </a:solidFill>
                <a:effectLst/>
                <a:latin typeface="Söhne"/>
              </a:rPr>
              <a:t> </a:t>
            </a:r>
            <a:r>
              <a:rPr lang="en-US" b="0" i="0" dirty="0" err="1">
                <a:solidFill>
                  <a:srgbClr val="0D0D0D"/>
                </a:solidFill>
                <a:effectLst/>
                <a:latin typeface="Söhne"/>
              </a:rPr>
              <a:t>nghiệp</a:t>
            </a:r>
            <a:r>
              <a:rPr lang="en-US" sz="2000" dirty="0">
                <a:ea typeface="+mn-lt"/>
                <a:cs typeface="+mn-lt"/>
              </a:rPr>
              <a:t>:</a:t>
            </a:r>
            <a:endParaRPr lang="en-US" dirty="0"/>
          </a:p>
          <a:p>
            <a:pPr marL="730885" lvl="1" indent="-304165"/>
            <a:r>
              <a:rPr lang="vi-VN" i="0" dirty="0">
                <a:solidFill>
                  <a:srgbClr val="0D0D0D"/>
                </a:solidFill>
                <a:effectLst/>
                <a:latin typeface="Söhne"/>
              </a:rPr>
              <a:t>Nguy cơ chấn thương từ máy móc và thiết bị</a:t>
            </a:r>
            <a:endParaRPr lang="en-US" i="0" dirty="0">
              <a:solidFill>
                <a:srgbClr val="0D0D0D"/>
              </a:solidFill>
              <a:effectLst/>
              <a:latin typeface="Söhne"/>
            </a:endParaRPr>
          </a:p>
          <a:p>
            <a:pPr marL="730885" lvl="1" indent="-304165"/>
            <a:r>
              <a:rPr lang="vi-VN" dirty="0">
                <a:solidFill>
                  <a:srgbClr val="0D0D0D"/>
                </a:solidFill>
                <a:latin typeface="Söhne"/>
              </a:rPr>
              <a:t>Nguy cơ về vật liệu và hóa chất</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endParaRPr lang="en-US"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kiểm</a:t>
            </a:r>
            <a:r>
              <a:rPr lang="en-US" dirty="0">
                <a:solidFill>
                  <a:srgbClr val="0D0D0D"/>
                </a:solidFill>
                <a:latin typeface="Söhne"/>
              </a:rPr>
              <a:t> </a:t>
            </a:r>
            <a:r>
              <a:rPr lang="en-US" dirty="0" err="1">
                <a:solidFill>
                  <a:srgbClr val="0D0D0D"/>
                </a:solidFill>
                <a:latin typeface="Söhne"/>
              </a:rPr>
              <a:t>soát</a:t>
            </a:r>
            <a:r>
              <a:rPr lang="en-US" dirty="0">
                <a:solidFill>
                  <a:srgbClr val="0D0D0D"/>
                </a:solidFill>
                <a:latin typeface="Söhne"/>
              </a:rPr>
              <a:t> </a:t>
            </a:r>
            <a:r>
              <a:rPr lang="en-US" dirty="0" err="1">
                <a:solidFill>
                  <a:srgbClr val="0D0D0D"/>
                </a:solidFill>
                <a:latin typeface="Söhne"/>
              </a:rPr>
              <a:t>rủi</a:t>
            </a:r>
            <a:r>
              <a:rPr lang="en-US" dirty="0">
                <a:solidFill>
                  <a:srgbClr val="0D0D0D"/>
                </a:solidFill>
                <a:latin typeface="Söhne"/>
              </a:rPr>
              <a:t> </a:t>
            </a:r>
            <a:r>
              <a:rPr lang="en-US" dirty="0" err="1">
                <a:solidFill>
                  <a:srgbClr val="0D0D0D"/>
                </a:solidFill>
                <a:latin typeface="Söhne"/>
              </a:rPr>
              <a:t>ro</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quản</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an </a:t>
            </a:r>
            <a:r>
              <a:rPr lang="en-US" dirty="0" err="1">
                <a:solidFill>
                  <a:srgbClr val="0D0D0D"/>
                </a:solidFill>
                <a:latin typeface="Söhne"/>
              </a:rPr>
              <a:t>toàn</a:t>
            </a:r>
            <a:endParaRPr lang="en-US" dirty="0">
              <a:solidFill>
                <a:srgbClr val="0D0D0D"/>
              </a:solidFill>
              <a:latin typeface="Söhne"/>
            </a:endParaRPr>
          </a:p>
          <a:p>
            <a:pPr marL="730885" lvl="1" indent="-304165"/>
            <a:r>
              <a:rPr lang="en-US" dirty="0" err="1">
                <a:solidFill>
                  <a:srgbClr val="0D0D0D"/>
                </a:solidFill>
                <a:latin typeface="Söhne"/>
              </a:rPr>
              <a:t>Không</a:t>
            </a:r>
            <a:r>
              <a:rPr lang="en-US" dirty="0">
                <a:solidFill>
                  <a:srgbClr val="0D0D0D"/>
                </a:solidFill>
                <a:latin typeface="Söhne"/>
              </a:rPr>
              <a:t> </a:t>
            </a:r>
            <a:r>
              <a:rPr lang="en-US" dirty="0" err="1">
                <a:solidFill>
                  <a:srgbClr val="0D0D0D"/>
                </a:solidFill>
                <a:latin typeface="Söhne"/>
              </a:rPr>
              <a:t>tuân</a:t>
            </a:r>
            <a:r>
              <a:rPr lang="en-US" dirty="0">
                <a:solidFill>
                  <a:srgbClr val="0D0D0D"/>
                </a:solidFill>
                <a:latin typeface="Söhne"/>
              </a:rPr>
              <a:t> </a:t>
            </a:r>
            <a:r>
              <a:rPr lang="en-US" dirty="0" err="1">
                <a:solidFill>
                  <a:srgbClr val="0D0D0D"/>
                </a:solidFill>
                <a:latin typeface="Söhne"/>
              </a:rPr>
              <a:t>thủ</a:t>
            </a:r>
            <a:r>
              <a:rPr lang="en-US" dirty="0">
                <a:solidFill>
                  <a:srgbClr val="0D0D0D"/>
                </a:solidFill>
                <a:latin typeface="Söhne"/>
              </a:rPr>
              <a:t>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định</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tiêu</a:t>
            </a:r>
            <a:r>
              <a:rPr lang="en-US" dirty="0">
                <a:solidFill>
                  <a:srgbClr val="0D0D0D"/>
                </a:solidFill>
                <a:latin typeface="Söhne"/>
              </a:rPr>
              <a:t> </a:t>
            </a:r>
            <a:r>
              <a:rPr lang="en-US" dirty="0" err="1">
                <a:solidFill>
                  <a:srgbClr val="0D0D0D"/>
                </a:solidFill>
                <a:latin typeface="Söhne"/>
              </a:rPr>
              <a:t>chuẩn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cưa các khối gỗ thông thành từng miếng có kích thước phù hợp để chuẩn bị sản xuất pallet</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miếng</a:t>
            </a:r>
            <a:r>
              <a:rPr lang="en-US" dirty="0"/>
              <a:t> </a:t>
            </a:r>
            <a:r>
              <a:rPr lang="en-US" dirty="0" err="1"/>
              <a:t>gỗ</a:t>
            </a:r>
            <a:r>
              <a:rPr lang="en-US" dirty="0"/>
              <a:t> </a:t>
            </a:r>
            <a:r>
              <a:rPr lang="en-US" dirty="0" err="1"/>
              <a:t>thông</a:t>
            </a:r>
            <a:r>
              <a:rPr lang="en-US" dirty="0"/>
              <a:t> </a:t>
            </a:r>
            <a:r>
              <a:rPr lang="en-US" dirty="0" err="1"/>
              <a:t>lại</a:t>
            </a:r>
            <a:r>
              <a:rPr lang="en-US" dirty="0"/>
              <a:t> </a:t>
            </a:r>
            <a:r>
              <a:rPr lang="en-US" dirty="0" err="1"/>
              <a:t>với</a:t>
            </a:r>
            <a:r>
              <a:rPr lang="en-US" dirty="0"/>
              <a:t> </a:t>
            </a:r>
            <a:r>
              <a:rPr lang="en-US" dirty="0" err="1"/>
              <a:t>nhau</a:t>
            </a:r>
            <a:r>
              <a:rPr lang="en-US" dirty="0"/>
              <a:t> </a:t>
            </a:r>
            <a:r>
              <a:rPr lang="en-US" dirty="0" err="1"/>
              <a:t>theo</a:t>
            </a:r>
            <a:r>
              <a:rPr lang="en-US" dirty="0"/>
              <a:t> </a:t>
            </a:r>
            <a:r>
              <a:rPr lang="en-US" dirty="0" err="1"/>
              <a:t>thiết</a:t>
            </a:r>
            <a:r>
              <a:rPr lang="en-US" dirty="0"/>
              <a:t> </a:t>
            </a:r>
            <a:r>
              <a:rPr lang="en-US" dirty="0" err="1"/>
              <a:t>kế</a:t>
            </a:r>
            <a:r>
              <a:rPr lang="en-US" dirty="0"/>
              <a:t> </a:t>
            </a:r>
            <a:r>
              <a:rPr lang="en-US" dirty="0" err="1"/>
              <a:t>đã</a:t>
            </a:r>
            <a:r>
              <a:rPr lang="en-US" dirty="0"/>
              <a:t> </a:t>
            </a:r>
            <a:r>
              <a:rPr lang="en-US" dirty="0" err="1"/>
              <a:t>định</a:t>
            </a:r>
            <a:r>
              <a:rPr lang="en-US" dirty="0"/>
              <a:t> </a:t>
            </a:r>
            <a:r>
              <a:rPr lang="en-US" dirty="0" err="1"/>
              <a:t>sẵn</a:t>
            </a:r>
            <a:r>
              <a:rPr lang="en-US" dirty="0"/>
              <a:t> </a:t>
            </a:r>
            <a:r>
              <a:rPr lang="en-US" dirty="0" err="1"/>
              <a:t>bằng</a:t>
            </a:r>
            <a:r>
              <a:rPr lang="en-US" dirty="0"/>
              <a:t> </a:t>
            </a:r>
            <a:r>
              <a:rPr lang="en-US" dirty="0" err="1"/>
              <a:t>súng</a:t>
            </a:r>
            <a:r>
              <a:rPr lang="en-US" dirty="0"/>
              <a:t> </a:t>
            </a:r>
            <a:r>
              <a:rPr lang="en-US" dirty="0" err="1"/>
              <a:t>bắn</a:t>
            </a:r>
            <a:r>
              <a:rPr lang="en-US" dirty="0"/>
              <a:t> </a:t>
            </a:r>
            <a:r>
              <a:rPr lang="en-US" dirty="0" err="1"/>
              <a:t>đinh</a:t>
            </a:r>
            <a:r>
              <a:rPr lang="en-US" dirty="0"/>
              <a:t> </a:t>
            </a:r>
            <a:r>
              <a:rPr lang="en-US" dirty="0" err="1"/>
              <a:t>để</a:t>
            </a:r>
            <a:r>
              <a:rPr lang="en-US" dirty="0"/>
              <a:t> </a:t>
            </a:r>
            <a:r>
              <a:rPr lang="en-US" dirty="0" err="1"/>
              <a:t>thành</a:t>
            </a:r>
            <a:r>
              <a:rPr lang="en-US" dirty="0"/>
              <a:t> pallet </a:t>
            </a:r>
            <a:r>
              <a:rPr lang="en-US" dirty="0" err="1"/>
              <a:t>hoàn</a:t>
            </a:r>
            <a:r>
              <a:rPr lang="en-US" dirty="0"/>
              <a:t> </a:t>
            </a:r>
            <a:r>
              <a:rPr lang="en-US" dirty="0" err="1"/>
              <a:t>chỉnh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cưa các khối gỗ thông thành từng miếng có kích thước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cưa các khối gỗ thông thành từng miếng có kích thước phù hợp để chuẩn bị sản xuất pallet</a:t>
            </a:r>
            <a:endParaRPr lang="en-US" sz="2400" b="1" i="0" dirty="0">
              <a:effectLst/>
              <a:latin typeface="Söhne"/>
            </a:endParaRPr>
          </a:p>
          <a:p>
            <a:r>
              <a:rPr lang="vi-VN" b="0" i="0" dirty="0">
                <a:effectLst/>
                <a:latin typeface="Open Sans" panose="020B0606030504020204" pitchFamily="34" charset="0"/>
              </a:rPr>
              <a:t>Vận hành máy cưa để chế biến các khối gỗ thông thành miếng ván phù hợp cho việc sản xuất pallet đòi hỏi sự kỹ lưỡng và hiểu biết về quy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bắt đầu bằng việc lựa chọn và chuẩn bị nguyên liệu gỗ, đảm bảo chúng đủ sạch và có kích thước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6D9F072-42B7-B43B-E0CC-5826AA09E194}"/>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cưa các khối gỗ thông thành từng miếng có kích thước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cưa các khối gỗ thông thành từng miếng có kích thước phù hợp để chuẩn bị sản xuất pallet</a:t>
            </a:r>
            <a:endParaRPr lang="en-US" sz="2400" b="1" i="0" dirty="0">
              <a:effectLst/>
              <a:latin typeface="Söhne"/>
            </a:endParaRPr>
          </a:p>
          <a:p>
            <a:r>
              <a:rPr lang="vi-VN" b="0" i="0" dirty="0">
                <a:effectLst/>
                <a:latin typeface="Open Sans" panose="020B0606030504020204" pitchFamily="34" charset="0"/>
              </a:rPr>
              <a:t>Trong quá trình vận hành máy cưa để chế biến gỗ thông thành miếng ván cho pallet, có nhiều nguy cơ tai nạn lao động mà nhân viên cần phải đề phòng. Một trong những nguy cơ chính là tai nạn cắt và thương tích do tiếp xúc trực tiếp với máy cưa.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có thể gặp phải các vết cắt, thương tổn hoặc thậm chí mất ngón tay nếu không tuân thủ đúng quy tắc an toàn khi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9002F77-E8F0-1E5F-CB98-9780EFC94C3B}"/>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cưa các khối gỗ thông thành từng miếng có kích thước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cưa các khối gỗ thông thành từng miếng có kích thước phù hợp để chuẩn bị sản xuất pallet</a:t>
            </a:r>
            <a:endParaRPr lang="en-US" sz="2400" b="1" i="0" dirty="0">
              <a:effectLst/>
              <a:latin typeface="Söhne"/>
            </a:endParaRPr>
          </a:p>
          <a:p>
            <a:r>
              <a:rPr lang="vi-VN" b="0" i="0" dirty="0">
                <a:effectLst/>
                <a:latin typeface="Open Sans" panose="020B0606030504020204" pitchFamily="34" charset="0"/>
              </a:rPr>
              <a:t>Có nhiều nguyên nhân gây ra tai nạn lao động trong quá trình vận hành máy cưa để chế biến gỗ thông thành miếng ván cho pallet. Một trong những nguyên nhân chính là thiếu hiểu biết và kỹ năng về cách sử dụng máy cưa.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đủ thông thạo về cách điều chỉnh máy, cắt gỗ đúng cách, hoặc không biết cách xử lý các tình huống nguy hiểm có thể dẫn đến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D8662B-B9B9-8EEE-9724-59F33C0AEFB9}"/>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cưa các khối gỗ thông thành từng miếng có kích thước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cưa các khối gỗ thông thành từng miếng có kích thước phù hợp để chuẩn bị sản xuất pallet</a:t>
            </a:r>
            <a:endParaRPr lang="en-US" sz="2400" b="1" i="0" dirty="0">
              <a:effectLst/>
              <a:latin typeface="Söhne"/>
            </a:endParaRPr>
          </a:p>
          <a:p>
            <a:r>
              <a:rPr lang="vi-VN" b="0" i="0" dirty="0">
                <a:effectLst/>
                <a:latin typeface="Open Sans" panose="020B0606030504020204" pitchFamily="34" charset="0"/>
              </a:rPr>
              <a:t>Để đảm bảo an toàn lao động trong quá trình vận hành máy cưa chế biến gỗ thông thành ván pallet, việc huấn luyện an toàn lao động là một biện pháp quan trọng không thể thiếu.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cần thiết lập một chương trình huấn luyện đầy đủ và chuyên sâu về an toàn lao động, tập trung vào việc sử dụng máy cưa, quy trình làm việc an toàn và biện pháp phòng ngừa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6039187-E3CA-ADE3-3268-2BD4586F9E74}"/>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cưa các khối gỗ thông thành từng miếng có kích thước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cưa các khối gỗ thông thành từng miếng có kích thước phù hợp để chuẩn bị sản xuất pallet</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cưa trong quá trình chế biến gỗ thông thành miếng ván cho pallet là rất quan trọng để đảm bảo sự bảo vệ cho nhân viên và tránh tai nạn không mong muốn.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mọi nhân viên phải được đào tạo về cách sử dụng máy cưa một cách an toàn và hiệu quả. Họ cần biết cách điều chỉnh máy, sử dụng các công tắc an toàn và biết cách xử lý các tình huống nguy hiểm khi làm việc với máy cưa.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D5086B9-4481-2757-232F-E82A7D953D33}"/>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cưa các khối gỗ thông thành từng miếng có kích thước phù hợp</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cưa các khối gỗ thông thành từng miếng có kích thước phù hợp để chuẩn bị sản xuất pallet</a:t>
            </a:r>
            <a:endParaRPr lang="en-US" sz="2400" b="1" i="0" dirty="0">
              <a:effectLst/>
              <a:latin typeface="Söhne"/>
            </a:endParaRPr>
          </a:p>
          <a:p>
            <a:r>
              <a:rPr lang="vi-VN" b="0" i="0" dirty="0">
                <a:effectLst/>
                <a:latin typeface="Open Sans" panose="020B0606030504020204" pitchFamily="34" charset="0"/>
              </a:rPr>
              <a:t>Trong trường hợp xảy ra tai nạn lao động khi vận hành máy cưa chế biến gỗ thành ván cho pallet, việc xử lý tình huống khẩn cấp là cực kỳ quan trọng để giảm thiểu tổn thất và đảm bảo an toàn cho tất cả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ngay khi tai nạn xảy ra, cần ngưng ngay việc làm và đảm bảo an toàn cho nhân viên bị thương và những người xung quanh.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60F2595-FE5E-184F-D65B-8173906CF8A6}"/>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miếng gỗ thông lại với nhau theo thiết kế đã định sẵn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thông</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sẵn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pallet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Khi lắp ráp các miếng gỗ thông để tạo thành pallet hoàn chỉnh, quy trình thường bắt đầu bằng việc chuẩn bị các miếng gỗ cần thiết theo thiết kế đã được xác định trước.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cắt các miếng gỗ thành kích thước phù hợp và chuẩn bị các lỗ hoặc khe cắm nếu cần thiết cho việc ghép nối.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9385FCE-0242-E62B-C43A-297676D3573C}"/>
              </a:ext>
            </a:extLst>
          </p:cNvPr>
          <p:cNvPicPr>
            <a:picLocks noChangeAspect="1"/>
          </p:cNvPicPr>
          <p:nvPr/>
        </p:nvPicPr>
        <p:blipFill>
          <a:blip r:embed="rId3"/>
          <a:stretch>
            <a:fillRect/>
          </a:stretch>
        </p:blipFill>
        <p:spPr>
          <a:xfrm>
            <a:off x="6526460" y="126876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miếng gỗ thông lại với nhau theo thiết kế đã định sẵn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thông</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sẵn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pallet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quá trình lắp ráp các miếng gỗ thông để tạo thành pallet hoàn chỉnh bằng súng bắn đinh, có một số dạng tai nạn lao động có thể xảy ra.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đâm đinh, khi công nhân không may bị đinh đâm vào tay hoặc người trong quá trình sử dụng súng bắn đinh.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21D566B-65BA-F303-731A-45B4862F9A50}"/>
              </a:ext>
            </a:extLst>
          </p:cNvPr>
          <p:cNvPicPr>
            <a:picLocks noChangeAspect="1"/>
          </p:cNvPicPr>
          <p:nvPr/>
        </p:nvPicPr>
        <p:blipFill>
          <a:blip r:embed="rId3"/>
          <a:stretch>
            <a:fillRect/>
          </a:stretch>
        </p:blipFill>
        <p:spPr>
          <a:xfrm>
            <a:off x="6526460" y="126876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sẵn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thông</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sẵn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pallet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hiểu biết về quy trình và kỹ thuật làm việc. </a:t>
            </a:r>
            <a:endParaRPr lang="en-US" i="0" dirty="0">
              <a:effectLst/>
              <a:latin typeface="Open Sans" panose="020B0606030504020204" pitchFamily="34" charset="0"/>
            </a:endParaRPr>
          </a:p>
          <a:p>
            <a:r>
              <a:rPr lang="vi-VN" i="0" dirty="0">
                <a:effectLst/>
                <a:latin typeface="Open Sans" panose="020B0606030504020204" pitchFamily="34" charset="0"/>
              </a:rPr>
              <a:t>Công nhân có thể không được đào tạo đầy đủ về cách sử dụng súng bắn đinh hoặc không biết cách định vị và cố định các miếng gỗ một cách an toàn và chính xác.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2E04591-1B3D-3BA6-A47C-E7C66CE38AEF}"/>
              </a:ext>
            </a:extLst>
          </p:cNvPr>
          <p:cNvPicPr>
            <a:picLocks noChangeAspect="1"/>
          </p:cNvPicPr>
          <p:nvPr/>
        </p:nvPicPr>
        <p:blipFill>
          <a:blip r:embed="rId3"/>
          <a:stretch>
            <a:fillRect/>
          </a:stretch>
        </p:blipFill>
        <p:spPr>
          <a:xfrm>
            <a:off x="6526460" y="126876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sẵn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thông</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sẵn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pallet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lắp ráp các miếng gỗ thông thành pallet hoàn chỉnh bằng súng bắn đinh, có một số biện pháp cần được thực hiện.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việc đào tạo và huấn luyện các công nhân về cách sử dụng súng bắn đinh và các biện pháp an toàn là rất quan trọng.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F483E1-3CC8-124A-E67A-51A2EB0767C3}"/>
              </a:ext>
            </a:extLst>
          </p:cNvPr>
          <p:cNvPicPr>
            <a:picLocks noChangeAspect="1"/>
          </p:cNvPicPr>
          <p:nvPr/>
        </p:nvPicPr>
        <p:blipFill>
          <a:blip r:embed="rId3"/>
          <a:stretch>
            <a:fillRect/>
          </a:stretch>
        </p:blipFill>
        <p:spPr>
          <a:xfrm>
            <a:off x="6526460" y="126876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sẵn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thông</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sẵn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pallet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Đầu tiên, việc đảm bảo rằng tất cả các công nhân tham gia vào quá trình lắp ráp đều được đào tạo đầy đủ về cách sử dụng súng bắn đinh và các biện pháp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hướng dẫn cách sử dụng súng bắn đinh một cách chính xác và cẩn thận để tránh tai nạn đâm đinh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587B249-10BE-B8C6-F539-2C2890EB0CED}"/>
              </a:ext>
            </a:extLst>
          </p:cNvPr>
          <p:cNvPicPr>
            <a:picLocks noChangeAspect="1"/>
          </p:cNvPicPr>
          <p:nvPr/>
        </p:nvPicPr>
        <p:blipFill>
          <a:blip r:embed="rId3"/>
          <a:stretch>
            <a:fillRect/>
          </a:stretch>
        </p:blipFill>
        <p:spPr>
          <a:xfrm>
            <a:off x="6526460" y="126876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miếng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với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nhau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theo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thiết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đã</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định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sẵn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miếng</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thông</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theo</a:t>
            </a:r>
            <a:r>
              <a:rPr lang="en-US" b="1" i="0" dirty="0">
                <a:effectLst/>
                <a:latin typeface="Open Sans" panose="020B0606030504020204" pitchFamily="34" charset="0"/>
              </a:rPr>
              <a:t> </a:t>
            </a:r>
            <a:r>
              <a:rPr lang="en-US" b="1" i="0" dirty="0" err="1">
                <a:effectLst/>
                <a:latin typeface="Open Sans" panose="020B0606030504020204" pitchFamily="34" charset="0"/>
              </a:rPr>
              <a:t>thiết</a:t>
            </a:r>
            <a:r>
              <a:rPr lang="en-US" b="1" i="0" dirty="0">
                <a:effectLst/>
                <a:latin typeface="Open Sans" panose="020B0606030504020204" pitchFamily="34" charset="0"/>
              </a:rPr>
              <a:t> </a:t>
            </a:r>
            <a:r>
              <a:rPr lang="en-US" b="1" i="0" dirty="0" err="1">
                <a:effectLst/>
                <a:latin typeface="Open Sans" panose="020B0606030504020204" pitchFamily="34" charset="0"/>
              </a:rPr>
              <a:t>kế</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t>
            </a:r>
            <a:r>
              <a:rPr lang="en-US" b="1" i="0" dirty="0" err="1">
                <a:effectLst/>
                <a:latin typeface="Open Sans" panose="020B0606030504020204" pitchFamily="34" charset="0"/>
              </a:rPr>
              <a:t>sẵn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súng</a:t>
            </a:r>
            <a:r>
              <a:rPr lang="en-US" b="1" i="0" dirty="0">
                <a:effectLst/>
                <a:latin typeface="Open Sans" panose="020B0606030504020204" pitchFamily="34" charset="0"/>
              </a:rPr>
              <a:t> </a:t>
            </a:r>
            <a:r>
              <a:rPr lang="en-US" b="1" i="0" dirty="0" err="1">
                <a:effectLst/>
                <a:latin typeface="Open Sans" panose="020B0606030504020204" pitchFamily="34" charset="0"/>
              </a:rPr>
              <a:t>bắn</a:t>
            </a:r>
            <a:r>
              <a:rPr lang="en-US" b="1" i="0" dirty="0">
                <a:effectLst/>
                <a:latin typeface="Open Sans" panose="020B0606030504020204" pitchFamily="34" charset="0"/>
              </a:rPr>
              <a:t> </a:t>
            </a:r>
            <a:r>
              <a:rPr lang="en-US" b="1" i="0" dirty="0" err="1">
                <a:effectLst/>
                <a:latin typeface="Open Sans" panose="020B0606030504020204" pitchFamily="34" charset="0"/>
              </a:rPr>
              <a:t>đinh</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pallet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lắp ráp các miếng gỗ thông để tạo thành pallet hoàn chỉnh bằng súng bắn đinh là một phần quan trọng của quy trình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ứng phó nhanh chóng và hiệu quả là rất quan trọng để giảm thiểu tổn thương cho các công nhân và đảm bảo rằng tình huống được kiểm soát một cách an toàn nhất có thể.</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3361E5-D1FE-C26B-1C0D-02D9D791C8A3}"/>
              </a:ext>
            </a:extLst>
          </p:cNvPr>
          <p:cNvPicPr>
            <a:picLocks noChangeAspect="1"/>
          </p:cNvPicPr>
          <p:nvPr/>
        </p:nvPicPr>
        <p:blipFill>
          <a:blip r:embed="rId3"/>
          <a:stretch>
            <a:fillRect/>
          </a:stretch>
        </p:blipFill>
        <p:spPr>
          <a:xfrm>
            <a:off x="6526460" y="126876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190</TotalTime>
  <Words>1769</Words>
  <Application>Microsoft Office PowerPoint</Application>
  <PresentationFormat>Custom</PresentationFormat>
  <Paragraphs>71</Paragraphs>
  <Slides>16</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PALLET</vt:lpstr>
      <vt:lpstr>Một số vụ tai nạn trong  nhà máy sản xuất pallet</vt:lpstr>
      <vt:lpstr>Tóm tắt bài học</vt:lpstr>
      <vt:lpstr>Vận hành máy cưa các khối gỗ thông thành từng miếng có kích thước phù hợp</vt:lpstr>
      <vt:lpstr>Vận hành máy cưa các khối gỗ thông thành từng miếng có kích thước phù hợp</vt:lpstr>
      <vt:lpstr>Vận hành máy cưa các khối gỗ thông thành từng miếng có kích thước phù hợp</vt:lpstr>
      <vt:lpstr>Vận hành máy cưa các khối gỗ thông thành từng miếng có kích thước phù hợp</vt:lpstr>
      <vt:lpstr>Vận hành máy cưa các khối gỗ thông thành từng miếng có kích thước phù hợp</vt:lpstr>
      <vt:lpstr>Vận hành máy cưa các khối gỗ thông thành từng miếng có kích thước phù hợp</vt:lpstr>
      <vt:lpstr>Lắp ráp các miếng gỗ thông lại với nhau theo thiết kế đã định sẵn</vt:lpstr>
      <vt:lpstr>Lắp ráp các miếng gỗ thông lại với nhau theo thiết kế đã định sẵn</vt:lpstr>
      <vt:lpstr>Lắp ráp các miếng gỗ thông lại với nhau theo thiết kế đã định sẵn</vt:lpstr>
      <vt:lpstr>Lắp ráp các miếng gỗ thông lại với nhau theo thiết kế đã định sẵn</vt:lpstr>
      <vt:lpstr>Lắp ráp các miếng gỗ thông lại với nhau theo thiết kế đã định sẵn</vt:lpstr>
      <vt:lpstr>Lắp ráp các miếng gỗ thông lại với nhau theo thiết kế đã định sẵn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2024-04-11T02:29:21Z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