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p:scale>
          <a:sx n="100" d="100"/>
          <a:sy n="100" d="100"/>
        </p:scale>
        <p:origin x="948" y="-19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070076" y="2187963"/>
            <a:ext cx="5840041" cy="2481941"/>
          </a:xfrm>
        </p:spPr>
        <p:txBody>
          <a:bodyPr>
            <a:normAutofit/>
          </a:bodyPr>
          <a:lstStyle/>
          <a:p>
            <a:pPr>
              <a:lnSpc>
                <a:spcPct val="100000"/>
              </a:lnSpc>
            </a:pPr>
            <a:r>
              <a:rPr lang="en-US" sz="4600" dirty="0">
                <a:latin typeface="Arial" panose="020B0604020202020204" pitchFamily="34" charset="0"/>
                <a:cs typeface="Arial" panose="020B0604020202020204" pitchFamily="34" charset="0"/>
              </a:rPr>
              <a:t>SẢN XUẤT BÀN CHẢI ĐÁNH RĂNG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a:t>
            </a:r>
            <a:r>
              <a:rPr lang="en-US" sz="1200" b="1">
                <a:solidFill>
                  <a:schemeClr val="accent1"/>
                </a:solidFill>
                <a:latin typeface="Arial" panose="020B0604020202020204" pitchFamily="34" charset="0"/>
                <a:cs typeface="Arial" panose="020B0604020202020204" pitchFamily="34" charset="0"/>
              </a:rPr>
              <a:t>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14DE114-AE85-6D48-A4AE-C0DB5B99783A}"/>
              </a:ext>
            </a:extLst>
          </p:cNvPr>
          <p:cNvPicPr>
            <a:picLocks noChangeAspect="1"/>
          </p:cNvPicPr>
          <p:nvPr/>
        </p:nvPicPr>
        <p:blipFill>
          <a:blip r:embed="rId4"/>
          <a:stretch>
            <a:fillRect/>
          </a:stretch>
        </p:blipFill>
        <p:spPr>
          <a:xfrm>
            <a:off x="5195664" y="4725144"/>
            <a:ext cx="1588864" cy="15888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7794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bàn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chải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đánh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răng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bàn chải đánh răng, mặc dù là một lĩnh vực có vẻ như không rủi ro, nhưng thực tế lại chứng kiến một số vụ tai nạn lao động đáng chú ý</a:t>
            </a:r>
            <a:r>
              <a:rPr lang="en-US" sz="2000" dirty="0">
                <a:ea typeface="+mn-lt"/>
                <a:cs typeface="+mn-lt"/>
              </a:rPr>
              <a:t>:</a:t>
            </a:r>
            <a:endParaRPr lang="en-US" dirty="0"/>
          </a:p>
          <a:p>
            <a:pPr marL="730885" lvl="1" indent="-304165"/>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Ép</a:t>
            </a:r>
            <a:r>
              <a:rPr lang="en-US" i="0" dirty="0">
                <a:solidFill>
                  <a:srgbClr val="0D0D0D"/>
                </a:solidFill>
                <a:effectLst/>
                <a:latin typeface="Söhne"/>
              </a:rPr>
              <a:t> </a:t>
            </a:r>
            <a:r>
              <a:rPr lang="en-US" i="0" dirty="0" err="1">
                <a:solidFill>
                  <a:srgbClr val="0D0D0D"/>
                </a:solidFill>
                <a:effectLst/>
                <a:latin typeface="Söhne"/>
              </a:rPr>
              <a:t>Nhựa</a:t>
            </a:r>
            <a:r>
              <a:rPr lang="en-US" i="0" dirty="0">
                <a:solidFill>
                  <a:srgbClr val="0D0D0D"/>
                </a:solidFill>
                <a:effectLst/>
                <a:latin typeface="Söhne"/>
              </a:rPr>
              <a:t> </a:t>
            </a:r>
            <a:r>
              <a:rPr lang="en-US" i="0" dirty="0" err="1">
                <a:solidFill>
                  <a:srgbClr val="0D0D0D"/>
                </a:solidFill>
                <a:effectLst/>
                <a:latin typeface="Söhne"/>
              </a:rPr>
              <a:t>Gặp</a:t>
            </a:r>
            <a:r>
              <a:rPr lang="en-US" i="0" dirty="0">
                <a:solidFill>
                  <a:srgbClr val="0D0D0D"/>
                </a:solidFill>
                <a:effectLst/>
                <a:latin typeface="Söhne"/>
              </a:rPr>
              <a:t> </a:t>
            </a:r>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endParaRPr lang="en-US" i="0" dirty="0">
              <a:solidFill>
                <a:srgbClr val="0D0D0D"/>
              </a:solidFill>
              <a:effectLst/>
              <a:latin typeface="Söhne"/>
            </a:endParaRPr>
          </a:p>
          <a:p>
            <a:pPr marL="730885" lvl="1" indent="-304165"/>
            <a:r>
              <a:rPr lang="en-US" dirty="0" err="1"/>
              <a:t>Xử</a:t>
            </a:r>
            <a:r>
              <a:rPr lang="en-US" dirty="0"/>
              <a:t> Lý </a:t>
            </a:r>
            <a:r>
              <a:rPr lang="en-US" dirty="0" err="1"/>
              <a:t>Hóa</a:t>
            </a:r>
            <a:r>
              <a:rPr lang="en-US" dirty="0"/>
              <a:t> </a:t>
            </a:r>
            <a:r>
              <a:rPr lang="en-US" dirty="0" err="1"/>
              <a:t>Chất</a:t>
            </a:r>
            <a:r>
              <a:rPr lang="en-US" dirty="0"/>
              <a:t> </a:t>
            </a:r>
            <a:r>
              <a:rPr lang="en-US" dirty="0" err="1"/>
              <a:t>Không</a:t>
            </a:r>
            <a:r>
              <a:rPr lang="en-US" dirty="0"/>
              <a:t> An </a:t>
            </a:r>
            <a:r>
              <a:rPr lang="en-US" dirty="0" err="1"/>
              <a:t>Toàn</a:t>
            </a:r>
            <a:endParaRPr lang="en-US" dirty="0">
              <a:solidFill>
                <a:srgbClr val="0D0D0D"/>
              </a:solidFill>
              <a:latin typeface="Söhne"/>
            </a:endParaRPr>
          </a:p>
          <a:p>
            <a:pPr marL="730885" lvl="1" indent="-304165"/>
            <a:r>
              <a:rPr lang="en-US" dirty="0" err="1"/>
              <a:t>Quản</a:t>
            </a:r>
            <a:r>
              <a:rPr lang="en-US" dirty="0"/>
              <a:t> Lý </a:t>
            </a:r>
            <a:r>
              <a:rPr lang="en-US" dirty="0" err="1"/>
              <a:t>Máy</a:t>
            </a:r>
            <a:r>
              <a:rPr lang="en-US" dirty="0"/>
              <a:t> </a:t>
            </a:r>
            <a:r>
              <a:rPr lang="en-US" dirty="0" err="1"/>
              <a:t>Mài</a:t>
            </a:r>
            <a:r>
              <a:rPr lang="en-US" dirty="0"/>
              <a:t> </a:t>
            </a:r>
            <a:r>
              <a:rPr lang="en-US" dirty="0" err="1"/>
              <a:t>Không</a:t>
            </a:r>
            <a:r>
              <a:rPr lang="en-US" dirty="0"/>
              <a:t> An </a:t>
            </a:r>
            <a:r>
              <a:rPr lang="en-US" dirty="0" err="1"/>
              <a:t>Toàn</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An </a:t>
            </a:r>
            <a:r>
              <a:rPr lang="en-US" dirty="0" err="1"/>
              <a:t>Toàn</a:t>
            </a:r>
            <a:r>
              <a:rPr lang="en-US" dirty="0"/>
              <a:t> </a:t>
            </a:r>
            <a:r>
              <a:rPr lang="en-US" dirty="0" err="1"/>
              <a:t>Vệ</a:t>
            </a:r>
            <a:r>
              <a:rPr lang="en-US" dirty="0"/>
              <a:t> Sinh </a:t>
            </a:r>
            <a:r>
              <a:rPr lang="en-US" dirty="0" err="1"/>
              <a:t>Công</a:t>
            </a:r>
            <a:r>
              <a:rPr lang="en-US" dirty="0"/>
              <a:t> </a:t>
            </a:r>
            <a:r>
              <a:rPr lang="en-US" dirty="0" err="1"/>
              <a:t>Nghiệp</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sợi</a:t>
            </a:r>
            <a:r>
              <a:rPr lang="en-US" dirty="0"/>
              <a:t> </a:t>
            </a:r>
            <a:r>
              <a:rPr lang="en-US" dirty="0" err="1"/>
              <a:t>lông</a:t>
            </a:r>
            <a:r>
              <a:rPr lang="en-US" dirty="0"/>
              <a:t> </a:t>
            </a:r>
            <a:r>
              <a:rPr lang="en-US" dirty="0" err="1"/>
              <a:t>bàn</a:t>
            </a:r>
            <a:r>
              <a:rPr lang="en-US" dirty="0"/>
              <a:t> </a:t>
            </a:r>
            <a:r>
              <a:rPr lang="en-US" dirty="0" err="1"/>
              <a:t>chải</a:t>
            </a:r>
            <a:r>
              <a:rPr lang="en-US" dirty="0"/>
              <a:t> </a:t>
            </a:r>
            <a:r>
              <a:rPr lang="en-US" dirty="0" err="1"/>
              <a:t>đánh</a:t>
            </a:r>
            <a:r>
              <a:rPr lang="en-US" dirty="0"/>
              <a:t> </a:t>
            </a:r>
            <a:r>
              <a:rPr lang="en-US" dirty="0" err="1"/>
              <a:t>răng</a:t>
            </a:r>
            <a:r>
              <a:rPr lang="en-US" dirty="0"/>
              <a:t> </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sản</a:t>
            </a:r>
            <a:r>
              <a:rPr lang="en-US" dirty="0"/>
              <a:t> </a:t>
            </a:r>
            <a:r>
              <a:rPr lang="en-US" dirty="0" err="1"/>
              <a:t>xuất</a:t>
            </a:r>
            <a:r>
              <a:rPr lang="en-US" dirty="0"/>
              <a:t> </a:t>
            </a:r>
            <a:r>
              <a:rPr lang="en-US" dirty="0" err="1"/>
              <a:t>tay</a:t>
            </a:r>
            <a:r>
              <a:rPr lang="en-US" dirty="0"/>
              <a:t> </a:t>
            </a:r>
            <a:r>
              <a:rPr lang="en-US" dirty="0" err="1"/>
              <a:t>cầm</a:t>
            </a:r>
            <a:r>
              <a:rPr lang="en-US" dirty="0"/>
              <a:t> </a:t>
            </a:r>
            <a:r>
              <a:rPr lang="en-US" dirty="0" err="1"/>
              <a:t>bàn</a:t>
            </a:r>
            <a:r>
              <a:rPr lang="en-US" dirty="0"/>
              <a:t> </a:t>
            </a:r>
            <a:r>
              <a:rPr lang="en-US" dirty="0" err="1"/>
              <a:t>chải</a:t>
            </a:r>
            <a:r>
              <a:rPr lang="en-US" dirty="0"/>
              <a:t> </a:t>
            </a:r>
            <a:r>
              <a:rPr lang="en-US" dirty="0" err="1"/>
              <a:t>đánh</a:t>
            </a:r>
            <a:r>
              <a:rPr lang="en-US" dirty="0"/>
              <a:t> </a:t>
            </a:r>
            <a:r>
              <a:rPr lang="en-US" dirty="0" err="1"/>
              <a:t>răng</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gắn</a:t>
            </a:r>
            <a:r>
              <a:rPr lang="en-US" dirty="0"/>
              <a:t> </a:t>
            </a:r>
            <a:r>
              <a:rPr lang="en-US" dirty="0" err="1"/>
              <a:t>sợi</a:t>
            </a:r>
            <a:r>
              <a:rPr lang="en-US" dirty="0"/>
              <a:t> </a:t>
            </a:r>
            <a:r>
              <a:rPr lang="en-US" dirty="0" err="1"/>
              <a:t>vào</a:t>
            </a:r>
            <a:r>
              <a:rPr lang="en-US" dirty="0"/>
              <a:t> </a:t>
            </a:r>
            <a:r>
              <a:rPr lang="en-US" dirty="0" err="1"/>
              <a:t>tay</a:t>
            </a:r>
            <a:r>
              <a:rPr lang="en-US" dirty="0"/>
              <a:t> </a:t>
            </a:r>
            <a:r>
              <a:rPr lang="en-US" dirty="0" err="1"/>
              <a:t>cầm</a:t>
            </a:r>
            <a:r>
              <a:rPr lang="en-US" dirty="0"/>
              <a:t> </a:t>
            </a:r>
            <a:r>
              <a:rPr lang="en-US" dirty="0" err="1"/>
              <a:t>bàn</a:t>
            </a:r>
            <a:r>
              <a:rPr lang="en-US" dirty="0"/>
              <a:t> </a:t>
            </a:r>
            <a:r>
              <a:rPr lang="en-US" dirty="0" err="1"/>
              <a:t>chải</a:t>
            </a:r>
            <a:r>
              <a:rPr lang="en-US" dirty="0"/>
              <a:t> </a:t>
            </a:r>
            <a:r>
              <a:rPr lang="en-US" dirty="0" err="1"/>
              <a:t>đánh</a:t>
            </a:r>
            <a:r>
              <a:rPr lang="en-US" dirty="0"/>
              <a:t> </a:t>
            </a:r>
            <a:r>
              <a:rPr lang="en-US" dirty="0" err="1"/>
              <a:t>răng</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Trong quá trình vận hành máy sản xuất sợi lông bàn chải đánh răng, công việc đòi hỏi sự chuyên nghiệp và đặc biệt. </a:t>
            </a:r>
            <a:endParaRPr lang="en-US" b="0" i="0" dirty="0">
              <a:effectLst/>
              <a:latin typeface="Open Sans" panose="020B0606030504020204" pitchFamily="34" charset="0"/>
            </a:endParaRPr>
          </a:p>
          <a:p>
            <a:r>
              <a:rPr lang="vi-VN" b="0" i="0" dirty="0">
                <a:effectLst/>
                <a:latin typeface="Open Sans" panose="020B0606030504020204" pitchFamily="34" charset="0"/>
              </a:rPr>
              <a:t>Những đặc điểm quan trọng này không chỉ đảm bảo chất lượng của sản phẩm mà còn ảnh hưởng đến hiệu suất và hiệu quả của quy trình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A27098A-5340-6793-C8AE-35CDAB40EA9D}"/>
              </a:ext>
            </a:extLst>
          </p:cNvPr>
          <p:cNvPicPr>
            <a:picLocks noChangeAspect="1"/>
          </p:cNvPicPr>
          <p:nvPr/>
        </p:nvPicPr>
        <p:blipFill>
          <a:blip r:embed="rId3"/>
          <a:stretch>
            <a:fillRect/>
          </a:stretch>
        </p:blipFill>
        <p:spPr>
          <a:xfrm>
            <a:off x="-1034380" y="3223123"/>
            <a:ext cx="4968552" cy="49685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pPr algn="l"/>
            <a:r>
              <a:rPr lang="vi-VN" b="0" i="0" dirty="0">
                <a:effectLst/>
                <a:latin typeface="Open Sans" panose="020B0606030504020204" pitchFamily="34" charset="0"/>
              </a:rPr>
              <a:t>Trong quá trình vận hành máy sản xuất sợi lông bàn chải đánh răng, có nhiều loại tai nạn có thể xảy ra, đòi hỏi sự chú ý và phòng ngừa cẩn thận từ phía nhân viên và quản lý sản xuất. Một số dạng tai nạn thường gặp bao gồm rủi ro liên quan đến máy móc, vật liệu và nhân công.</a:t>
            </a:r>
          </a:p>
          <a:p>
            <a:pPr algn="l"/>
            <a:r>
              <a:rPr lang="vi-VN" b="0" i="0" dirty="0">
                <a:effectLst/>
                <a:latin typeface="Open Sans" panose="020B0606030504020204" pitchFamily="34" charset="0"/>
              </a:rPr>
              <a:t>Tai nạn liên quan đến máy móc thường xuyên bao gồm sự cố kỹ thuật, hỏng hóc hoặc mất điều khiển của máy. Điều này có thể dẫn đến tình trạng nguy hiểm như chấn thương do va chạm hoặc làm tổn thương vật liệu và sản phẩm.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FFABCA3-19BC-43C7-7CE0-6F6BEE9B1BA3}"/>
              </a:ext>
            </a:extLst>
          </p:cNvPr>
          <p:cNvPicPr>
            <a:picLocks noChangeAspect="1"/>
          </p:cNvPicPr>
          <p:nvPr/>
        </p:nvPicPr>
        <p:blipFill>
          <a:blip r:embed="rId3"/>
          <a:stretch>
            <a:fillRect/>
          </a:stretch>
        </p:blipFill>
        <p:spPr>
          <a:xfrm>
            <a:off x="-1034380" y="3223123"/>
            <a:ext cx="4968552" cy="49685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Tai nạn khi vận hành máy sản xuất sợi lông bàn chải đánh răng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cố kỹ thuật do thiết bị không được bảo dưỡng định kỳ hoặc không đáp ứng các tiêu chuẩn an toàn. Máy móc hỏng hóc có thể dẫn đến tình trạng nguy hiểm và tai nạn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97ED25-6F09-FE93-87F6-376BB417399D}"/>
              </a:ext>
            </a:extLst>
          </p:cNvPr>
          <p:cNvPicPr>
            <a:picLocks noChangeAspect="1"/>
          </p:cNvPicPr>
          <p:nvPr/>
        </p:nvPicPr>
        <p:blipFill>
          <a:blip r:embed="rId3"/>
          <a:stretch>
            <a:fillRect/>
          </a:stretch>
        </p:blipFill>
        <p:spPr>
          <a:xfrm>
            <a:off x="-1034380" y="3223123"/>
            <a:ext cx="4968552" cy="49685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Söhne"/>
              </a:rPr>
              <a:t>Biện pháp phòng tránh tai nạn khi vận hành máy sản xuất sợi lông bàn chải đánh răng là không thể thiếu, và huấn luyện an toàn lao động đóng vai trò quan trọng trong việc thực hiện những biện pháp này. </a:t>
            </a:r>
            <a:endParaRPr lang="en-US" b="0" i="0" dirty="0">
              <a:effectLst/>
              <a:latin typeface="Söhne"/>
            </a:endParaRPr>
          </a:p>
          <a:p>
            <a:r>
              <a:rPr lang="vi-VN" b="0" i="0" dirty="0">
                <a:effectLst/>
                <a:latin typeface="Söhne"/>
              </a:rPr>
              <a:t>Để đảm bảo môi trường làm việc an toàn và hiệu quả, các biện pháp phòng tránh sau đây nên được áp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B4587B3-8483-E0BB-09BD-33690F6768C7}"/>
              </a:ext>
            </a:extLst>
          </p:cNvPr>
          <p:cNvPicPr>
            <a:picLocks noChangeAspect="1"/>
          </p:cNvPicPr>
          <p:nvPr/>
        </p:nvPicPr>
        <p:blipFill>
          <a:blip r:embed="rId3"/>
          <a:stretch>
            <a:fillRect/>
          </a:stretch>
        </p:blipFill>
        <p:spPr>
          <a:xfrm>
            <a:off x="-1034380" y="3223123"/>
            <a:ext cx="4968552" cy="49685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Quy định an toàn lao động khi vận hành máy sản xuất sợi lông bàn chải đánh răng là một phần quan trọng trong việc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Những quy định này nhấn mạnh vào các khía cạnh quan trọng để giảm thiểu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A22E1E1-49F8-E8E8-FFDF-3D8F8D5CE8B7}"/>
              </a:ext>
            </a:extLst>
          </p:cNvPr>
          <p:cNvPicPr>
            <a:picLocks noChangeAspect="1"/>
          </p:cNvPicPr>
          <p:nvPr/>
        </p:nvPicPr>
        <p:blipFill>
          <a:blip r:embed="rId3"/>
          <a:stretch>
            <a:fillRect/>
          </a:stretch>
        </p:blipFill>
        <p:spPr>
          <a:xfrm>
            <a:off x="-1034380" y="3223123"/>
            <a:ext cx="4968552" cy="49685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sản xuất sợi lông bàn chải đánh răng đòi hỏi sự nhanh nhẹn và kỹ năng an toàn của nhân viên. Trong trường hợp xảy ra tai nạn, việc tự tin và chính xác trong các bước đầu tiên là quan trọng.</a:t>
            </a:r>
          </a:p>
          <a:p>
            <a:pPr algn="l"/>
            <a:r>
              <a:rPr lang="vi-VN" b="0" i="0" dirty="0">
                <a:effectLst/>
                <a:latin typeface="Open Sans" panose="020B0606030504020204" pitchFamily="34" charset="0"/>
              </a:rPr>
              <a:t>Trước hết, nhân viên cần ngay lập tức dừng máy và tắt nguồn điện. Điều này giúp ngăn chặn tiếp tục tai nạn và giảm nguy cơ gặp thêm vấn đề an toàn. Đồng thời, thông báo vụ tai nạn ngay lập tức đến bộ phận quản lý và đội ngũ an toàn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FDF6D7-48FD-126F-6CFF-BCB1DBBA72E2}"/>
              </a:ext>
            </a:extLst>
          </p:cNvPr>
          <p:cNvPicPr>
            <a:picLocks noChangeAspect="1"/>
          </p:cNvPicPr>
          <p:nvPr/>
        </p:nvPicPr>
        <p:blipFill>
          <a:blip r:embed="rId3"/>
          <a:stretch>
            <a:fillRect/>
          </a:stretch>
        </p:blipFill>
        <p:spPr>
          <a:xfrm>
            <a:off x="-1034380" y="3223123"/>
            <a:ext cx="4968552" cy="49685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46821"/>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cầm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Đặc điểm công việc vận hành máy ép nhựa trong quá trình sản xuất tay cầm bàn chải đánh răng là một phần quan trọng của quy trình sản xuất hiện đại.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người làm việc trong lĩnh vực này phải thực hiện nhiều nhiệm vụ cụ thể để đảm bảo chất lượng và hiệu suất của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FFE4474-C19B-A1A0-F69D-F5118FCA2478}"/>
              </a:ext>
            </a:extLst>
          </p:cNvPr>
          <p:cNvPicPr>
            <a:picLocks noChangeAspect="1"/>
          </p:cNvPicPr>
          <p:nvPr/>
        </p:nvPicPr>
        <p:blipFill>
          <a:blip r:embed="rId3"/>
          <a:stretch>
            <a:fillRect/>
          </a:stretch>
        </p:blipFill>
        <p:spPr>
          <a:xfrm>
            <a:off x="5968900" y="546821"/>
            <a:ext cx="6075783" cy="607578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2195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cầm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Trong quá trình vận hành máy ép nhựa trong sản xuất tay cầm bàn chải đánh răng, có những rủi ro về tai nạn mà nhân viên cần phải đề phòng. Một số dạng tai nạn phổ biến bao gồm sự cố máy, cháy nổ, và thương tổn cá nhân.</a:t>
            </a:r>
          </a:p>
          <a:p>
            <a:pPr algn="l"/>
            <a:r>
              <a:rPr lang="vi-VN" b="0" i="0" dirty="0">
                <a:effectLst/>
                <a:latin typeface="Open Sans" panose="020B0606030504020204" pitchFamily="34" charset="0"/>
              </a:rPr>
              <a:t>Sự cố máy là một nguy cơ lớn, có thể xảy ra do hỏng hóc kỹ thuật, lỗi máy, hoặc việc sử dụng không đúng cách. Nhân viên cần được đào tạo kỹ lưỡng để nhận biết và xử lý tình huống này một cách nhanh chóng, đảm bảo an toàn cho mọi người trong nhà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5D9F22-62BB-5162-D0A3-90F7AE8E41ED}"/>
              </a:ext>
            </a:extLst>
          </p:cNvPr>
          <p:cNvPicPr>
            <a:picLocks noChangeAspect="1"/>
          </p:cNvPicPr>
          <p:nvPr/>
        </p:nvPicPr>
        <p:blipFill>
          <a:blip r:embed="rId3"/>
          <a:stretch>
            <a:fillRect/>
          </a:stretch>
        </p:blipFill>
        <p:spPr>
          <a:xfrm>
            <a:off x="5968900" y="546821"/>
            <a:ext cx="6075783" cy="607578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03798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cầm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Nguyên nhân gây ra tai nạn trong quá trình vận hành máy ép nhựa sản xuất tay cầm bàn chải đánh răng có thể bắt nguồn từ một loạt các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sự thiếu sót trong quá trình đào tạo nhân viên. Nhân viên không được đào tạo đầy đủ về cách vận hành và xử lý sự cố có thể dẫn đến hiểu lầm và thậm chí làm tăng rủi ro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931948-9105-CCDF-763B-2ACB241A0991}"/>
              </a:ext>
            </a:extLst>
          </p:cNvPr>
          <p:cNvPicPr>
            <a:picLocks noChangeAspect="1"/>
          </p:cNvPicPr>
          <p:nvPr/>
        </p:nvPicPr>
        <p:blipFill>
          <a:blip r:embed="rId3"/>
          <a:stretch>
            <a:fillRect/>
          </a:stretch>
        </p:blipFill>
        <p:spPr>
          <a:xfrm>
            <a:off x="5968900" y="546821"/>
            <a:ext cx="6075783" cy="607578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cầm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Để ngăn chặn tai nạn khi vận hành máy ép nhựa sản xuất tay cầm bàn chải đánh răng, việc thực hiện các biện pháp phòng tránh là không thể phủ nhận. Đầu tiên và quan trọng nhất là đào tạo nhân viên về quy trình an toàn và kỹ thuật vận hành đúng đắn. Sự hiểu biết sâu rộng về máy móc và quy trình là chìa khóa để giảm rủi ro tai nạn.</a:t>
            </a:r>
          </a:p>
          <a:p>
            <a:pPr algn="l"/>
            <a:r>
              <a:rPr lang="vi-VN" b="0" i="0" dirty="0">
                <a:effectLst/>
                <a:latin typeface="Open Sans" panose="020B0606030504020204" pitchFamily="34" charset="0"/>
              </a:rPr>
              <a:t>Cần thiết phải thực hiện kiểm tra định kỳ và bảo dưỡng máy móc. Việc duy trì máy ở trạng thái hoạt động ổn định và hiệu suất cao giúp giảm nguy cơ sự cố kỹ thuật và làm tăng độ bền của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1E38E0-E20E-D0D3-0A7A-D33C5A01F9E9}"/>
              </a:ext>
            </a:extLst>
          </p:cNvPr>
          <p:cNvPicPr>
            <a:picLocks noChangeAspect="1"/>
          </p:cNvPicPr>
          <p:nvPr/>
        </p:nvPicPr>
        <p:blipFill>
          <a:blip r:embed="rId3"/>
          <a:stretch>
            <a:fillRect/>
          </a:stretch>
        </p:blipFill>
        <p:spPr>
          <a:xfrm>
            <a:off x="5968900" y="546821"/>
            <a:ext cx="6075783" cy="607578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cầm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Quy định an toàn lao động khi vận hành máy ép nhựa trong quá trình sản xuất tay cầm bàn chải đánh răng đóng vai trò quan trọng trong việc bảo vệ sức khỏe và môi trường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quy định này đặt ra yêu cầu về đào tạo đầy đủ cho nhân viên, đảm bảo họ hiểu rõ về quy trình an toàn và sử dụng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86D357A-3091-E115-BF32-FFEAFA7A3D27}"/>
              </a:ext>
            </a:extLst>
          </p:cNvPr>
          <p:cNvPicPr>
            <a:picLocks noChangeAspect="1"/>
          </p:cNvPicPr>
          <p:nvPr/>
        </p:nvPicPr>
        <p:blipFill>
          <a:blip r:embed="rId3"/>
          <a:stretch>
            <a:fillRect/>
          </a:stretch>
        </p:blipFill>
        <p:spPr>
          <a:xfrm>
            <a:off x="5968900" y="546821"/>
            <a:ext cx="6075783" cy="607578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cầm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Xử lý tình huống tai nạn khẩn cấp khi vận hành máy ép nhựa trong sản xuất tay cầm bàn chải đánh răng đòi hỏi sự nhanh nhẹn và kỹ năng phản ứng tức thì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quyết định nhanh chóng và chính xác là quan trọng để giảm thiểu thiệt hại và đảm bảo an toàn cho tất cả người tham gia.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2CB9B95-A408-2F92-C638-7B75466D33AA}"/>
              </a:ext>
            </a:extLst>
          </p:cNvPr>
          <p:cNvPicPr>
            <a:picLocks noChangeAspect="1"/>
          </p:cNvPicPr>
          <p:nvPr/>
        </p:nvPicPr>
        <p:blipFill>
          <a:blip r:embed="rId3"/>
          <a:stretch>
            <a:fillRect/>
          </a:stretch>
        </p:blipFill>
        <p:spPr>
          <a:xfrm>
            <a:off x="5968900" y="546821"/>
            <a:ext cx="6075783" cy="607578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tay</a:t>
            </a:r>
            <a:r>
              <a:rPr lang="en-US" dirty="0">
                <a:latin typeface="UTM Aptima" panose="02040603050506020204" pitchFamily="18" charset="0"/>
              </a:rPr>
              <a:t> </a:t>
            </a:r>
            <a:r>
              <a:rPr lang="en-US" dirty="0" err="1">
                <a:latin typeface="UTM Aptima" panose="02040603050506020204" pitchFamily="18" charset="0"/>
              </a:rPr>
              <a:t>cầm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chải</a:t>
            </a:r>
            <a:r>
              <a:rPr lang="en-US" dirty="0">
                <a:latin typeface="UTM Aptima" panose="02040603050506020204" pitchFamily="18" charset="0"/>
              </a:rPr>
              <a:t> </a:t>
            </a:r>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vận hành máy gắn sợi vào tay cầm bàn chải đánh răng là một quy trình phức tạp và tốt nhất được thực hiện bởi người có kiến thức chuyên sâu về công nghệ sản xuất và điều khiển quy trình.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bao gồm nhiều bước quan trọng để đảm bảo rằng máy hoạt động hiệu quả và sản xuất ra sản phẩm chất lượng.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01AD3B-A703-4F6C-CD32-ECEA67994552}"/>
              </a:ext>
            </a:extLst>
          </p:cNvPr>
          <p:cNvPicPr>
            <a:picLocks noChangeAspect="1"/>
          </p:cNvPicPr>
          <p:nvPr/>
        </p:nvPicPr>
        <p:blipFill>
          <a:blip r:embed="rId3"/>
          <a:stretch>
            <a:fillRect/>
          </a:stretch>
        </p:blipFill>
        <p:spPr>
          <a:xfrm>
            <a:off x="-746347" y="3654401"/>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tay</a:t>
            </a:r>
            <a:r>
              <a:rPr lang="en-US" dirty="0">
                <a:latin typeface="UTM Aptima" panose="02040603050506020204" pitchFamily="18" charset="0"/>
              </a:rPr>
              <a:t> </a:t>
            </a:r>
            <a:r>
              <a:rPr lang="en-US" dirty="0" err="1">
                <a:latin typeface="UTM Aptima" panose="02040603050506020204" pitchFamily="18" charset="0"/>
              </a:rPr>
              <a:t>cầm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chải</a:t>
            </a:r>
            <a:r>
              <a:rPr lang="en-US" dirty="0">
                <a:latin typeface="UTM Aptima" panose="02040603050506020204" pitchFamily="18" charset="0"/>
              </a:rPr>
              <a:t> </a:t>
            </a:r>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gắn sợi vào tay cầm bàn chải đánh răng, có thể xảy ra nhiều dạng tai nạn đáng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tai nạn cắt, khi người vận hành không tuân thủ đúng các quy tắc an toàn và có thể bị thương do tiếp xúc với các cạnh sắc của máy hoặc vật liệu.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5C080FB-D5E7-BEEE-AB20-16802402A7C5}"/>
              </a:ext>
            </a:extLst>
          </p:cNvPr>
          <p:cNvPicPr>
            <a:picLocks noChangeAspect="1"/>
          </p:cNvPicPr>
          <p:nvPr/>
        </p:nvPicPr>
        <p:blipFill>
          <a:blip r:embed="rId3"/>
          <a:stretch>
            <a:fillRect/>
          </a:stretch>
        </p:blipFill>
        <p:spPr>
          <a:xfrm>
            <a:off x="-746347" y="3654401"/>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tay</a:t>
            </a:r>
            <a:r>
              <a:rPr lang="en-US" dirty="0">
                <a:latin typeface="UTM Aptima" panose="02040603050506020204" pitchFamily="18" charset="0"/>
              </a:rPr>
              <a:t> </a:t>
            </a:r>
            <a:r>
              <a:rPr lang="en-US" dirty="0" err="1">
                <a:latin typeface="UTM Aptima" panose="02040603050506020204" pitchFamily="18" charset="0"/>
              </a:rPr>
              <a:t>cầm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chải</a:t>
            </a:r>
            <a:r>
              <a:rPr lang="en-US" dirty="0">
                <a:latin typeface="UTM Aptima" panose="02040603050506020204" pitchFamily="18" charset="0"/>
              </a:rPr>
              <a:t> </a:t>
            </a:r>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gắn sợi vào tay cầm bàn chải đánh răng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thiếu hiểu biết và kỹ năng chuyên môn của người vận hành. Nếu họ không đủ đào tạo về quy trình và an toàn, khả năng xảy ra lỗi trong vận hành và quản lý rủi ro tăng lên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6CE929A-10F0-B163-C409-38692E66037D}"/>
              </a:ext>
            </a:extLst>
          </p:cNvPr>
          <p:cNvPicPr>
            <a:picLocks noChangeAspect="1"/>
          </p:cNvPicPr>
          <p:nvPr/>
        </p:nvPicPr>
        <p:blipFill>
          <a:blip r:embed="rId3"/>
          <a:stretch>
            <a:fillRect/>
          </a:stretch>
        </p:blipFill>
        <p:spPr>
          <a:xfrm>
            <a:off x="-746347" y="3654401"/>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tay</a:t>
            </a:r>
            <a:r>
              <a:rPr lang="en-US" dirty="0">
                <a:latin typeface="UTM Aptima" panose="02040603050506020204" pitchFamily="18" charset="0"/>
              </a:rPr>
              <a:t> </a:t>
            </a:r>
            <a:r>
              <a:rPr lang="en-US" dirty="0" err="1">
                <a:latin typeface="UTM Aptima" panose="02040603050506020204" pitchFamily="18" charset="0"/>
              </a:rPr>
              <a:t>cầm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chải</a:t>
            </a:r>
            <a:r>
              <a:rPr lang="en-US" dirty="0">
                <a:latin typeface="UTM Aptima" panose="02040603050506020204" pitchFamily="18" charset="0"/>
              </a:rPr>
              <a:t> </a:t>
            </a:r>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gắn sợi vào tay cầm bàn chải đánh răng, việc thực hiện các biện pháp phòng tránh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đào tạo và huấn luyện đầy đủ về an toàn là chìa khóa. Người vận hành cần hiểu rõ về quy trình làm việc, nhận biết nguy cơ tiềm ẩn và biết cách xử lý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F044D05-F742-32D7-D5F4-7AD970B8D8A1}"/>
              </a:ext>
            </a:extLst>
          </p:cNvPr>
          <p:cNvPicPr>
            <a:picLocks noChangeAspect="1"/>
          </p:cNvPicPr>
          <p:nvPr/>
        </p:nvPicPr>
        <p:blipFill>
          <a:blip r:embed="rId3"/>
          <a:stretch>
            <a:fillRect/>
          </a:stretch>
        </p:blipFill>
        <p:spPr>
          <a:xfrm>
            <a:off x="-746347" y="3654401"/>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tay</a:t>
            </a:r>
            <a:r>
              <a:rPr lang="en-US" dirty="0">
                <a:latin typeface="UTM Aptima" panose="02040603050506020204" pitchFamily="18" charset="0"/>
              </a:rPr>
              <a:t> </a:t>
            </a:r>
            <a:r>
              <a:rPr lang="en-US" dirty="0" err="1">
                <a:latin typeface="UTM Aptima" panose="02040603050506020204" pitchFamily="18" charset="0"/>
              </a:rPr>
              <a:t>cầm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chải</a:t>
            </a:r>
            <a:r>
              <a:rPr lang="en-US" dirty="0">
                <a:latin typeface="UTM Aptima" panose="02040603050506020204" pitchFamily="18" charset="0"/>
              </a:rPr>
              <a:t> </a:t>
            </a:r>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gắn sợi vào tay cầm bàn chải đánh răng đóng vai trò quan trọng trong việc bảo vệ nhân viên và đảm bảo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quy định này thường bao gồm việc đeo đủ bảo hộ lao động, như kính bảo hộ, mũ bảo hiểm và đồng phục phù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1B828C-24F4-1933-2DE0-8F8539D2E32F}"/>
              </a:ext>
            </a:extLst>
          </p:cNvPr>
          <p:cNvPicPr>
            <a:picLocks noChangeAspect="1"/>
          </p:cNvPicPr>
          <p:nvPr/>
        </p:nvPicPr>
        <p:blipFill>
          <a:blip r:embed="rId3"/>
          <a:stretch>
            <a:fillRect/>
          </a:stretch>
        </p:blipFill>
        <p:spPr>
          <a:xfrm>
            <a:off x="-746347" y="3654401"/>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tay</a:t>
            </a:r>
            <a:r>
              <a:rPr lang="en-US" dirty="0">
                <a:latin typeface="UTM Aptima" panose="02040603050506020204" pitchFamily="18" charset="0"/>
              </a:rPr>
              <a:t> </a:t>
            </a:r>
            <a:r>
              <a:rPr lang="en-US" dirty="0" err="1">
                <a:latin typeface="UTM Aptima" panose="02040603050506020204" pitchFamily="18" charset="0"/>
              </a:rPr>
              <a:t>cầm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chải</a:t>
            </a:r>
            <a:r>
              <a:rPr lang="en-US" dirty="0">
                <a:latin typeface="UTM Aptima" panose="02040603050506020204" pitchFamily="18" charset="0"/>
              </a:rPr>
              <a:t> </a:t>
            </a:r>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chải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gắn sợi vào tay cầm bàn chải đánh răng đòi hỏi sự nhạy bén và kỹ năng chuyên môn.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người vận hành giữ bình tĩnh và ngay lập tức thực hiện các biện pháp an toàn là quan trọng nhất. Đầu tiên, họ cần kích hoạt hệ thống dừng khẩn cấp của máy để ngừng ngay lập tức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77B77A-86AF-C24D-461C-5954AEF90A80}"/>
              </a:ext>
            </a:extLst>
          </p:cNvPr>
          <p:cNvPicPr>
            <a:picLocks noChangeAspect="1"/>
          </p:cNvPicPr>
          <p:nvPr/>
        </p:nvPicPr>
        <p:blipFill>
          <a:blip r:embed="rId3"/>
          <a:stretch>
            <a:fillRect/>
          </a:stretch>
        </p:blipFill>
        <p:spPr>
          <a:xfrm>
            <a:off x="-746347" y="3654401"/>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2366</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BÀN CHẢI ĐÁNH RĂNG</vt:lpstr>
      <vt:lpstr>Một số vụ tai nạn trong nhà máy sản xuất bàn chải đánh răng</vt:lpstr>
      <vt:lpstr>Tóm tắt bài học</vt:lpstr>
      <vt:lpstr>Vận hành máy sản xuất sợi lông bàn chải đánh răng</vt:lpstr>
      <vt:lpstr>Vận hành máy sản xuất sợi lông bàn chải đánh răng</vt:lpstr>
      <vt:lpstr>Vận hành máy sản xuất sợi lông bàn chải đánh răng</vt:lpstr>
      <vt:lpstr>Vận hành máy sản xuất sợi lông bàn chải đánh răng</vt:lpstr>
      <vt:lpstr>Vận hành máy sản xuất sợi lông bàn chải đánh răng</vt:lpstr>
      <vt:lpstr>Vận hành máy sản xuất sợi lông bàn chải đánh răng</vt:lpstr>
      <vt:lpstr>Vận hành máy ép nhựa sản xuất tay cầm bàn chải đánh răng</vt:lpstr>
      <vt:lpstr>Vận hành máy ép nhựa sản xuất tay cầm bàn chải đánh răng</vt:lpstr>
      <vt:lpstr>Vận hành máy ép nhựa sản xuất tay cầm bàn chải đánh răng</vt:lpstr>
      <vt:lpstr>Vận hành máy ép nhựa sản xuất tay cầm bàn chải đánh răng</vt:lpstr>
      <vt:lpstr>Vận hành máy ép nhựa sản xuất tay cầm bàn chải đánh răng</vt:lpstr>
      <vt:lpstr>Vận hành máy ép nhựa sản xuất tay cầm bàn chải đánh răng</vt:lpstr>
      <vt:lpstr>Vận hành máy gắn sợi vào tay cầm bàn chải đánh răng</vt:lpstr>
      <vt:lpstr>Vận hành máy gắn sợi vào tay cầm bàn chải đánh răng</vt:lpstr>
      <vt:lpstr>Vận hành máy gắn sợi vào tay cầm bàn chải đánh răng</vt:lpstr>
      <vt:lpstr>Vận hành máy gắn sợi vào tay cầm bàn chải đánh răng</vt:lpstr>
      <vt:lpstr>Vận hành máy gắn sợi vào tay cầm bàn chải đánh răng</vt:lpstr>
      <vt:lpstr>Vận hành máy gắn sợi vào tay cầm bàn chải đánh răng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2024-04-01T03:47:07Z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