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816" y="-121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BÀN GHẾ</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a:t>
            </a:r>
            <a:r>
              <a:rPr lang="en-US" sz="1200" b="1">
                <a:solidFill>
                  <a:schemeClr val="accent1"/>
                </a:solidFill>
                <a:latin typeface="Arial" panose="020B0604020202020204" pitchFamily="34" charset="0"/>
                <a:cs typeface="Arial" panose="020B0604020202020204" pitchFamily="34" charset="0"/>
              </a:rPr>
              <a:t>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A45F4AC-4030-4B6F-D0C1-455B29C588BF}"/>
              </a:ext>
            </a:extLst>
          </p:cNvPr>
          <p:cNvPicPr>
            <a:picLocks noChangeAspect="1"/>
          </p:cNvPicPr>
          <p:nvPr/>
        </p:nvPicPr>
        <p:blipFill>
          <a:blip r:embed="rId4"/>
          <a:stretch>
            <a:fillRect/>
          </a:stretch>
        </p:blipFill>
        <p:spPr>
          <a:xfrm>
            <a:off x="3283358" y="2636912"/>
            <a:ext cx="5622108" cy="562210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23778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bàn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ghế</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bàn</a:t>
            </a:r>
            <a:r>
              <a:rPr lang="en-US" b="0" i="0" dirty="0">
                <a:solidFill>
                  <a:srgbClr val="0D0D0D"/>
                </a:solidFill>
                <a:effectLst/>
                <a:latin typeface="Söhne"/>
              </a:rPr>
              <a:t> </a:t>
            </a:r>
            <a:r>
              <a:rPr lang="en-US" b="0" i="0" dirty="0" err="1">
                <a:solidFill>
                  <a:srgbClr val="0D0D0D"/>
                </a:solidFill>
                <a:effectLst/>
                <a:latin typeface="Söhne"/>
              </a:rPr>
              <a:t>ghế</a:t>
            </a:r>
            <a:r>
              <a:rPr lang="en-US" b="0" i="0" dirty="0">
                <a:solidFill>
                  <a:srgbClr val="0D0D0D"/>
                </a:solidFill>
                <a:effectLst/>
                <a:latin typeface="Söhne"/>
              </a:rPr>
              <a:t> </a:t>
            </a:r>
            <a:r>
              <a:rPr lang="en-US" b="0" i="0" dirty="0" err="1">
                <a:solidFill>
                  <a:srgbClr val="0D0D0D"/>
                </a:solidFill>
                <a:effectLst/>
                <a:latin typeface="Söhne"/>
              </a:rPr>
              <a:t>không</a:t>
            </a:r>
            <a:r>
              <a:rPr lang="en-US" b="0" i="0" dirty="0">
                <a:solidFill>
                  <a:srgbClr val="0D0D0D"/>
                </a:solidFill>
                <a:effectLst/>
                <a:latin typeface="Söhne"/>
              </a:rPr>
              <a:t> </a:t>
            </a:r>
            <a:r>
              <a:rPr lang="en-US" b="0" i="0" dirty="0" err="1">
                <a:solidFill>
                  <a:srgbClr val="0D0D0D"/>
                </a:solidFill>
                <a:effectLst/>
                <a:latin typeface="Söhne"/>
              </a:rPr>
              <a:t>chỉ</a:t>
            </a:r>
            <a:r>
              <a:rPr lang="en-US" b="0" i="0" dirty="0">
                <a:solidFill>
                  <a:srgbClr val="0D0D0D"/>
                </a:solidFill>
                <a:effectLst/>
                <a:latin typeface="Söhne"/>
              </a:rPr>
              <a:t> </a:t>
            </a:r>
            <a:r>
              <a:rPr lang="en-US" b="0" i="0" dirty="0" err="1">
                <a:solidFill>
                  <a:srgbClr val="0D0D0D"/>
                </a:solidFill>
                <a:effectLst/>
                <a:latin typeface="Söhne"/>
              </a:rPr>
              <a:t>đóng</a:t>
            </a:r>
            <a:r>
              <a:rPr lang="en-US" b="0" i="0" dirty="0">
                <a:solidFill>
                  <a:srgbClr val="0D0D0D"/>
                </a:solidFill>
                <a:effectLst/>
                <a:latin typeface="Söhne"/>
              </a:rPr>
              <a:t> </a:t>
            </a:r>
            <a:r>
              <a:rPr lang="en-US" b="0" i="0" dirty="0" err="1">
                <a:solidFill>
                  <a:srgbClr val="0D0D0D"/>
                </a:solidFill>
                <a:effectLst/>
                <a:latin typeface="Söhne"/>
              </a:rPr>
              <a:t>góp</a:t>
            </a:r>
            <a:r>
              <a:rPr lang="en-US" b="0" i="0" dirty="0">
                <a:solidFill>
                  <a:srgbClr val="0D0D0D"/>
                </a:solidFill>
                <a:effectLst/>
                <a:latin typeface="Söhne"/>
              </a:rPr>
              <a:t> </a:t>
            </a:r>
            <a:r>
              <a:rPr lang="en-US" b="0" i="0" dirty="0" err="1">
                <a:solidFill>
                  <a:srgbClr val="0D0D0D"/>
                </a:solidFill>
                <a:effectLst/>
                <a:latin typeface="Söhne"/>
              </a:rPr>
              <a:t>lớn</a:t>
            </a:r>
            <a:r>
              <a:rPr lang="en-US" b="0" i="0" dirty="0">
                <a:solidFill>
                  <a:srgbClr val="0D0D0D"/>
                </a:solidFill>
                <a:effectLst/>
                <a:latin typeface="Söhne"/>
              </a:rPr>
              <a:t> </a:t>
            </a:r>
            <a:r>
              <a:rPr lang="en-US" b="0" i="0" dirty="0" err="1">
                <a:solidFill>
                  <a:srgbClr val="0D0D0D"/>
                </a:solidFill>
                <a:effectLst/>
                <a:latin typeface="Söhne"/>
              </a:rPr>
              <a:t>vào</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nội</a:t>
            </a:r>
            <a:r>
              <a:rPr lang="en-US" b="0" i="0" dirty="0">
                <a:solidFill>
                  <a:srgbClr val="0D0D0D"/>
                </a:solidFill>
                <a:effectLst/>
                <a:latin typeface="Söhne"/>
              </a:rPr>
              <a:t> </a:t>
            </a:r>
            <a:r>
              <a:rPr lang="en-US" b="0" i="0" dirty="0" err="1">
                <a:solidFill>
                  <a:srgbClr val="0D0D0D"/>
                </a:solidFill>
                <a:effectLst/>
                <a:latin typeface="Söhne"/>
              </a:rPr>
              <a:t>thất</a:t>
            </a:r>
            <a:r>
              <a:rPr lang="en-US" b="0" i="0" dirty="0">
                <a:solidFill>
                  <a:srgbClr val="0D0D0D"/>
                </a:solidFill>
                <a:effectLst/>
                <a:latin typeface="Söhne"/>
              </a:rPr>
              <a:t> </a:t>
            </a:r>
            <a:r>
              <a:rPr lang="en-US" b="0" i="0" dirty="0" err="1">
                <a:solidFill>
                  <a:srgbClr val="0D0D0D"/>
                </a:solidFill>
                <a:effectLst/>
                <a:latin typeface="Söhne"/>
              </a:rPr>
              <a:t>mà</a:t>
            </a:r>
            <a:r>
              <a:rPr lang="en-US" b="0" i="0" dirty="0">
                <a:solidFill>
                  <a:srgbClr val="0D0D0D"/>
                </a:solidFill>
                <a:effectLst/>
                <a:latin typeface="Söhne"/>
              </a:rPr>
              <a:t> </a:t>
            </a:r>
            <a:r>
              <a:rPr lang="en-US" b="0" i="0" dirty="0" err="1">
                <a:solidFill>
                  <a:srgbClr val="0D0D0D"/>
                </a:solidFill>
                <a:effectLst/>
                <a:latin typeface="Söhne"/>
              </a:rPr>
              <a:t>còn</a:t>
            </a:r>
            <a:r>
              <a:rPr lang="en-US" b="0" i="0" dirty="0">
                <a:solidFill>
                  <a:srgbClr val="0D0D0D"/>
                </a:solidFill>
                <a:effectLst/>
                <a:latin typeface="Söhne"/>
              </a:rPr>
              <a:t> </a:t>
            </a:r>
            <a:r>
              <a:rPr lang="en-US" b="0" i="0" dirty="0" err="1">
                <a:solidFill>
                  <a:srgbClr val="0D0D0D"/>
                </a:solidFill>
                <a:effectLst/>
                <a:latin typeface="Söhne"/>
              </a:rPr>
              <a:t>đặt</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thách</a:t>
            </a:r>
            <a:r>
              <a:rPr lang="en-US" b="0" i="0" dirty="0">
                <a:solidFill>
                  <a:srgbClr val="0D0D0D"/>
                </a:solidFill>
                <a:effectLst/>
                <a:latin typeface="Söhne"/>
              </a:rPr>
              <a:t> </a:t>
            </a:r>
            <a:r>
              <a:rPr lang="en-US" b="0" i="0" dirty="0" err="1">
                <a:solidFill>
                  <a:srgbClr val="0D0D0D"/>
                </a:solidFill>
                <a:effectLst/>
                <a:latin typeface="Söhne"/>
              </a:rPr>
              <a:t>thức</a:t>
            </a:r>
            <a:r>
              <a:rPr lang="en-US" b="0" i="0" dirty="0">
                <a:solidFill>
                  <a:srgbClr val="0D0D0D"/>
                </a:solidFill>
                <a:effectLst/>
                <a:latin typeface="Söhne"/>
              </a:rPr>
              <a:t> </a:t>
            </a:r>
            <a:r>
              <a:rPr lang="en-US" b="0" i="0" dirty="0" err="1">
                <a:solidFill>
                  <a:srgbClr val="0D0D0D"/>
                </a:solidFill>
                <a:effectLst/>
                <a:latin typeface="Söhne"/>
              </a:rPr>
              <a:t>về</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sz="2000" dirty="0">
                <a:ea typeface="+mn-lt"/>
                <a:cs typeface="+mn-lt"/>
              </a:rPr>
              <a:t>:</a:t>
            </a:r>
            <a:endParaRPr lang="en-US" dirty="0"/>
          </a:p>
          <a:p>
            <a:pPr marL="730885" lvl="1" indent="-304165"/>
            <a:r>
              <a:rPr lang="en-US" i="0" dirty="0" err="1">
                <a:solidFill>
                  <a:srgbClr val="0D0D0D"/>
                </a:solidFill>
                <a:effectLst/>
                <a:latin typeface="Söhne"/>
              </a:rPr>
              <a:t>Rủi</a:t>
            </a:r>
            <a:r>
              <a:rPr lang="en-US" i="0" dirty="0">
                <a:solidFill>
                  <a:srgbClr val="0D0D0D"/>
                </a:solidFill>
                <a:effectLst/>
                <a:latin typeface="Söhne"/>
              </a:rPr>
              <a:t> Ro Liên Quan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en-US" i="0" dirty="0">
              <a:solidFill>
                <a:srgbClr val="0D0D0D"/>
              </a:solidFill>
              <a:effectLst/>
              <a:latin typeface="Söhne"/>
            </a:endParaRPr>
          </a:p>
          <a:p>
            <a:pPr marL="730885" lvl="1" indent="-304165"/>
            <a:r>
              <a:rPr lang="vi-VN" dirty="0"/>
              <a:t>Nguy Cơ Về Vật Liệu và Hóa Chất</a:t>
            </a:r>
            <a:endParaRPr lang="en-US" dirty="0">
              <a:solidFill>
                <a:srgbClr val="0D0D0D"/>
              </a:solidFill>
              <a:latin typeface="Söhne"/>
            </a:endParaRPr>
          </a:p>
          <a:p>
            <a:pPr marL="730885" lvl="1" indent="-304165"/>
            <a:r>
              <a:rPr lang="en-US" dirty="0" err="1"/>
              <a:t>Vấn</a:t>
            </a:r>
            <a:r>
              <a:rPr lang="en-US" dirty="0"/>
              <a:t> </a:t>
            </a:r>
            <a:r>
              <a:rPr lang="en-US" dirty="0" err="1"/>
              <a:t>Đề</a:t>
            </a:r>
            <a:r>
              <a:rPr lang="en-US" dirty="0"/>
              <a:t> An </a:t>
            </a:r>
            <a:r>
              <a:rPr lang="en-US" dirty="0" err="1"/>
              <a:t>Toàn</a:t>
            </a:r>
            <a:r>
              <a:rPr lang="en-US" dirty="0"/>
              <a:t> Trong </a:t>
            </a:r>
            <a:r>
              <a:rPr lang="en-US" dirty="0" err="1"/>
              <a:t>Quá</a:t>
            </a:r>
            <a:r>
              <a:rPr lang="en-US" dirty="0"/>
              <a:t> </a:t>
            </a:r>
            <a:r>
              <a:rPr lang="en-US" dirty="0" err="1"/>
              <a:t>Trình</a:t>
            </a:r>
            <a:r>
              <a:rPr lang="en-US" dirty="0"/>
              <a:t> </a:t>
            </a:r>
            <a:r>
              <a:rPr lang="en-US" dirty="0" err="1"/>
              <a:t>Vận</a:t>
            </a:r>
            <a:r>
              <a:rPr lang="en-US" dirty="0"/>
              <a:t> </a:t>
            </a:r>
            <a:r>
              <a:rPr lang="en-US" dirty="0" err="1"/>
              <a:t>Chuyển</a:t>
            </a:r>
            <a:r>
              <a:rPr lang="en-US" dirty="0"/>
              <a:t> </a:t>
            </a:r>
            <a:r>
              <a:rPr lang="en-US" dirty="0" err="1"/>
              <a:t>và</a:t>
            </a:r>
            <a:r>
              <a:rPr lang="en-US" dirty="0"/>
              <a:t> </a:t>
            </a:r>
            <a:r>
              <a:rPr lang="en-US" dirty="0" err="1"/>
              <a:t>Lắp</a:t>
            </a:r>
            <a:r>
              <a:rPr lang="en-US" dirty="0"/>
              <a:t> </a:t>
            </a:r>
            <a:r>
              <a:rPr lang="en-US" dirty="0" err="1"/>
              <a:t>Đặt</a:t>
            </a:r>
            <a:endParaRPr lang="en-US" dirty="0">
              <a:solidFill>
                <a:srgbClr val="0D0D0D"/>
              </a:solidFill>
              <a:latin typeface="Söhne"/>
            </a:endParaRPr>
          </a:p>
          <a:p>
            <a:pPr marL="730885" lvl="1" indent="-304165"/>
            <a:r>
              <a:rPr lang="en-US" dirty="0" err="1"/>
              <a:t>Thiếu</a:t>
            </a:r>
            <a:r>
              <a:rPr lang="en-US" dirty="0"/>
              <a:t> </a:t>
            </a:r>
            <a:r>
              <a:rPr lang="en-US" dirty="0" err="1"/>
              <a:t>Huấn</a:t>
            </a:r>
            <a:r>
              <a:rPr lang="en-US" dirty="0"/>
              <a:t> </a:t>
            </a:r>
            <a:r>
              <a:rPr lang="en-US" dirty="0" err="1"/>
              <a:t>Luyện</a:t>
            </a:r>
            <a:r>
              <a:rPr lang="en-US" dirty="0"/>
              <a:t> An </a:t>
            </a:r>
            <a:r>
              <a:rPr lang="en-US" dirty="0" err="1"/>
              <a:t>Toàn</a:t>
            </a:r>
            <a:r>
              <a:rPr lang="en-US" dirty="0"/>
              <a:t> Lao </a:t>
            </a:r>
            <a:r>
              <a:rPr lang="en-US" dirty="0" err="1"/>
              <a:t>Động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gỗ</a:t>
            </a:r>
            <a:r>
              <a:rPr lang="en-US" dirty="0"/>
              <a:t> </a:t>
            </a:r>
            <a:r>
              <a:rPr lang="en-US" dirty="0" err="1"/>
              <a:t>thành</a:t>
            </a:r>
            <a:r>
              <a:rPr lang="en-US" dirty="0"/>
              <a:t> </a:t>
            </a:r>
            <a:r>
              <a:rPr lang="en-US" dirty="0" err="1"/>
              <a:t>những</a:t>
            </a:r>
            <a:r>
              <a:rPr lang="en-US" dirty="0"/>
              <a:t> </a:t>
            </a:r>
            <a:r>
              <a:rPr lang="en-US" dirty="0" err="1"/>
              <a:t>thành</a:t>
            </a:r>
            <a:r>
              <a:rPr lang="en-US" dirty="0"/>
              <a:t> </a:t>
            </a:r>
            <a:r>
              <a:rPr lang="en-US" dirty="0" err="1"/>
              <a:t>phần</a:t>
            </a:r>
            <a:r>
              <a:rPr lang="en-US" dirty="0"/>
              <a:t> </a:t>
            </a:r>
            <a:r>
              <a:rPr lang="en-US" dirty="0" err="1"/>
              <a:t>làm</a:t>
            </a:r>
            <a:r>
              <a:rPr lang="en-US" dirty="0"/>
              <a:t> </a:t>
            </a:r>
            <a:r>
              <a:rPr lang="en-US" dirty="0" err="1"/>
              <a:t>bàn</a:t>
            </a:r>
            <a:r>
              <a:rPr lang="en-US" dirty="0"/>
              <a:t> </a:t>
            </a:r>
            <a:r>
              <a:rPr lang="en-US" dirty="0" err="1"/>
              <a:t>ghế</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tiện</a:t>
            </a:r>
            <a:r>
              <a:rPr lang="en-US" dirty="0"/>
              <a:t> </a:t>
            </a:r>
            <a:r>
              <a:rPr lang="en-US" dirty="0" err="1"/>
              <a:t>và</a:t>
            </a:r>
            <a:r>
              <a:rPr lang="en-US" dirty="0"/>
              <a:t> </a:t>
            </a:r>
            <a:r>
              <a:rPr lang="en-US" dirty="0" err="1"/>
              <a:t>phay</a:t>
            </a:r>
            <a:r>
              <a:rPr lang="en-US" dirty="0"/>
              <a:t> </a:t>
            </a:r>
            <a:r>
              <a:rPr lang="en-US" dirty="0" err="1"/>
              <a:t>làm</a:t>
            </a:r>
            <a:r>
              <a:rPr lang="en-US" dirty="0"/>
              <a:t> </a:t>
            </a:r>
            <a:r>
              <a:rPr lang="en-US" dirty="0" err="1"/>
              <a:t>bóng</a:t>
            </a:r>
            <a:r>
              <a:rPr lang="en-US" dirty="0"/>
              <a:t> </a:t>
            </a:r>
            <a:r>
              <a:rPr lang="en-US" dirty="0" err="1"/>
              <a:t>bề</a:t>
            </a:r>
            <a:r>
              <a:rPr lang="en-US" dirty="0"/>
              <a:t> </a:t>
            </a:r>
            <a:r>
              <a:rPr lang="en-US" dirty="0" err="1"/>
              <a:t>mặt</a:t>
            </a:r>
            <a:r>
              <a:rPr lang="en-US" dirty="0"/>
              <a:t> </a:t>
            </a:r>
            <a:r>
              <a:rPr lang="en-US" dirty="0" err="1"/>
              <a:t>những</a:t>
            </a:r>
            <a:r>
              <a:rPr lang="en-US" dirty="0"/>
              <a:t> </a:t>
            </a:r>
            <a:r>
              <a:rPr lang="en-US" dirty="0" err="1"/>
              <a:t>thành</a:t>
            </a:r>
            <a:r>
              <a:rPr lang="en-US" dirty="0"/>
              <a:t> </a:t>
            </a:r>
            <a:r>
              <a:rPr lang="en-US" dirty="0" err="1"/>
              <a:t>phần</a:t>
            </a:r>
            <a:r>
              <a:rPr lang="en-US" dirty="0"/>
              <a:t> </a:t>
            </a:r>
            <a:r>
              <a:rPr lang="en-US" dirty="0" err="1"/>
              <a:t>gỗ</a:t>
            </a:r>
            <a:r>
              <a:rPr lang="en-US" dirty="0"/>
              <a:t> </a:t>
            </a:r>
            <a:r>
              <a:rPr lang="en-US" dirty="0" err="1"/>
              <a:t>làm</a:t>
            </a:r>
            <a:r>
              <a:rPr lang="en-US" dirty="0"/>
              <a:t> </a:t>
            </a:r>
            <a:r>
              <a:rPr lang="en-US" dirty="0" err="1"/>
              <a:t>bàn</a:t>
            </a:r>
            <a:r>
              <a:rPr lang="en-US" dirty="0"/>
              <a:t> </a:t>
            </a:r>
            <a:r>
              <a:rPr lang="en-US" dirty="0" err="1"/>
              <a:t>ghế</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những</a:t>
            </a:r>
            <a:r>
              <a:rPr lang="en-US" dirty="0"/>
              <a:t> </a:t>
            </a:r>
            <a:r>
              <a:rPr lang="en-US" dirty="0" err="1"/>
              <a:t>thành</a:t>
            </a:r>
            <a:r>
              <a:rPr lang="en-US" dirty="0"/>
              <a:t> </a:t>
            </a:r>
            <a:r>
              <a:rPr lang="en-US" dirty="0" err="1"/>
              <a:t>phần</a:t>
            </a:r>
            <a:r>
              <a:rPr lang="en-US" dirty="0"/>
              <a:t> </a:t>
            </a:r>
            <a:r>
              <a:rPr lang="en-US" dirty="0" err="1"/>
              <a:t>gỗ</a:t>
            </a:r>
            <a:r>
              <a:rPr lang="en-US" dirty="0"/>
              <a:t> </a:t>
            </a:r>
            <a:r>
              <a:rPr lang="en-US" dirty="0" err="1"/>
              <a:t>để</a:t>
            </a:r>
            <a:r>
              <a:rPr lang="en-US" dirty="0"/>
              <a:t> </a:t>
            </a:r>
            <a:r>
              <a:rPr lang="en-US" dirty="0" err="1"/>
              <a:t>làm</a:t>
            </a:r>
            <a:r>
              <a:rPr lang="en-US" dirty="0"/>
              <a:t> </a:t>
            </a:r>
            <a:r>
              <a:rPr lang="en-US" dirty="0" err="1"/>
              <a:t>bàn</a:t>
            </a:r>
            <a:r>
              <a:rPr lang="en-US" dirty="0"/>
              <a:t> </a:t>
            </a:r>
            <a:r>
              <a:rPr lang="en-US" dirty="0" err="1"/>
              <a:t>ghế</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phủ sơn bóng chống mục cho bàn ghế gỗ</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624277"/>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những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những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ghế</a:t>
            </a:r>
            <a:endParaRPr lang="en-US" sz="2400" b="1" i="0" dirty="0">
              <a:effectLst/>
              <a:latin typeface="Söhne"/>
            </a:endParaRPr>
          </a:p>
          <a:p>
            <a:r>
              <a:rPr lang="vi-VN" b="0" i="0" dirty="0">
                <a:effectLst/>
                <a:latin typeface="Open Sans" panose="020B0606030504020204" pitchFamily="34" charset="0"/>
              </a:rPr>
              <a:t>Trong quá trình vận hành máy cắt gỗ để sản xuất thành phần làm bàn ghế, các chuyên gia và công nhân cần chú ý đến nhiều đặc điểm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quá trình này yêu cầu sự chính xác cao trong việc đặt máy cắt và lựa chọn dụng cụ cắt phù hợp. Sự điều chỉnh kỹ thuật này đảm bảo rằng các thành phần gỗ được cắt chính xác với kích thước và hình dạng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B2F61F0-F075-E26D-0A3C-3D528755EFC3}"/>
              </a:ext>
            </a:extLst>
          </p:cNvPr>
          <p:cNvPicPr>
            <a:picLocks noChangeAspect="1"/>
          </p:cNvPicPr>
          <p:nvPr/>
        </p:nvPicPr>
        <p:blipFill>
          <a:blip r:embed="rId3"/>
          <a:stretch>
            <a:fillRect/>
          </a:stretch>
        </p:blipFill>
        <p:spPr>
          <a:xfrm>
            <a:off x="-1106388" y="2901891"/>
            <a:ext cx="5688632" cy="568863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657833"/>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những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những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ghế</a:t>
            </a:r>
            <a:endParaRPr lang="en-US" sz="2400" b="1" i="0" dirty="0">
              <a:effectLst/>
              <a:latin typeface="Söhne"/>
            </a:endParaRPr>
          </a:p>
          <a:p>
            <a:r>
              <a:rPr lang="vi-VN" b="0" i="0" dirty="0">
                <a:effectLst/>
                <a:latin typeface="Open Sans" panose="020B0606030504020204" pitchFamily="34" charset="0"/>
              </a:rPr>
              <a:t>Trong quá trình vận hành máy cắt gỗ để sản xuất thành phần làm bàn ghế, rủi ro tai nạn có thể xảy ra và đòi hỏi sự chú ý đặc biệt từ các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dạng tai nạn phổ biến là do sự thiếu cảnh báo và quản lý rủi ro. Các vấn đề này có thể bao gồm việc không đảm bảo an toàn khi sử dụng máy, thiếu hướng dẫn đào tạo cho nhân viên, và thiếu quy trình an toàn chính xác.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56E65D2-5D32-C4F2-43E7-FD20DD41496D}"/>
              </a:ext>
            </a:extLst>
          </p:cNvPr>
          <p:cNvPicPr>
            <a:picLocks noChangeAspect="1"/>
          </p:cNvPicPr>
          <p:nvPr/>
        </p:nvPicPr>
        <p:blipFill>
          <a:blip r:embed="rId3"/>
          <a:stretch>
            <a:fillRect/>
          </a:stretch>
        </p:blipFill>
        <p:spPr>
          <a:xfrm>
            <a:off x="-1106388" y="2901891"/>
            <a:ext cx="5688632" cy="568863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548680"/>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những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những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ghế</a:t>
            </a:r>
            <a:endParaRPr lang="en-US" sz="2400" b="1" i="0" dirty="0">
              <a:effectLst/>
              <a:latin typeface="Söhne"/>
            </a:endParaRPr>
          </a:p>
          <a:p>
            <a:r>
              <a:rPr lang="vi-VN" b="0" i="0" dirty="0">
                <a:effectLst/>
                <a:latin typeface="Open Sans" panose="020B0606030504020204" pitchFamily="34" charset="0"/>
              </a:rPr>
              <a:t>Các tai nạn khi vận hành máy cắt gỗ để sản xuất thành phần làm bàn ghế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đào tạo và nhận thức về an toàn. Nhân viên không được đào tạo đầy đủ về cách sử dụng máy cắt và không hiểu rõ về các nguy cơ có thể xảy ra, dẫn đến việc không thực hiện đúng các biện pháp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BE566A-E196-FF3E-7CB0-0D2E9626A7C0}"/>
              </a:ext>
            </a:extLst>
          </p:cNvPr>
          <p:cNvPicPr>
            <a:picLocks noChangeAspect="1"/>
          </p:cNvPicPr>
          <p:nvPr/>
        </p:nvPicPr>
        <p:blipFill>
          <a:blip r:embed="rId3"/>
          <a:stretch>
            <a:fillRect/>
          </a:stretch>
        </p:blipFill>
        <p:spPr>
          <a:xfrm>
            <a:off x="-1106388" y="2901891"/>
            <a:ext cx="5688632" cy="568863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607499"/>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những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những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ghế</a:t>
            </a:r>
            <a:endParaRPr lang="en-US" sz="2400" b="1" i="0" dirty="0">
              <a:effectLst/>
              <a:latin typeface="Söhne"/>
            </a:endParaRPr>
          </a:p>
          <a:p>
            <a:r>
              <a:rPr lang="vi-VN" b="0" i="0" dirty="0">
                <a:effectLst/>
                <a:latin typeface="Open Sans" panose="020B0606030504020204" pitchFamily="34" charset="0"/>
              </a:rPr>
              <a:t>Để ngăn chặn tai nạn khi vận hành máy cắt gỗ để sản xuất thành phần làm bàn ghế, việc thực hiện các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đảm bảo rằng nhân viên được đào tạo đầy đủ về việc sử dụng máy và hiểu rõ về các nguy cơ có thể xảy ra. Đào tạo nên tập trung vào kỹ năng an toàn, quy trình làm việc và nhận thức về rủi ro.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5E35C02-DBFF-4046-690C-337F7587A228}"/>
              </a:ext>
            </a:extLst>
          </p:cNvPr>
          <p:cNvPicPr>
            <a:picLocks noChangeAspect="1"/>
          </p:cNvPicPr>
          <p:nvPr/>
        </p:nvPicPr>
        <p:blipFill>
          <a:blip r:embed="rId3"/>
          <a:stretch>
            <a:fillRect/>
          </a:stretch>
        </p:blipFill>
        <p:spPr>
          <a:xfrm>
            <a:off x="-1106388" y="2901891"/>
            <a:ext cx="5688632" cy="568863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548680"/>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những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những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ghế</a:t>
            </a:r>
            <a:endParaRPr lang="en-US" sz="2400" b="1" i="0" dirty="0">
              <a:effectLst/>
              <a:latin typeface="Söhne"/>
            </a:endParaRPr>
          </a:p>
          <a:p>
            <a:r>
              <a:rPr lang="vi-VN" b="0" i="0" dirty="0">
                <a:effectLst/>
                <a:latin typeface="Söhne"/>
              </a:rPr>
              <a:t>Quy định an toàn lao động khi vận hành máy cắt gỗ để sản xuất thành phần làm bàn ghế đóng vai trò quan trọng trong bảo vệ sức khỏe và an toàn của nhân viên. </a:t>
            </a:r>
            <a:endParaRPr lang="en-US" b="0" i="0" dirty="0">
              <a:effectLst/>
              <a:latin typeface="Söhne"/>
            </a:endParaRPr>
          </a:p>
          <a:p>
            <a:r>
              <a:rPr lang="vi-VN" b="0" i="0" dirty="0">
                <a:effectLst/>
                <a:latin typeface="Söhne"/>
              </a:rPr>
              <a:t>Một phần quan trọng của quy định này là việc thực hiện quan trắc môi trường lao động để đánh giá và kiểm soát các yếu tố có thể ảnh hưởng đến sức khỏe của người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23EF3A1-B9C7-B4E2-E26E-51B9053CB4D7}"/>
              </a:ext>
            </a:extLst>
          </p:cNvPr>
          <p:cNvPicPr>
            <a:picLocks noChangeAspect="1"/>
          </p:cNvPicPr>
          <p:nvPr/>
        </p:nvPicPr>
        <p:blipFill>
          <a:blip r:embed="rId3"/>
          <a:stretch>
            <a:fillRect/>
          </a:stretch>
        </p:blipFill>
        <p:spPr>
          <a:xfrm>
            <a:off x="-1106388" y="2901891"/>
            <a:ext cx="5688632" cy="568863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590721"/>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những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những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ghế</a:t>
            </a:r>
            <a:endParaRPr lang="en-US" sz="2400" b="1" i="0" dirty="0">
              <a:effectLst/>
              <a:latin typeface="Söhne"/>
            </a:endParaRPr>
          </a:p>
          <a:p>
            <a:pPr algn="l"/>
            <a:r>
              <a:rPr lang="vi-VN" b="0" i="0" dirty="0">
                <a:effectLst/>
                <a:latin typeface="Open Sans" panose="020B0606030504020204" pitchFamily="34" charset="0"/>
              </a:rPr>
              <a:t>Đầu tiên, việc kích thích hệ thống cảnh báo và báo động sẽ giúp mọi người lập tức nhận ra tình huống nguy hiểm. Người làm việc cần tập trung vào việc dừng máy cắt ngay lập tức để ngăn chặn rủi ro tiếp tục phát triển.</a:t>
            </a:r>
          </a:p>
          <a:p>
            <a:pPr algn="l"/>
            <a:r>
              <a:rPr lang="vi-VN" b="0" i="0" dirty="0">
                <a:effectLst/>
                <a:latin typeface="Open Sans" panose="020B0606030504020204" pitchFamily="34" charset="0"/>
              </a:rPr>
              <a:t>Sau đó, quy trình gọi cấp cứu và liên lạc với đội ngũ y tế cần được thực hiện ngay. Trong khi chờ đợi sự giúp đỡ chuyên nghiệp, nhân viên nên thực hiện các biện pháp cứu thương cơ bản nếu có thể, như sử dụng hộp cứu và cấp cứu đầu tiên.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96E1CCD-FF24-11F0-DDCB-294B5C63D728}"/>
              </a:ext>
            </a:extLst>
          </p:cNvPr>
          <p:cNvPicPr>
            <a:picLocks noChangeAspect="1"/>
          </p:cNvPicPr>
          <p:nvPr/>
        </p:nvPicPr>
        <p:blipFill>
          <a:blip r:embed="rId3"/>
          <a:stretch>
            <a:fillRect/>
          </a:stretch>
        </p:blipFill>
        <p:spPr>
          <a:xfrm>
            <a:off x="-1106388" y="2901891"/>
            <a:ext cx="5688632" cy="568863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47003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bề</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mặt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sz="2000" dirty="0"/>
              <a:t>:</a:t>
            </a:r>
          </a:p>
          <a:p>
            <a:pPr algn="l"/>
            <a:r>
              <a:rPr lang="vi-VN" b="0" i="0" dirty="0">
                <a:effectLst/>
                <a:latin typeface="Open Sans" panose="020B0606030504020204" pitchFamily="34" charset="0"/>
              </a:rPr>
              <a:t>Trước hết, quá trình vận hành máy tiện thường bao gồm việc đặt và giữ chặt các thanh gỗ trong máy, sau đó máy sẽ xoay quanh trục của nó để tạo hình cho thành phần.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yêu cầu sự chính xác cao để đảm bảo kích thước và hình dáng chính xác theo yêu cầu. Máy phay, trong khi đó, được sử dụng để làm mịn và tạo ra bề mặt nhẵn, loại bỏ những đường nứt và vết nứt trên bề mặt gỗ.</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CF4B5E0-5D8D-AC4B-8E3F-9CD6DB0E9082}"/>
              </a:ext>
            </a:extLst>
          </p:cNvPr>
          <p:cNvPicPr>
            <a:picLocks noChangeAspect="1"/>
          </p:cNvPicPr>
          <p:nvPr/>
        </p:nvPicPr>
        <p:blipFill>
          <a:blip r:embed="rId3"/>
          <a:stretch>
            <a:fillRect/>
          </a:stretch>
        </p:blipFill>
        <p:spPr>
          <a:xfrm>
            <a:off x="6062771"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33536"/>
            <a:ext cx="767794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bề</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mặt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sz="2000" dirty="0"/>
              <a:t>:</a:t>
            </a:r>
          </a:p>
          <a:p>
            <a:pPr algn="l"/>
            <a:r>
              <a:rPr lang="vi-VN" b="0" i="0" dirty="0">
                <a:effectLst/>
                <a:latin typeface="Open Sans" panose="020B0606030504020204" pitchFamily="34" charset="0"/>
              </a:rPr>
              <a:t>Một trong những rủi ro chính là nguy cơ va đập khi máy tiện và phay đang hoạt động. Việc xử lý và thay đổi vị trí của các thành phần gỗ trong máy đòi hỏi sự cẩn trọng để tránh va chạm không mong muốn và giữ an toàn cho người làm việc.</a:t>
            </a:r>
          </a:p>
          <a:p>
            <a:pPr algn="l"/>
            <a:r>
              <a:rPr lang="vi-VN" b="0" i="0" dirty="0">
                <a:effectLst/>
                <a:latin typeface="Open Sans" panose="020B0606030504020204" pitchFamily="34" charset="0"/>
              </a:rPr>
              <a:t>Ngoài ra, nguy cơ nằm ở việc sử dụng không đúng các công cụ hoặc môi trường làm việc không an toàn.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82AE562-FD32-2FDE-38CF-CF49033240E3}"/>
              </a:ext>
            </a:extLst>
          </p:cNvPr>
          <p:cNvPicPr>
            <a:picLocks noChangeAspect="1"/>
          </p:cNvPicPr>
          <p:nvPr/>
        </p:nvPicPr>
        <p:blipFill>
          <a:blip r:embed="rId3"/>
          <a:stretch>
            <a:fillRect/>
          </a:stretch>
        </p:blipFill>
        <p:spPr>
          <a:xfrm>
            <a:off x="6062771"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46821"/>
            <a:ext cx="738991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bề</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mặt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sz="2000" dirty="0"/>
              <a:t>:</a:t>
            </a:r>
          </a:p>
          <a:p>
            <a:pPr algn="l"/>
            <a:r>
              <a:rPr lang="vi-VN" b="0" i="0" dirty="0">
                <a:effectLst/>
                <a:latin typeface="Open Sans" panose="020B0606030504020204" pitchFamily="34" charset="0"/>
              </a:rPr>
              <a:t>Nguyên nhân gây ra tai nạn trong quá trình vận hành máy tiện và phay để làm bóng bề mặt các thành phần gỗ cho bàn và ghế có thể xuất phát từ nhiều yếu tố.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quan trọng là sự thiếu hiểu biết và kỹ năng về vận hành máy. Người làm việc cần phải hiểu rõ cách sử dụng máy, điều chỉnh các tham số đúng cách, và nắm vững quy trình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1460E98-726A-4B43-6A58-817180E9986A}"/>
              </a:ext>
            </a:extLst>
          </p:cNvPr>
          <p:cNvPicPr>
            <a:picLocks noChangeAspect="1"/>
          </p:cNvPicPr>
          <p:nvPr/>
        </p:nvPicPr>
        <p:blipFill>
          <a:blip r:embed="rId3"/>
          <a:stretch>
            <a:fillRect/>
          </a:stretch>
        </p:blipFill>
        <p:spPr>
          <a:xfrm>
            <a:off x="6062771"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8460" y="404664"/>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bề</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mặt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sz="2000" dirty="0"/>
              <a:t>:</a:t>
            </a:r>
          </a:p>
          <a:p>
            <a:pPr algn="l"/>
            <a:r>
              <a:rPr lang="vi-VN" b="0" i="0" dirty="0">
                <a:effectLst/>
                <a:latin typeface="Open Sans" panose="020B0606030504020204" pitchFamily="34" charset="0"/>
              </a:rPr>
              <a:t>Để đảm bảo an toàn trong quá trình vận hành máy tiện và phay làm bóng bề mặt các thành phần gỗ cho bàn và ghế, việc thực hiện các biện pháp phòng tránh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Huấn luyện an toàn lao động chính là nền tảng quan trọng, đảm bảo rằng những người làm việc có đầy đủ kiến thức và kỹ năng cần thiết để thực hiện công việc một cách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81CC558-48A7-BEB2-7E41-7679021E9E0B}"/>
              </a:ext>
            </a:extLst>
          </p:cNvPr>
          <p:cNvPicPr>
            <a:picLocks noChangeAspect="1"/>
          </p:cNvPicPr>
          <p:nvPr/>
        </p:nvPicPr>
        <p:blipFill>
          <a:blip r:embed="rId3"/>
          <a:stretch>
            <a:fillRect/>
          </a:stretch>
        </p:blipFill>
        <p:spPr>
          <a:xfrm>
            <a:off x="6062771"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46191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bề</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mặt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sz="2000" dirty="0"/>
              <a:t>:</a:t>
            </a:r>
          </a:p>
          <a:p>
            <a:pPr algn="l"/>
            <a:r>
              <a:rPr lang="vi-VN" b="0" i="0" dirty="0">
                <a:effectLst/>
                <a:latin typeface="Open Sans" panose="020B0606030504020204" pitchFamily="34" charset="0"/>
              </a:rPr>
              <a:t>Quy định an toàn lao động khi vận hành máy tiện và phay để làm bóng bề mặt các thành phần gỗ cho bàn và ghế đóng vai trò quan trọng trong bảo vệ sức khỏe và an toàn của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bao gồm việc đảm bảo mọi người làm việc được đào tạo đầy đủ về kỹ thuật sử dụng máy và áp dụng biện pháp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3132A1B-A145-003B-005D-978398DA8CC8}"/>
              </a:ext>
            </a:extLst>
          </p:cNvPr>
          <p:cNvPicPr>
            <a:picLocks noChangeAspect="1"/>
          </p:cNvPicPr>
          <p:nvPr/>
        </p:nvPicPr>
        <p:blipFill>
          <a:blip r:embed="rId3"/>
          <a:stretch>
            <a:fillRect/>
          </a:stretch>
        </p:blipFill>
        <p:spPr>
          <a:xfrm>
            <a:off x="6062771" y="1124744"/>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67794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bề</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mặt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phay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r>
              <a:rPr lang="en-US" sz="2000" dirty="0"/>
              <a:t>:</a:t>
            </a:r>
          </a:p>
          <a:p>
            <a:pPr algn="l"/>
            <a:r>
              <a:rPr lang="vi-VN" b="0" i="0" dirty="0">
                <a:effectLst/>
                <a:latin typeface="Open Sans" panose="020B0606030504020204" pitchFamily="34" charset="0"/>
              </a:rPr>
              <a:t>Xử lý tình huống tai nạn khẩn cấp khi vận hành máy tiện và phay trong quá trình làm bóng bề mặt các thành phần gỗ cho bàn và ghế đòi hỏi sự nhạy bén và chuẩn bị tốt từ phía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tai nạn, việc ngừng máy ngay lập tức và kích động hệ thống báo động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1592865-C314-6826-E0B7-1E9A90F250C6}"/>
              </a:ext>
            </a:extLst>
          </p:cNvPr>
          <p:cNvPicPr>
            <a:picLocks noChangeAspect="1"/>
          </p:cNvPicPr>
          <p:nvPr/>
        </p:nvPicPr>
        <p:blipFill>
          <a:blip r:embed="rId3"/>
          <a:stretch>
            <a:fillRect/>
          </a:stretch>
        </p:blipFill>
        <p:spPr>
          <a:xfrm>
            <a:off x="6062771" y="1124744"/>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những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ghế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thành phần gỗ để tạo ra bàn ghế, có một số đặc điểm công việc quan trọng cần được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đo lường và cắt các thành phần gỗ là bước quan trọng để đảm bảo sự chính xác và đồng đều của các phần khác nhau. Sự chính xác trong quy trình này đặt ra yêu cầu cao về kỹ thuật và sự tỉ mỉ.</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028B961-1AB2-8916-E1BB-E09F75C95B57}"/>
              </a:ext>
            </a:extLst>
          </p:cNvPr>
          <p:cNvPicPr>
            <a:picLocks noChangeAspect="1"/>
          </p:cNvPicPr>
          <p:nvPr/>
        </p:nvPicPr>
        <p:blipFill>
          <a:blip r:embed="rId3"/>
          <a:stretch>
            <a:fillRect/>
          </a:stretch>
        </p:blipFill>
        <p:spPr>
          <a:xfrm>
            <a:off x="-1034380" y="2780928"/>
            <a:ext cx="5976664" cy="597666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những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ghế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thành phần gỗ để sản xuất bàn ghế, có những rủi ro về tai nạn mà cần đặc biệt chú ý. Một trong những nguy cơ phổ biến là liên quan đến công cụ và máy móc sử dụng trong quá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cẩn thận trong việc sử dụng các dụng cụ cắt, máy mài và các thiết bị khác là quan trọng để ngăn chặn tai nạn liên quan đến vật liệu chưa xử lý.</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47F1EF4-67EF-AD7E-9363-F83D9B4718F5}"/>
              </a:ext>
            </a:extLst>
          </p:cNvPr>
          <p:cNvPicPr>
            <a:picLocks noChangeAspect="1"/>
          </p:cNvPicPr>
          <p:nvPr/>
        </p:nvPicPr>
        <p:blipFill>
          <a:blip r:embed="rId3"/>
          <a:stretch>
            <a:fillRect/>
          </a:stretch>
        </p:blipFill>
        <p:spPr>
          <a:xfrm>
            <a:off x="-1034380" y="2780928"/>
            <a:ext cx="5976664" cy="597666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những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ghế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dẫn đến tai nạn trong quá trình lắp ráp thành phần gỗ để sản xuất bàn ghế.</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nhất là thiếu chú ý và cẩn trọng từ phía người lao động. Việc không tuân thủ quy tắc an toàn lao động, nhất là khi sử dụng các công cụ cắt và máy móc, có thể gây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8B6F7D-B83E-DC59-8A9A-006EBF13374F}"/>
              </a:ext>
            </a:extLst>
          </p:cNvPr>
          <p:cNvPicPr>
            <a:picLocks noChangeAspect="1"/>
          </p:cNvPicPr>
          <p:nvPr/>
        </p:nvPicPr>
        <p:blipFill>
          <a:blip r:embed="rId3"/>
          <a:stretch>
            <a:fillRect/>
          </a:stretch>
        </p:blipFill>
        <p:spPr>
          <a:xfrm>
            <a:off x="-1034380" y="2780928"/>
            <a:ext cx="5976664" cy="597666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những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ghế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lắp ráp thành phần gỗ để sản xuất bàn ghế, việc thiết lập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cần được đào tạo một cách đầy đủ về an toàn lao động, bao gồm cách sử dụng đúng các công cụ và máy móc, cũng như quy trình làm việc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B43A90A-C35B-A4A4-6145-84212A47F7BF}"/>
              </a:ext>
            </a:extLst>
          </p:cNvPr>
          <p:cNvPicPr>
            <a:picLocks noChangeAspect="1"/>
          </p:cNvPicPr>
          <p:nvPr/>
        </p:nvPicPr>
        <p:blipFill>
          <a:blip r:embed="rId3"/>
          <a:stretch>
            <a:fillRect/>
          </a:stretch>
        </p:blipFill>
        <p:spPr>
          <a:xfrm>
            <a:off x="-1034380" y="2780928"/>
            <a:ext cx="5976664" cy="597666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những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ghế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lắp ráp thành phần gỗ để sản xuất bàn ghế là quan trọng để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quy định, mọi người lao động cần được đào tạo về các biện pháp an toàn và sử dụng đúng bảo hộ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42D106-4BBB-610C-D226-2C6D4449DCA1}"/>
              </a:ext>
            </a:extLst>
          </p:cNvPr>
          <p:cNvPicPr>
            <a:picLocks noChangeAspect="1"/>
          </p:cNvPicPr>
          <p:nvPr/>
        </p:nvPicPr>
        <p:blipFill>
          <a:blip r:embed="rId3"/>
          <a:stretch>
            <a:fillRect/>
          </a:stretch>
        </p:blipFill>
        <p:spPr>
          <a:xfrm>
            <a:off x="-1034380" y="2780928"/>
            <a:ext cx="5976664" cy="597666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những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bàn</a:t>
            </a:r>
            <a:r>
              <a:rPr lang="en-US" dirty="0">
                <a:latin typeface="UTM Aptima" panose="02040603050506020204" pitchFamily="18" charset="0"/>
              </a:rPr>
              <a:t> </a:t>
            </a:r>
            <a:r>
              <a:rPr lang="en-US" dirty="0" err="1">
                <a:latin typeface="UTM Aptima" panose="02040603050506020204" pitchFamily="18" charset="0"/>
              </a:rPr>
              <a:t>ghế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a:t>
            </a:r>
            <a:r>
              <a:rPr lang="en-US" b="1" i="0" dirty="0" err="1">
                <a:effectLst/>
                <a:latin typeface="Open Sans" panose="020B0606030504020204" pitchFamily="34" charset="0"/>
              </a:rPr>
              <a:t>ghế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trong quá trình lắp ráp thành phần gỗ để sản xuất bàn ghế, việc xử lý tình huống ngay lập tức là quan trọng để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đào tạo về kỹ năng xử lý khẩn cấp và biết cách ứng phó nhanh chóng với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6B58D65-3096-39A4-36F6-49A9C5AE291F}"/>
              </a:ext>
            </a:extLst>
          </p:cNvPr>
          <p:cNvPicPr>
            <a:picLocks noChangeAspect="1"/>
          </p:cNvPicPr>
          <p:nvPr/>
        </p:nvPicPr>
        <p:blipFill>
          <a:blip r:embed="rId3"/>
          <a:stretch>
            <a:fillRect/>
          </a:stretch>
        </p:blipFill>
        <p:spPr>
          <a:xfrm>
            <a:off x="-1034380" y="2780928"/>
            <a:ext cx="5976664" cy="597666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Phủ sơn bóng chống mục cho bàn ghế gỗ</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phủ sơn bóng chống mục cho bàn ghế gỗ</a:t>
            </a:r>
            <a:r>
              <a:rPr lang="en-US" sz="2400" dirty="0"/>
              <a:t>:</a:t>
            </a:r>
          </a:p>
          <a:p>
            <a:pPr algn="l"/>
            <a:r>
              <a:rPr lang="vi-VN" b="0" i="0" dirty="0">
                <a:solidFill>
                  <a:srgbClr val="4C4F5A"/>
                </a:solidFill>
                <a:effectLst/>
                <a:latin typeface="Open Sans" panose="020B0606030504020204" pitchFamily="34" charset="0"/>
              </a:rPr>
              <a:t>Trong quá trình phủ sơn bóng chống mục cho bàn ghế gỗ, nghệ nhân thường phải thực hiện nhiều công đoạn công việc quan trọng để đảm bảo chất lượng và sự bền bỉ của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số đặc điểm chính của công việc này bao gồm việc chuẩn bị bề mặt gỗ, áp dụng lớp sơn phủ bóng và kiểm tra chất lượng cuối cùng.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761513" cy="990600"/>
          </a:xfrm>
        </p:spPr>
        <p:txBody>
          <a:bodyPr>
            <a:noAutofit/>
          </a:bodyPr>
          <a:lstStyle/>
          <a:p>
            <a:r>
              <a:rPr lang="vi-VN" b="1" dirty="0">
                <a:latin typeface="UTM Aptima" panose="02040603050506020204" pitchFamily="18" charset="0"/>
              </a:rPr>
              <a:t>Phủ sơn bóng chống mục cho bàn ghế gỗ</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phủ sơn bóng chống mục cho bàn ghế gỗ</a:t>
            </a:r>
            <a:r>
              <a:rPr lang="en-US" sz="2400" dirty="0"/>
              <a:t>:</a:t>
            </a:r>
          </a:p>
          <a:p>
            <a:pPr algn="l"/>
            <a:r>
              <a:rPr lang="vi-VN" b="0" i="0" dirty="0">
                <a:solidFill>
                  <a:srgbClr val="4C4F5A"/>
                </a:solidFill>
                <a:effectLst/>
                <a:latin typeface="Open Sans" panose="020B0606030504020204" pitchFamily="34" charset="0"/>
              </a:rPr>
              <a:t>Trong quá trình phủ sơn bóng chống mục cho bàn ghế gỗ, có thể xảy ra một số tai nạn mà nghệ nhân cần phải chú ý để đảm bảo an toàn và chất lượng công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dạng tai nạn thường gặp bao gồm việc sơn bị rơi rụt, tạo khó khăn trong việc kiểm soát chất lượng lớp sơn.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329465" cy="990600"/>
          </a:xfrm>
        </p:spPr>
        <p:txBody>
          <a:bodyPr>
            <a:noAutofit/>
          </a:bodyPr>
          <a:lstStyle/>
          <a:p>
            <a:r>
              <a:rPr lang="vi-VN" b="1" dirty="0">
                <a:latin typeface="UTM Aptima" panose="02040603050506020204" pitchFamily="18" charset="0"/>
              </a:rPr>
              <a:t>Phủ sơn bóng chống mục cho bàn ghế gỗ</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phủ sơn bóng chống mục cho bàn ghế gỗ</a:t>
            </a:r>
            <a:r>
              <a:rPr lang="en-US" sz="2400" dirty="0"/>
              <a:t>:</a:t>
            </a:r>
          </a:p>
          <a:p>
            <a:pPr algn="l"/>
            <a:r>
              <a:rPr lang="vi-VN" b="0" i="0" dirty="0">
                <a:solidFill>
                  <a:srgbClr val="4C4F5A"/>
                </a:solidFill>
                <a:effectLst/>
                <a:latin typeface="Open Sans" panose="020B0606030504020204" pitchFamily="34" charset="0"/>
              </a:rPr>
              <a:t>Các tai nạn trong quá trình phủ sơn bóng chống mục cho bàn ghế gỗ thường do một số nguyên nhân chính. Một trong những nguyên nhân quan trọng là thiếu kiểm soát độ ẩm và nhiệt độ trong môi trường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Sự biến động đột ngột trong điều kiện này có thể làm sơn khô quá nhanh hoặc quá chậm, dẫn đến lớp sơn không đồng đều hoặc xuất hiện vết rạn nứt.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Phủ sơn bóng chống mục cho bàn ghế gỗ</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phủ sơn bóng chống mục cho bàn ghế gỗ</a:t>
            </a:r>
            <a:r>
              <a:rPr lang="en-US" sz="2400" dirty="0"/>
              <a:t>:</a:t>
            </a:r>
          </a:p>
          <a:p>
            <a:pPr algn="l"/>
            <a:r>
              <a:rPr lang="vi-VN" b="0" i="0" dirty="0">
                <a:solidFill>
                  <a:srgbClr val="4C4F5A"/>
                </a:solidFill>
                <a:effectLst/>
                <a:latin typeface="Open Sans" panose="020B0606030504020204" pitchFamily="34" charset="0"/>
              </a:rPr>
              <a:t>Để đảm bảo an toàn và tránh tai nạn khi thực hiện công việc phủ sơn bóng chống mục cho bàn ghế gỗ, cần thực hiện một số biện pháp phòng tránh.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việc kiểm soát môi trường làm việc là quan trọng, đặc biệt là về độ ẩm và nhiệt độ. Bảo đảm rằng điều kiện này ổn định giúp tránh được vết rạn nứt hoặc lớp sơn không đồng đều do sự biến động nhanh chóng.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Phủ sơn bóng chống mục cho bàn ghế gỗ</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phủ sơn bóng chống mục cho bàn ghế gỗ</a:t>
            </a:r>
            <a:r>
              <a:rPr lang="en-US" sz="2400" dirty="0"/>
              <a:t>:</a:t>
            </a:r>
          </a:p>
          <a:p>
            <a:pPr algn="l"/>
            <a:r>
              <a:rPr lang="vi-VN" b="0" i="0" dirty="0">
                <a:solidFill>
                  <a:srgbClr val="4C4F5A"/>
                </a:solidFill>
                <a:effectLst/>
                <a:latin typeface="Open Sans" panose="020B0606030504020204" pitchFamily="34" charset="0"/>
              </a:rPr>
              <a:t>Quy định an toàn lao động khi thực hiện công việc phủ sơn bóng chống mục cho bàn ghế gỗ đóng vai trò quan trọng trong bảo vệ sức khỏe của nhân viên và đảm bảo hiệu suất công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biện pháp cần thực hiện bao gồm việc đảm bảo rằng mọi nhân viên đều được đào tạo về an toàn lao động trước khi tham gia công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Phủ sơn bóng chống mục cho bàn ghế gỗ</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phủ sơn bóng chống mục cho bàn ghế gỗ</a:t>
            </a:r>
            <a:r>
              <a:rPr lang="en-US" sz="2400" dirty="0"/>
              <a:t>:</a:t>
            </a:r>
          </a:p>
          <a:p>
            <a:pPr algn="l"/>
            <a:r>
              <a:rPr lang="vi-VN" b="0" i="0" dirty="0">
                <a:solidFill>
                  <a:srgbClr val="4C4F5A"/>
                </a:solidFill>
                <a:effectLst/>
                <a:latin typeface="Open Sans" panose="020B0606030504020204" pitchFamily="34" charset="0"/>
              </a:rPr>
              <a:t>Xử lý tình huống tai nạn khẩn cấp là một phần quan trọng của quy trình an toàn khi thực hiện công việc phủ sơn bóng chống mục cho bàn ghế gỗ.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xảy ra sự cố, việc đào tạo nhân viên về phương pháp xử lý nguy cơ ngay lập tức là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155</TotalTime>
  <Words>2956</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BÀN GHẾ</vt:lpstr>
      <vt:lpstr>Một số vụ tai nạn trong nhà máy sản xuất bàn ghế</vt:lpstr>
      <vt:lpstr>Tóm tắt bài học</vt:lpstr>
      <vt:lpstr>Vận hành máy cắt gỗ thành những thành phần làm bàn ghế</vt:lpstr>
      <vt:lpstr>Vận hành máy cắt gỗ thành những thành phần làm bàn ghế</vt:lpstr>
      <vt:lpstr>Vận hành máy cắt gỗ thành những thành phần làm bàn ghế</vt:lpstr>
      <vt:lpstr>Vận hành máy cắt gỗ thành những thành phần làm bàn ghế</vt:lpstr>
      <vt:lpstr>Vận hành máy cắt gỗ thành những thành phần làm bàn ghế</vt:lpstr>
      <vt:lpstr>Vận hành máy cắt gỗ thành những thành phần làm bàn ghế</vt:lpstr>
      <vt:lpstr>Vận hành máy tiện và phay làm bóng bề mặt</vt:lpstr>
      <vt:lpstr>Vận hành máy tiện và phay làm bóng bề mặt</vt:lpstr>
      <vt:lpstr>Vận hành máy tiện và phay làm bóng bề mặt</vt:lpstr>
      <vt:lpstr>Vận hành máy tiện và phay làm bóng bề mặt</vt:lpstr>
      <vt:lpstr>Vận hành máy tiện và phay làm bóng bề mặt</vt:lpstr>
      <vt:lpstr>Vận hành máy tiện và phay làm bóng bề mặt</vt:lpstr>
      <vt:lpstr>Lắp ráp những thành phần gỗ để làm bàn ghế</vt:lpstr>
      <vt:lpstr>Lắp ráp những thành phần gỗ để làm bàn ghế</vt:lpstr>
      <vt:lpstr>Lắp ráp những thành phần gỗ để làm bàn ghế</vt:lpstr>
      <vt:lpstr>Lắp ráp những thành phần gỗ để làm bàn ghế</vt:lpstr>
      <vt:lpstr>Lắp ráp những thành phần gỗ để làm bàn ghế</vt:lpstr>
      <vt:lpstr>Lắp ráp những thành phần gỗ để làm bàn ghế</vt:lpstr>
      <vt:lpstr>Phủ sơn bóng chống mục cho bàn ghế gỗ</vt:lpstr>
      <vt:lpstr>Phủ sơn bóng chống mục cho bàn ghế gỗ</vt:lpstr>
      <vt:lpstr>Phủ sơn bóng chống mục cho bàn ghế gỗ</vt:lpstr>
      <vt:lpstr>Phủ sơn bóng chống mục cho bàn ghế gỗ</vt:lpstr>
      <vt:lpstr>Phủ sơn bóng chống mục cho bàn ghế gỗ</vt:lpstr>
      <vt:lpstr>Phủ sơn bóng chống mục cho bàn ghế gỗ</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2024-04-01T04:10:20Z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