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27"/>
  </p:notesMasterIdLst>
  <p:handoutMasterIdLst>
    <p:handoutMasterId r:id="rId28"/>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285" r:id="rId26"/>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2" d="100"/>
          <a:sy n="112" d="100"/>
        </p:scale>
        <p:origin x="894" y="-990"/>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4/8/2024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4/8/2024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4/8/2024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3569641" y="2187963"/>
            <a:ext cx="504795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BÁNH SNACK</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D241B730-3999-849F-C023-DF1AE2CE81F9}"/>
              </a:ext>
            </a:extLst>
          </p:cNvPr>
          <p:cNvPicPr>
            <a:picLocks noChangeAspect="1"/>
          </p:cNvPicPr>
          <p:nvPr/>
        </p:nvPicPr>
        <p:blipFill>
          <a:blip r:embed="rId4"/>
          <a:stretch>
            <a:fillRect/>
          </a:stretch>
        </p:blipFill>
        <p:spPr>
          <a:xfrm>
            <a:off x="4471093" y="3789040"/>
            <a:ext cx="3245048" cy="3245048"/>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8109992"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bánh snack</a:t>
            </a: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en-US" b="0" i="0" dirty="0">
                <a:solidFill>
                  <a:srgbClr val="0D0D0D"/>
                </a:solidFill>
                <a:effectLst/>
                <a:latin typeface="Söhne"/>
              </a:rPr>
              <a:t>Trong </a:t>
            </a:r>
            <a:r>
              <a:rPr lang="en-US" b="0" i="0" dirty="0" err="1">
                <a:solidFill>
                  <a:srgbClr val="0D0D0D"/>
                </a:solidFill>
                <a:effectLst/>
                <a:latin typeface="Söhne"/>
              </a:rPr>
              <a:t>ngành</a:t>
            </a:r>
            <a:r>
              <a:rPr lang="en-US" b="0" i="0" dirty="0">
                <a:solidFill>
                  <a:srgbClr val="0D0D0D"/>
                </a:solidFill>
                <a:effectLst/>
                <a:latin typeface="Söhne"/>
              </a:rPr>
              <a:t> </a:t>
            </a:r>
            <a:r>
              <a:rPr lang="en-US" b="0" i="0" dirty="0" err="1">
                <a:solidFill>
                  <a:srgbClr val="0D0D0D"/>
                </a:solidFill>
                <a:effectLst/>
                <a:latin typeface="Söhne"/>
              </a:rPr>
              <a:t>công</a:t>
            </a:r>
            <a:r>
              <a:rPr lang="en-US" b="0" i="0" dirty="0">
                <a:solidFill>
                  <a:srgbClr val="0D0D0D"/>
                </a:solidFill>
                <a:effectLst/>
                <a:latin typeface="Söhne"/>
              </a:rPr>
              <a:t> </a:t>
            </a:r>
            <a:r>
              <a:rPr lang="en-US" b="0" i="0" dirty="0" err="1">
                <a:solidFill>
                  <a:srgbClr val="0D0D0D"/>
                </a:solidFill>
                <a:effectLst/>
                <a:latin typeface="Söhne"/>
              </a:rPr>
              <a:t>nghiệp</a:t>
            </a:r>
            <a:r>
              <a:rPr lang="en-US" b="0" i="0" dirty="0">
                <a:solidFill>
                  <a:srgbClr val="0D0D0D"/>
                </a:solidFill>
                <a:effectLst/>
                <a:latin typeface="Söhne"/>
              </a:rPr>
              <a:t> </a:t>
            </a:r>
            <a:r>
              <a:rPr lang="en-US" b="0" i="0" dirty="0" err="1">
                <a:solidFill>
                  <a:srgbClr val="0D0D0D"/>
                </a:solidFill>
                <a:effectLst/>
                <a:latin typeface="Söhne"/>
              </a:rPr>
              <a:t>sản</a:t>
            </a:r>
            <a:r>
              <a:rPr lang="en-US" b="0" i="0" dirty="0">
                <a:solidFill>
                  <a:srgbClr val="0D0D0D"/>
                </a:solidFill>
                <a:effectLst/>
                <a:latin typeface="Söhne"/>
              </a:rPr>
              <a:t> </a:t>
            </a:r>
            <a:r>
              <a:rPr lang="en-US" b="0" i="0" dirty="0" err="1">
                <a:solidFill>
                  <a:srgbClr val="0D0D0D"/>
                </a:solidFill>
                <a:effectLst/>
                <a:latin typeface="Söhne"/>
              </a:rPr>
              <a:t>xuất</a:t>
            </a:r>
            <a:r>
              <a:rPr lang="en-US" b="0" i="0" dirty="0">
                <a:solidFill>
                  <a:srgbClr val="0D0D0D"/>
                </a:solidFill>
                <a:effectLst/>
                <a:latin typeface="Söhne"/>
              </a:rPr>
              <a:t> </a:t>
            </a:r>
            <a:r>
              <a:rPr lang="en-US" b="0" i="0" dirty="0" err="1">
                <a:solidFill>
                  <a:srgbClr val="0D0D0D"/>
                </a:solidFill>
                <a:effectLst/>
                <a:latin typeface="Söhne"/>
              </a:rPr>
              <a:t>thực</a:t>
            </a:r>
            <a:r>
              <a:rPr lang="en-US" b="0" i="0" dirty="0">
                <a:solidFill>
                  <a:srgbClr val="0D0D0D"/>
                </a:solidFill>
                <a:effectLst/>
                <a:latin typeface="Söhne"/>
              </a:rPr>
              <a:t> </a:t>
            </a:r>
            <a:r>
              <a:rPr lang="en-US" b="0" i="0" dirty="0" err="1">
                <a:solidFill>
                  <a:srgbClr val="0D0D0D"/>
                </a:solidFill>
                <a:effectLst/>
                <a:latin typeface="Söhne"/>
              </a:rPr>
              <a:t>phẩm</a:t>
            </a:r>
            <a:r>
              <a:rPr lang="en-US" b="0" i="0" dirty="0">
                <a:solidFill>
                  <a:srgbClr val="0D0D0D"/>
                </a:solidFill>
                <a:effectLst/>
                <a:latin typeface="Söhne"/>
              </a:rPr>
              <a:t>, </a:t>
            </a:r>
            <a:r>
              <a:rPr lang="en-US" b="0" i="0" dirty="0" err="1">
                <a:solidFill>
                  <a:srgbClr val="0D0D0D"/>
                </a:solidFill>
                <a:effectLst/>
                <a:latin typeface="Söhne"/>
              </a:rPr>
              <a:t>đặc</a:t>
            </a:r>
            <a:r>
              <a:rPr lang="en-US" b="0" i="0" dirty="0">
                <a:solidFill>
                  <a:srgbClr val="0D0D0D"/>
                </a:solidFill>
                <a:effectLst/>
                <a:latin typeface="Söhne"/>
              </a:rPr>
              <a:t> </a:t>
            </a:r>
            <a:r>
              <a:rPr lang="en-US" b="0" i="0" dirty="0" err="1">
                <a:solidFill>
                  <a:srgbClr val="0D0D0D"/>
                </a:solidFill>
                <a:effectLst/>
                <a:latin typeface="Söhne"/>
              </a:rPr>
              <a:t>biệt</a:t>
            </a:r>
            <a:r>
              <a:rPr lang="en-US" b="0" i="0" dirty="0">
                <a:solidFill>
                  <a:srgbClr val="0D0D0D"/>
                </a:solidFill>
                <a:effectLst/>
                <a:latin typeface="Söhne"/>
              </a:rPr>
              <a:t> </a:t>
            </a:r>
            <a:r>
              <a:rPr lang="en-US" b="0" i="0" dirty="0" err="1">
                <a:solidFill>
                  <a:srgbClr val="0D0D0D"/>
                </a:solidFill>
                <a:effectLst/>
                <a:latin typeface="Söhne"/>
              </a:rPr>
              <a:t>là</a:t>
            </a:r>
            <a:r>
              <a:rPr lang="en-US" b="0" i="0" dirty="0">
                <a:solidFill>
                  <a:srgbClr val="0D0D0D"/>
                </a:solidFill>
                <a:effectLst/>
                <a:latin typeface="Söhne"/>
              </a:rPr>
              <a:t> </a:t>
            </a:r>
            <a:r>
              <a:rPr lang="en-US" b="0" i="0" dirty="0" err="1">
                <a:solidFill>
                  <a:srgbClr val="0D0D0D"/>
                </a:solidFill>
                <a:effectLst/>
                <a:latin typeface="Söhne"/>
              </a:rPr>
              <a:t>trong</a:t>
            </a:r>
            <a:r>
              <a:rPr lang="en-US" b="0" i="0" dirty="0">
                <a:solidFill>
                  <a:srgbClr val="0D0D0D"/>
                </a:solidFill>
                <a:effectLst/>
                <a:latin typeface="Söhne"/>
              </a:rPr>
              <a:t> </a:t>
            </a:r>
            <a:r>
              <a:rPr lang="en-US" b="0" i="0" dirty="0" err="1">
                <a:solidFill>
                  <a:srgbClr val="0D0D0D"/>
                </a:solidFill>
                <a:effectLst/>
                <a:latin typeface="Söhne"/>
              </a:rPr>
              <a:t>quá</a:t>
            </a:r>
            <a:r>
              <a:rPr lang="en-US" b="0" i="0" dirty="0">
                <a:solidFill>
                  <a:srgbClr val="0D0D0D"/>
                </a:solidFill>
                <a:effectLst/>
                <a:latin typeface="Söhne"/>
              </a:rPr>
              <a:t> </a:t>
            </a:r>
            <a:r>
              <a:rPr lang="en-US" b="0" i="0" dirty="0" err="1">
                <a:solidFill>
                  <a:srgbClr val="0D0D0D"/>
                </a:solidFill>
                <a:effectLst/>
                <a:latin typeface="Söhne"/>
              </a:rPr>
              <a:t>trình</a:t>
            </a:r>
            <a:r>
              <a:rPr lang="en-US" b="0" i="0" dirty="0">
                <a:solidFill>
                  <a:srgbClr val="0D0D0D"/>
                </a:solidFill>
                <a:effectLst/>
                <a:latin typeface="Söhne"/>
              </a:rPr>
              <a:t> </a:t>
            </a:r>
            <a:r>
              <a:rPr lang="en-US" b="0" i="0" dirty="0" err="1">
                <a:solidFill>
                  <a:srgbClr val="0D0D0D"/>
                </a:solidFill>
                <a:effectLst/>
                <a:latin typeface="Söhne"/>
              </a:rPr>
              <a:t>sản</a:t>
            </a:r>
            <a:r>
              <a:rPr lang="en-US" b="0" i="0" dirty="0">
                <a:solidFill>
                  <a:srgbClr val="0D0D0D"/>
                </a:solidFill>
                <a:effectLst/>
                <a:latin typeface="Söhne"/>
              </a:rPr>
              <a:t> </a:t>
            </a:r>
            <a:r>
              <a:rPr lang="en-US" b="0" i="0" dirty="0" err="1">
                <a:solidFill>
                  <a:srgbClr val="0D0D0D"/>
                </a:solidFill>
                <a:effectLst/>
                <a:latin typeface="Söhne"/>
              </a:rPr>
              <a:t>xuất</a:t>
            </a:r>
            <a:r>
              <a:rPr lang="en-US" b="0" i="0" dirty="0">
                <a:solidFill>
                  <a:srgbClr val="0D0D0D"/>
                </a:solidFill>
                <a:effectLst/>
                <a:latin typeface="Söhne"/>
              </a:rPr>
              <a:t> bánh snack, tai </a:t>
            </a:r>
            <a:r>
              <a:rPr lang="en-US" b="0" i="0" dirty="0" err="1">
                <a:solidFill>
                  <a:srgbClr val="0D0D0D"/>
                </a:solidFill>
                <a:effectLst/>
                <a:latin typeface="Söhne"/>
              </a:rPr>
              <a:t>nạn</a:t>
            </a:r>
            <a:r>
              <a:rPr lang="en-US" b="0" i="0" dirty="0">
                <a:solidFill>
                  <a:srgbClr val="0D0D0D"/>
                </a:solidFill>
                <a:effectLst/>
                <a:latin typeface="Söhne"/>
              </a:rPr>
              <a:t> </a:t>
            </a:r>
            <a:r>
              <a:rPr lang="en-US" b="0" i="0" dirty="0" err="1">
                <a:solidFill>
                  <a:srgbClr val="0D0D0D"/>
                </a:solidFill>
                <a:effectLst/>
                <a:latin typeface="Söhne"/>
              </a:rPr>
              <a:t>lao</a:t>
            </a:r>
            <a:r>
              <a:rPr lang="en-US" b="0" i="0" dirty="0">
                <a:solidFill>
                  <a:srgbClr val="0D0D0D"/>
                </a:solidFill>
                <a:effectLst/>
                <a:latin typeface="Söhne"/>
              </a:rPr>
              <a:t> </a:t>
            </a:r>
            <a:r>
              <a:rPr lang="en-US" b="0" i="0" dirty="0" err="1">
                <a:solidFill>
                  <a:srgbClr val="0D0D0D"/>
                </a:solidFill>
                <a:effectLst/>
                <a:latin typeface="Söhne"/>
              </a:rPr>
              <a:t>động</a:t>
            </a:r>
            <a:r>
              <a:rPr lang="en-US" b="0" i="0" dirty="0">
                <a:solidFill>
                  <a:srgbClr val="0D0D0D"/>
                </a:solidFill>
                <a:effectLst/>
                <a:latin typeface="Söhne"/>
              </a:rPr>
              <a:t> </a:t>
            </a:r>
            <a:r>
              <a:rPr lang="en-US" b="0" i="0" dirty="0" err="1">
                <a:solidFill>
                  <a:srgbClr val="0D0D0D"/>
                </a:solidFill>
                <a:effectLst/>
                <a:latin typeface="Söhne"/>
              </a:rPr>
              <a:t>là</a:t>
            </a:r>
            <a:r>
              <a:rPr lang="en-US" b="0" i="0" dirty="0">
                <a:solidFill>
                  <a:srgbClr val="0D0D0D"/>
                </a:solidFill>
                <a:effectLst/>
                <a:latin typeface="Söhne"/>
              </a:rPr>
              <a:t> </a:t>
            </a:r>
            <a:r>
              <a:rPr lang="en-US" b="0" i="0" dirty="0" err="1">
                <a:solidFill>
                  <a:srgbClr val="0D0D0D"/>
                </a:solidFill>
                <a:effectLst/>
                <a:latin typeface="Söhne"/>
              </a:rPr>
              <a:t>một</a:t>
            </a:r>
            <a:r>
              <a:rPr lang="en-US" b="0" i="0" dirty="0">
                <a:solidFill>
                  <a:srgbClr val="0D0D0D"/>
                </a:solidFill>
                <a:effectLst/>
                <a:latin typeface="Söhne"/>
              </a:rPr>
              <a:t> </a:t>
            </a:r>
            <a:r>
              <a:rPr lang="en-US" b="0" i="0" dirty="0" err="1">
                <a:solidFill>
                  <a:srgbClr val="0D0D0D"/>
                </a:solidFill>
                <a:effectLst/>
                <a:latin typeface="Söhne"/>
              </a:rPr>
              <a:t>vấn</a:t>
            </a:r>
            <a:r>
              <a:rPr lang="en-US" b="0" i="0" dirty="0">
                <a:solidFill>
                  <a:srgbClr val="0D0D0D"/>
                </a:solidFill>
                <a:effectLst/>
                <a:latin typeface="Söhne"/>
              </a:rPr>
              <a:t> </a:t>
            </a:r>
            <a:r>
              <a:rPr lang="en-US" b="0" i="0" dirty="0" err="1">
                <a:solidFill>
                  <a:srgbClr val="0D0D0D"/>
                </a:solidFill>
                <a:effectLst/>
                <a:latin typeface="Söhne"/>
              </a:rPr>
              <a:t>đề</a:t>
            </a:r>
            <a:r>
              <a:rPr lang="en-US" b="0" i="0" dirty="0">
                <a:solidFill>
                  <a:srgbClr val="0D0D0D"/>
                </a:solidFill>
                <a:effectLst/>
                <a:latin typeface="Söhne"/>
              </a:rPr>
              <a:t> </a:t>
            </a:r>
            <a:r>
              <a:rPr lang="en-US" b="0" i="0" dirty="0" err="1">
                <a:solidFill>
                  <a:srgbClr val="0D0D0D"/>
                </a:solidFill>
                <a:effectLst/>
                <a:latin typeface="Söhne"/>
              </a:rPr>
              <a:t>đáng</a:t>
            </a:r>
            <a:r>
              <a:rPr lang="en-US" b="0" i="0" dirty="0">
                <a:solidFill>
                  <a:srgbClr val="0D0D0D"/>
                </a:solidFill>
                <a:effectLst/>
                <a:latin typeface="Söhne"/>
              </a:rPr>
              <a:t> lo </a:t>
            </a:r>
            <a:r>
              <a:rPr lang="en-US" b="0" i="0" dirty="0" err="1">
                <a:solidFill>
                  <a:srgbClr val="0D0D0D"/>
                </a:solidFill>
                <a:effectLst/>
                <a:latin typeface="Söhne"/>
              </a:rPr>
              <a:t>ngại</a:t>
            </a:r>
            <a:r>
              <a:rPr lang="en-US" sz="2000" dirty="0">
                <a:ea typeface="+mn-lt"/>
                <a:cs typeface="+mn-lt"/>
              </a:rPr>
              <a:t>:</a:t>
            </a:r>
            <a:endParaRPr lang="en-US" dirty="0"/>
          </a:p>
          <a:p>
            <a:pPr marL="730885" lvl="1" indent="-304165"/>
            <a:r>
              <a:rPr lang="vi-VN" i="0" dirty="0">
                <a:solidFill>
                  <a:srgbClr val="0D0D0D"/>
                </a:solidFill>
                <a:effectLst/>
                <a:latin typeface="Söhne"/>
              </a:rPr>
              <a:t>Chấn thương do máy móc và thiết bị</a:t>
            </a:r>
            <a:endParaRPr lang="en-US" i="0" dirty="0">
              <a:solidFill>
                <a:srgbClr val="0D0D0D"/>
              </a:solidFill>
              <a:effectLst/>
              <a:latin typeface="Söhne"/>
            </a:endParaRPr>
          </a:p>
          <a:p>
            <a:pPr marL="730885" lvl="1" indent="-304165"/>
            <a:r>
              <a:rPr lang="vi-VN" dirty="0">
                <a:solidFill>
                  <a:srgbClr val="0D0D0D"/>
                </a:solidFill>
                <a:latin typeface="Söhne"/>
              </a:rPr>
              <a:t>Chấn thương từ hóa chất</a:t>
            </a:r>
            <a:endParaRPr lang="en-US" dirty="0">
              <a:solidFill>
                <a:srgbClr val="0D0D0D"/>
              </a:solidFill>
              <a:latin typeface="Söhne"/>
            </a:endParaRPr>
          </a:p>
          <a:p>
            <a:pPr marL="730885" lvl="1" indent="-304165"/>
            <a:r>
              <a:rPr lang="vi-VN" dirty="0">
                <a:solidFill>
                  <a:srgbClr val="0D0D0D"/>
                </a:solidFill>
                <a:latin typeface="Söhne"/>
              </a:rPr>
              <a:t>Nguy cơ cháy nổ</a:t>
            </a:r>
            <a:endParaRPr lang="en-US" dirty="0">
              <a:solidFill>
                <a:srgbClr val="0D0D0D"/>
              </a:solidFill>
              <a:latin typeface="Söhne"/>
            </a:endParaRPr>
          </a:p>
          <a:p>
            <a:pPr marL="730885" lvl="1" indent="-304165"/>
            <a:r>
              <a:rPr lang="en-US" dirty="0" err="1">
                <a:solidFill>
                  <a:srgbClr val="0D0D0D"/>
                </a:solidFill>
                <a:latin typeface="Söhne"/>
              </a:rPr>
              <a:t>Vấn</a:t>
            </a:r>
            <a:r>
              <a:rPr lang="en-US" dirty="0">
                <a:solidFill>
                  <a:srgbClr val="0D0D0D"/>
                </a:solidFill>
                <a:latin typeface="Söhne"/>
              </a:rPr>
              <a:t> </a:t>
            </a:r>
            <a:r>
              <a:rPr lang="en-US" dirty="0" err="1">
                <a:solidFill>
                  <a:srgbClr val="0D0D0D"/>
                </a:solidFill>
                <a:latin typeface="Söhne"/>
              </a:rPr>
              <a:t>đề</a:t>
            </a:r>
            <a:r>
              <a:rPr lang="en-US" dirty="0">
                <a:solidFill>
                  <a:srgbClr val="0D0D0D"/>
                </a:solidFill>
                <a:latin typeface="Söhne"/>
              </a:rPr>
              <a:t> </a:t>
            </a:r>
            <a:r>
              <a:rPr lang="en-US" dirty="0" err="1">
                <a:solidFill>
                  <a:srgbClr val="0D0D0D"/>
                </a:solidFill>
                <a:latin typeface="Söhne"/>
              </a:rPr>
              <a:t>liên</a:t>
            </a:r>
            <a:r>
              <a:rPr lang="en-US" dirty="0">
                <a:solidFill>
                  <a:srgbClr val="0D0D0D"/>
                </a:solidFill>
                <a:latin typeface="Söhne"/>
              </a:rPr>
              <a:t> </a:t>
            </a:r>
            <a:r>
              <a:rPr lang="en-US" dirty="0" err="1">
                <a:solidFill>
                  <a:srgbClr val="0D0D0D"/>
                </a:solidFill>
                <a:latin typeface="Söhne"/>
              </a:rPr>
              <a:t>quan</a:t>
            </a:r>
            <a:r>
              <a:rPr lang="en-US" dirty="0">
                <a:solidFill>
                  <a:srgbClr val="0D0D0D"/>
                </a:solidFill>
                <a:latin typeface="Söhne"/>
              </a:rPr>
              <a:t> </a:t>
            </a:r>
            <a:r>
              <a:rPr lang="en-US" dirty="0" err="1">
                <a:solidFill>
                  <a:srgbClr val="0D0D0D"/>
                </a:solidFill>
                <a:latin typeface="Söhne"/>
              </a:rPr>
              <a:t>đến</a:t>
            </a:r>
            <a:r>
              <a:rPr lang="en-US" dirty="0">
                <a:solidFill>
                  <a:srgbClr val="0D0D0D"/>
                </a:solidFill>
                <a:latin typeface="Söhne"/>
              </a:rPr>
              <a:t> </a:t>
            </a:r>
            <a:r>
              <a:rPr lang="en-US" dirty="0" err="1">
                <a:solidFill>
                  <a:srgbClr val="0D0D0D"/>
                </a:solidFill>
                <a:latin typeface="Söhne"/>
              </a:rPr>
              <a:t>quy</a:t>
            </a:r>
            <a:r>
              <a:rPr lang="en-US" dirty="0">
                <a:solidFill>
                  <a:srgbClr val="0D0D0D"/>
                </a:solidFill>
                <a:latin typeface="Söhne"/>
              </a:rPr>
              <a:t> </a:t>
            </a:r>
            <a:r>
              <a:rPr lang="en-US" dirty="0" err="1">
                <a:solidFill>
                  <a:srgbClr val="0D0D0D"/>
                </a:solidFill>
                <a:latin typeface="Söhne"/>
              </a:rPr>
              <a:t>trình</a:t>
            </a:r>
            <a:r>
              <a:rPr lang="en-US" dirty="0">
                <a:solidFill>
                  <a:srgbClr val="0D0D0D"/>
                </a:solidFill>
                <a:latin typeface="Söhne"/>
              </a:rPr>
              <a:t> </a:t>
            </a:r>
            <a:r>
              <a:rPr lang="en-US" dirty="0" err="1">
                <a:solidFill>
                  <a:srgbClr val="0D0D0D"/>
                </a:solidFill>
                <a:latin typeface="Söhne"/>
              </a:rPr>
              <a:t>làm</a:t>
            </a:r>
            <a:r>
              <a:rPr lang="en-US" dirty="0">
                <a:solidFill>
                  <a:srgbClr val="0D0D0D"/>
                </a:solidFill>
                <a:latin typeface="Söhne"/>
              </a:rPr>
              <a:t> </a:t>
            </a:r>
            <a:r>
              <a:rPr lang="en-US" dirty="0" err="1">
                <a:solidFill>
                  <a:srgbClr val="0D0D0D"/>
                </a:solidFill>
                <a:latin typeface="Söhne"/>
              </a:rPr>
              <a:t>việc</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An toàn vệ sinh lao động đối với nhân viên vận hành máy trộn bột chung với nước và các chất khác để tạo thành hỗn hợp bột để chuẩn bị sản xuất snack</a:t>
            </a:r>
            <a:endParaRPr lang="en-US" dirty="0"/>
          </a:p>
          <a:p>
            <a:pPr marL="304165" indent="-304165">
              <a:buClr>
                <a:schemeClr val="tx1"/>
              </a:buClr>
            </a:pPr>
            <a:r>
              <a:rPr lang="en-US" dirty="0"/>
              <a:t>2.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ép</a:t>
            </a:r>
            <a:r>
              <a:rPr lang="en-US" dirty="0"/>
              <a:t> </a:t>
            </a:r>
            <a:r>
              <a:rPr lang="en-US" dirty="0" err="1"/>
              <a:t>bột</a:t>
            </a:r>
            <a:r>
              <a:rPr lang="en-US" dirty="0"/>
              <a:t> </a:t>
            </a:r>
            <a:r>
              <a:rPr lang="en-US" dirty="0" err="1"/>
              <a:t>thành</a:t>
            </a:r>
            <a:r>
              <a:rPr lang="en-US" dirty="0"/>
              <a:t> </a:t>
            </a:r>
            <a:r>
              <a:rPr lang="en-US" dirty="0" err="1"/>
              <a:t>các</a:t>
            </a:r>
            <a:r>
              <a:rPr lang="en-US" dirty="0"/>
              <a:t> </a:t>
            </a:r>
            <a:r>
              <a:rPr lang="en-US" dirty="0" err="1"/>
              <a:t>tấm</a:t>
            </a:r>
            <a:r>
              <a:rPr lang="en-US" dirty="0"/>
              <a:t> </a:t>
            </a:r>
            <a:r>
              <a:rPr lang="en-US" dirty="0" err="1"/>
              <a:t>bột</a:t>
            </a:r>
            <a:r>
              <a:rPr lang="en-US" dirty="0"/>
              <a:t> </a:t>
            </a:r>
            <a:r>
              <a:rPr lang="en-US" dirty="0" err="1"/>
              <a:t>mỏng</a:t>
            </a:r>
            <a:r>
              <a:rPr lang="en-US" dirty="0"/>
              <a:t> </a:t>
            </a:r>
            <a:r>
              <a:rPr lang="en-US" dirty="0" err="1"/>
              <a:t>để</a:t>
            </a:r>
            <a:r>
              <a:rPr lang="en-US" dirty="0"/>
              <a:t> </a:t>
            </a:r>
            <a:r>
              <a:rPr lang="en-US" dirty="0" err="1"/>
              <a:t>chuẩn</a:t>
            </a:r>
            <a:r>
              <a:rPr lang="en-US" dirty="0"/>
              <a:t> </a:t>
            </a:r>
            <a:r>
              <a:rPr lang="en-US" dirty="0" err="1"/>
              <a:t>bị</a:t>
            </a:r>
            <a:r>
              <a:rPr lang="en-US" dirty="0"/>
              <a:t> </a:t>
            </a:r>
            <a:r>
              <a:rPr lang="en-US" dirty="0" err="1"/>
              <a:t>sản</a:t>
            </a:r>
            <a:r>
              <a:rPr lang="en-US" dirty="0"/>
              <a:t> </a:t>
            </a:r>
            <a:r>
              <a:rPr lang="en-US" dirty="0" err="1"/>
              <a:t>xuất</a:t>
            </a:r>
            <a:r>
              <a:rPr lang="en-US" dirty="0"/>
              <a:t> snack</a:t>
            </a:r>
          </a:p>
          <a:p>
            <a:pPr marL="304165" indent="-304165">
              <a:buClr>
                <a:schemeClr val="tx1"/>
              </a:buClr>
            </a:pPr>
            <a:r>
              <a:rPr lang="en-US" dirty="0"/>
              <a:t>3. </a:t>
            </a:r>
            <a:r>
              <a:rPr lang="vi-VN" dirty="0"/>
              <a:t>An toàn vệ sinh lao động đối với nhân viên vận hành máy chiên các tấm bột sau khi được tạo hình để tạo ra độ giòn và màu sắc cho bánh snack</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trộn bột chung với nước và các chất khác </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1. </a:t>
            </a:r>
            <a:r>
              <a:rPr lang="vi-VN" b="1" i="0" dirty="0">
                <a:effectLst/>
                <a:latin typeface="Open Sans" panose="020B0606030504020204" pitchFamily="34" charset="0"/>
              </a:rPr>
              <a:t>Đặc điểm công việc vận hành máy trộn bột chung với nước và các chất khác để tạo thành hỗn hợp bột để chuẩn bị sản xuất snack</a:t>
            </a:r>
            <a:endParaRPr lang="en-US" sz="2400" b="1" i="0" dirty="0">
              <a:effectLst/>
              <a:latin typeface="Söhne"/>
            </a:endParaRPr>
          </a:p>
          <a:p>
            <a:r>
              <a:rPr lang="vi-VN" b="0" i="0" dirty="0">
                <a:effectLst/>
                <a:latin typeface="Open Sans" panose="020B0606030504020204" pitchFamily="34" charset="0"/>
              </a:rPr>
              <a:t>Quy trình này thường bắt đầu với việc đo lường các thành phần chính như bột mỳ, đường và muối theo tỷ lệ chính xác. Sau đó, nhân viên sẽ thêm các chất lỏng như nước, dầu hoặc các hương liệu khác vào máy trộn. </a:t>
            </a:r>
            <a:endParaRPr lang="en-US" b="0" i="0" dirty="0">
              <a:effectLst/>
              <a:latin typeface="Open Sans" panose="020B0606030504020204" pitchFamily="34" charset="0"/>
            </a:endParaRPr>
          </a:p>
          <a:p>
            <a:r>
              <a:rPr lang="vi-VN" b="0" i="0" dirty="0">
                <a:effectLst/>
                <a:latin typeface="Open Sans" panose="020B0606030504020204" pitchFamily="34" charset="0"/>
              </a:rPr>
              <a:t>Quá trình trộn được thực hiện cẩn thận để đảm bảo mỗi phần tử được phân bố đều trong hỗn hợp.</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F8CB53FF-6B51-86D2-F9BA-CDBFBAC8B489}"/>
              </a:ext>
            </a:extLst>
          </p:cNvPr>
          <p:cNvPicPr>
            <a:picLocks noChangeAspect="1"/>
          </p:cNvPicPr>
          <p:nvPr/>
        </p:nvPicPr>
        <p:blipFill>
          <a:blip r:embed="rId3"/>
          <a:stretch>
            <a:fillRect/>
          </a:stretch>
        </p:blipFill>
        <p:spPr>
          <a:xfrm>
            <a:off x="-890363" y="3793728"/>
            <a:ext cx="4608512" cy="4608512"/>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trộn bột chung với nước và các chất khác </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2. </a:t>
            </a:r>
            <a:r>
              <a:rPr lang="vi-VN" b="1" i="0" dirty="0">
                <a:effectLst/>
                <a:latin typeface="Open Sans" panose="020B0606030504020204" pitchFamily="34" charset="0"/>
              </a:rPr>
              <a:t>Các dạng tai nạn lao động trong quá trình vận hành máy trộn bột chung với nước và các chất khác để tạo thành hỗn hợp bột để chuẩn bị sản xuất snack</a:t>
            </a:r>
            <a:endParaRPr lang="en-US" sz="2400" b="1" i="0" dirty="0">
              <a:effectLst/>
              <a:latin typeface="Söhne"/>
            </a:endParaRPr>
          </a:p>
          <a:p>
            <a:r>
              <a:rPr lang="vi-VN" b="0" i="0" dirty="0">
                <a:effectLst/>
                <a:latin typeface="Open Sans" panose="020B0606030504020204" pitchFamily="34" charset="0"/>
              </a:rPr>
              <a:t>Một trong những tai nạn phổ biến là các vấn đề liên quan đến an toàn máy móc, như bị kẹt đôi tay hoặc ngón tay trong các bộ phận chuyển động của máy trộn. </a:t>
            </a:r>
            <a:endParaRPr lang="en-US" b="0" i="0" dirty="0">
              <a:effectLst/>
              <a:latin typeface="Open Sans" panose="020B0606030504020204" pitchFamily="34" charset="0"/>
            </a:endParaRPr>
          </a:p>
          <a:p>
            <a:r>
              <a:rPr lang="vi-VN" b="0" i="0" dirty="0">
                <a:effectLst/>
                <a:latin typeface="Open Sans" panose="020B0606030504020204" pitchFamily="34" charset="0"/>
              </a:rPr>
              <a:t>Để ngăn chặn điều này, việc sử dụng các biện pháp an toàn như cài đặt rào an toàn và hướng dẫn đào tạo về an toàn lao động là rất quan trọng.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1C58DF8B-CAF3-294B-D5CF-6CF1FE6E7E71}"/>
              </a:ext>
            </a:extLst>
          </p:cNvPr>
          <p:cNvPicPr>
            <a:picLocks noChangeAspect="1"/>
          </p:cNvPicPr>
          <p:nvPr/>
        </p:nvPicPr>
        <p:blipFill>
          <a:blip r:embed="rId3"/>
          <a:stretch>
            <a:fillRect/>
          </a:stretch>
        </p:blipFill>
        <p:spPr>
          <a:xfrm>
            <a:off x="-890363" y="3793728"/>
            <a:ext cx="4608512" cy="4608512"/>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trộn bột chung với nước và các chất khác </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3. </a:t>
            </a:r>
            <a:r>
              <a:rPr lang="vi-VN" b="1" i="0" dirty="0">
                <a:effectLst/>
                <a:latin typeface="Open Sans" panose="020B0606030504020204" pitchFamily="34" charset="0"/>
              </a:rPr>
              <a:t>Nguyên nhân gây ra tai nạn lao động khi vận hành máy trộn bột chung với nước và các chất khác để tạo thành hỗn hợp bột để chuẩn bị sản xuất snack</a:t>
            </a:r>
            <a:endParaRPr lang="en-US" sz="2400" b="1" i="0" dirty="0">
              <a:effectLst/>
              <a:latin typeface="Söhne"/>
            </a:endParaRPr>
          </a:p>
          <a:p>
            <a:r>
              <a:rPr lang="vi-VN" b="0" i="0" dirty="0">
                <a:effectLst/>
                <a:latin typeface="Open Sans" panose="020B0606030504020204" pitchFamily="34" charset="0"/>
              </a:rPr>
              <a:t>Một trong những nguyên nhân phổ biến nhất là thiếu hiểu biết và đào tạo về an toàn lao động. </a:t>
            </a:r>
            <a:endParaRPr lang="en-US" b="0" i="0" dirty="0">
              <a:effectLst/>
              <a:latin typeface="Open Sans" panose="020B0606030504020204" pitchFamily="34" charset="0"/>
            </a:endParaRPr>
          </a:p>
          <a:p>
            <a:r>
              <a:rPr lang="vi-VN" b="0" i="0" dirty="0">
                <a:effectLst/>
                <a:latin typeface="Open Sans" panose="020B0606030504020204" pitchFamily="34" charset="0"/>
              </a:rPr>
              <a:t>Nhân viên không được đào tạo đầy đủ về cách sử dụng máy trộn, cách xử lý hóa chất một cách an toàn hoặc cách duy trì vệ sinh máy có thể dẫn đến tai nạn không mong muốn.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AD41EFBB-2934-836C-FAA7-FD7BC84F59FB}"/>
              </a:ext>
            </a:extLst>
          </p:cNvPr>
          <p:cNvPicPr>
            <a:picLocks noChangeAspect="1"/>
          </p:cNvPicPr>
          <p:nvPr/>
        </p:nvPicPr>
        <p:blipFill>
          <a:blip r:embed="rId3"/>
          <a:stretch>
            <a:fillRect/>
          </a:stretch>
        </p:blipFill>
        <p:spPr>
          <a:xfrm>
            <a:off x="-890363" y="3793728"/>
            <a:ext cx="4608512" cy="4608512"/>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trộn bột chung với nước và các chất khác </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4. </a:t>
            </a:r>
            <a:r>
              <a:rPr lang="vi-VN" b="1" i="0" dirty="0">
                <a:effectLst/>
                <a:latin typeface="Open Sans" panose="020B0606030504020204" pitchFamily="34" charset="0"/>
              </a:rPr>
              <a:t>Biện pháp phòng tránh tai nạn lao động khi vận hành máy trộn bột chung với nước và các chất khác để tạo thành hỗn hợp bột để chuẩn bị sản xuất snack</a:t>
            </a:r>
            <a:endParaRPr lang="en-US" sz="2400" b="1" i="0" dirty="0">
              <a:effectLst/>
              <a:latin typeface="Söhne"/>
            </a:endParaRPr>
          </a:p>
          <a:p>
            <a:r>
              <a:rPr lang="vi-VN" b="0" i="0" dirty="0">
                <a:effectLst/>
                <a:latin typeface="Open Sans" panose="020B0606030504020204" pitchFamily="34" charset="0"/>
              </a:rPr>
              <a:t>Đầu tiên, việc cung cấp huấn luyện an toàn lao động đầy đủ và thường xuyên là cần thiết. </a:t>
            </a:r>
            <a:endParaRPr lang="en-US" b="0" i="0" dirty="0">
              <a:effectLst/>
              <a:latin typeface="Open Sans" panose="020B0606030504020204" pitchFamily="34" charset="0"/>
            </a:endParaRPr>
          </a:p>
          <a:p>
            <a:r>
              <a:rPr lang="vi-VN" b="0" i="0" dirty="0">
                <a:effectLst/>
                <a:latin typeface="Open Sans" panose="020B0606030504020204" pitchFamily="34" charset="0"/>
              </a:rPr>
              <a:t>Nhân viên cần được đào tạo về cách sử dụng máy trộn một cách an toàn, cách xử lý và lưu trữ hóa chất, cũng như các biện pháp bảo vệ cá nhân như khẩu trang và găng tay.</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C398733F-A3B0-EC7F-8513-AFD8C39EEC5B}"/>
              </a:ext>
            </a:extLst>
          </p:cNvPr>
          <p:cNvPicPr>
            <a:picLocks noChangeAspect="1"/>
          </p:cNvPicPr>
          <p:nvPr/>
        </p:nvPicPr>
        <p:blipFill>
          <a:blip r:embed="rId3"/>
          <a:stretch>
            <a:fillRect/>
          </a:stretch>
        </p:blipFill>
        <p:spPr>
          <a:xfrm>
            <a:off x="-890363" y="3793728"/>
            <a:ext cx="4608512" cy="4608512"/>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trộn bột chung với nước và các chất khác </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5. </a:t>
            </a:r>
            <a:r>
              <a:rPr lang="vi-VN" b="1" i="0" dirty="0">
                <a:effectLst/>
                <a:latin typeface="Open Sans" panose="020B0606030504020204" pitchFamily="34" charset="0"/>
              </a:rPr>
              <a:t>Quy định an toàn lao động khi vận hành máy trộn bột chung với nước và các chất khác để tạo thành hỗn hợp bột để chuẩn bị sản xuất snack</a:t>
            </a:r>
            <a:endParaRPr lang="en-US" sz="2400" b="1" i="0" dirty="0">
              <a:effectLst/>
              <a:latin typeface="Söhne"/>
            </a:endParaRPr>
          </a:p>
          <a:p>
            <a:pPr algn="l"/>
            <a:r>
              <a:rPr lang="vi-VN" b="0" i="0" dirty="0">
                <a:effectLst/>
                <a:latin typeface="Open Sans" panose="020B0606030504020204" pitchFamily="34" charset="0"/>
              </a:rPr>
              <a:t>Quy định an toàn lao động khi vận hành máy trộn bột để chuẩn bị hỗn hợp bột cho sản xuất snack là một phần quan trọng của việc đảm bảo môi trường làm việc an toàn và bảo vệ sức khỏe của nhân viên.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Trước tiên, tất cả nhân viên phải được đào tạo đầy đủ về các quy trình an toàn lao động và các biện pháp bảo vệ cá nhân trước khi tiếp xúc với máy trộn và các chất hóa học liên quan.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A6A47BF2-1D75-8C88-3E3E-4D88D664CF7D}"/>
              </a:ext>
            </a:extLst>
          </p:cNvPr>
          <p:cNvPicPr>
            <a:picLocks noChangeAspect="1"/>
          </p:cNvPicPr>
          <p:nvPr/>
        </p:nvPicPr>
        <p:blipFill>
          <a:blip r:embed="rId3"/>
          <a:stretch>
            <a:fillRect/>
          </a:stretch>
        </p:blipFill>
        <p:spPr>
          <a:xfrm>
            <a:off x="-890363" y="3793728"/>
            <a:ext cx="4608512" cy="4608512"/>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trộn bột chung với nước và các chất khác </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6. </a:t>
            </a:r>
            <a:r>
              <a:rPr lang="vi-VN" b="1" i="0" dirty="0">
                <a:effectLst/>
                <a:latin typeface="Open Sans" panose="020B0606030504020204" pitchFamily="34" charset="0"/>
              </a:rPr>
              <a:t>Xử lý tình huống tai nạn lao động khẩn cấp khi vận hành máy trộn bột chung với nước và các chất khác để tạo thành hỗn hợp bột để chuẩn bị sản xuất snack</a:t>
            </a:r>
            <a:endParaRPr lang="en-US" sz="2400" b="1" i="0" dirty="0">
              <a:effectLst/>
              <a:latin typeface="Söhne"/>
            </a:endParaRPr>
          </a:p>
          <a:p>
            <a:r>
              <a:rPr lang="vi-VN" b="0" i="0" dirty="0">
                <a:effectLst/>
                <a:latin typeface="Open Sans" panose="020B0606030504020204" pitchFamily="34" charset="0"/>
              </a:rPr>
              <a:t>Xử lý tình huống tai nạn lao động khẩn cấp khi vận hành máy trộn bột cho sản xuất snack đòi hỏi sự nhanh nhạy và kiến thức về an toàn lao động. </a:t>
            </a:r>
            <a:endParaRPr lang="en-US" b="0" i="0" dirty="0">
              <a:effectLst/>
              <a:latin typeface="Open Sans" panose="020B0606030504020204" pitchFamily="34" charset="0"/>
            </a:endParaRPr>
          </a:p>
          <a:p>
            <a:r>
              <a:rPr lang="vi-VN" b="0" i="0" dirty="0">
                <a:effectLst/>
                <a:latin typeface="Open Sans" panose="020B0606030504020204" pitchFamily="34" charset="0"/>
              </a:rPr>
              <a:t>Trong trường hợp xảy ra tai nạn, việc đầu tiên là đảm bảo an toàn cho tất cả nhân viên bằng cách ngay lập tức dừng máy và cắt nguồn điện. Sau đó, gửi ngay thông báo cấp cứu và yêu cầu sự giúp đỡ từ đội cứu hỏa hoặc cứu thương.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FC831F44-DD58-905E-0AA4-F9BCED6F81BA}"/>
              </a:ext>
            </a:extLst>
          </p:cNvPr>
          <p:cNvPicPr>
            <a:picLocks noChangeAspect="1"/>
          </p:cNvPicPr>
          <p:nvPr/>
        </p:nvPicPr>
        <p:blipFill>
          <a:blip r:embed="rId3"/>
          <a:stretch>
            <a:fillRect/>
          </a:stretch>
        </p:blipFill>
        <p:spPr>
          <a:xfrm>
            <a:off x="-890363" y="3793728"/>
            <a:ext cx="4608512" cy="4608512"/>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ép bột thành các tấm bột mỏng </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bột</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tấm</a:t>
            </a:r>
            <a:r>
              <a:rPr lang="en-US" b="1" i="0" dirty="0">
                <a:effectLst/>
                <a:latin typeface="Open Sans" panose="020B0606030504020204" pitchFamily="34" charset="0"/>
              </a:rPr>
              <a:t> </a:t>
            </a:r>
            <a:r>
              <a:rPr lang="en-US" b="1" i="0" dirty="0" err="1">
                <a:effectLst/>
                <a:latin typeface="Open Sans" panose="020B0606030504020204" pitchFamily="34" charset="0"/>
              </a:rPr>
              <a:t>bột</a:t>
            </a:r>
            <a:r>
              <a:rPr lang="en-US" b="1" i="0" dirty="0">
                <a:effectLst/>
                <a:latin typeface="Open Sans" panose="020B0606030504020204" pitchFamily="34" charset="0"/>
              </a:rPr>
              <a:t> </a:t>
            </a:r>
            <a:r>
              <a:rPr lang="en-US" b="1" i="0" dirty="0" err="1">
                <a:effectLst/>
                <a:latin typeface="Open Sans" panose="020B0606030504020204" pitchFamily="34" charset="0"/>
              </a:rPr>
              <a:t>mỏng</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snack</a:t>
            </a:r>
            <a:r>
              <a:rPr lang="en-US" sz="2000" dirty="0"/>
              <a:t>:</a:t>
            </a:r>
          </a:p>
          <a:p>
            <a:pPr algn="l"/>
            <a:r>
              <a:rPr lang="vi-VN" b="0" i="0" dirty="0">
                <a:effectLst/>
                <a:latin typeface="Open Sans" panose="020B0606030504020204" pitchFamily="34" charset="0"/>
              </a:rPr>
              <a:t>Trước hết, họ cần kiểm tra và chuẩn bị máy ép, đảm bảo rằng tất cả các thành phần và thiết bị hoạt động một cách chính xác và an toàn. Điều này bao gồm việc kiểm tra áp suất, nhiệt độ và các bộ phận khác của máy.</a:t>
            </a:r>
          </a:p>
          <a:p>
            <a:pPr algn="l"/>
            <a:r>
              <a:rPr lang="vi-VN" b="0" i="0" dirty="0">
                <a:effectLst/>
                <a:latin typeface="Open Sans" panose="020B0606030504020204" pitchFamily="34" charset="0"/>
              </a:rPr>
              <a:t>Tiếp theo, họ cần phải chuẩn bị nguyên liệu, bao gồm bột và các phụ gia cần thiết. Việc đảm bảo chất lượng và tỷ lệ chính xác của các thành phần là rất quan trọng để đảm bảo chất lượng của sản phẩm cuối cùng.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809AE617-A42E-DB0E-A43F-12EEAC6BEA3A}"/>
              </a:ext>
            </a:extLst>
          </p:cNvPr>
          <p:cNvPicPr>
            <a:picLocks noChangeAspect="1"/>
          </p:cNvPicPr>
          <p:nvPr/>
        </p:nvPicPr>
        <p:blipFill>
          <a:blip r:embed="rId3"/>
          <a:stretch>
            <a:fillRect/>
          </a:stretch>
        </p:blipFill>
        <p:spPr>
          <a:xfrm>
            <a:off x="6113821" y="1130300"/>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ép bột thành các tấm bột mỏng </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bột</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tấm</a:t>
            </a:r>
            <a:r>
              <a:rPr lang="en-US" b="1" i="0" dirty="0">
                <a:effectLst/>
                <a:latin typeface="Open Sans" panose="020B0606030504020204" pitchFamily="34" charset="0"/>
              </a:rPr>
              <a:t> </a:t>
            </a:r>
            <a:r>
              <a:rPr lang="en-US" b="1" i="0" dirty="0" err="1">
                <a:effectLst/>
                <a:latin typeface="Open Sans" panose="020B0606030504020204" pitchFamily="34" charset="0"/>
              </a:rPr>
              <a:t>bột</a:t>
            </a:r>
            <a:r>
              <a:rPr lang="en-US" b="1" i="0" dirty="0">
                <a:effectLst/>
                <a:latin typeface="Open Sans" panose="020B0606030504020204" pitchFamily="34" charset="0"/>
              </a:rPr>
              <a:t> </a:t>
            </a:r>
            <a:r>
              <a:rPr lang="en-US" b="1" i="0" dirty="0" err="1">
                <a:effectLst/>
                <a:latin typeface="Open Sans" panose="020B0606030504020204" pitchFamily="34" charset="0"/>
              </a:rPr>
              <a:t>mỏng</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snack</a:t>
            </a:r>
            <a:r>
              <a:rPr lang="en-US" sz="2000" dirty="0"/>
              <a:t>:</a:t>
            </a:r>
          </a:p>
          <a:p>
            <a:pPr algn="l"/>
            <a:r>
              <a:rPr lang="vi-VN" b="0" i="0" dirty="0">
                <a:effectLst/>
                <a:latin typeface="Open Sans" panose="020B0606030504020204" pitchFamily="34" charset="0"/>
              </a:rPr>
              <a:t>Chấn thương do máy móc: Sự cơ động và áp lực của máy ép bột có thể tạo ra các nguy cơ về chấn thương, bao gồm việc kẹt đầu ngón tay hoặc tay trong các bộ phận của máy.</a:t>
            </a:r>
          </a:p>
          <a:p>
            <a:pPr algn="l"/>
            <a:r>
              <a:rPr lang="vi-VN" b="0" i="0" dirty="0">
                <a:effectLst/>
                <a:latin typeface="Open Sans" panose="020B0606030504020204" pitchFamily="34" charset="0"/>
              </a:rPr>
              <a:t>Bỏng và thương tổn da: Do quá trình sản xuất bột thường liên quan đến nhiệt độ cao, có nguy cơ bị bỏng hoặc thương tổn da nếu không tuân thủ các biện pháp an toàn.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DA6E1F30-8297-A207-7E56-D6E3E9E1D20D}"/>
              </a:ext>
            </a:extLst>
          </p:cNvPr>
          <p:cNvPicPr>
            <a:picLocks noChangeAspect="1"/>
          </p:cNvPicPr>
          <p:nvPr/>
        </p:nvPicPr>
        <p:blipFill>
          <a:blip r:embed="rId3"/>
          <a:stretch>
            <a:fillRect/>
          </a:stretch>
        </p:blipFill>
        <p:spPr>
          <a:xfrm>
            <a:off x="6113821" y="1130300"/>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ép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bột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tấm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bột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mỏng</a:t>
            </a:r>
            <a:r>
              <a:rPr lang="en-US" sz="3400" b="1" dirty="0">
                <a:solidFill>
                  <a:schemeClr val="bg1"/>
                </a:solidFill>
                <a:latin typeface="UTM Aptima" panose="02040603050506020204" pitchFamily="18" charset="0"/>
              </a:rPr>
              <a:t> </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bột</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tấm</a:t>
            </a:r>
            <a:r>
              <a:rPr lang="en-US" b="1" i="0" dirty="0">
                <a:effectLst/>
                <a:latin typeface="Open Sans" panose="020B0606030504020204" pitchFamily="34" charset="0"/>
              </a:rPr>
              <a:t> </a:t>
            </a:r>
            <a:r>
              <a:rPr lang="en-US" b="1" i="0" dirty="0" err="1">
                <a:effectLst/>
                <a:latin typeface="Open Sans" panose="020B0606030504020204" pitchFamily="34" charset="0"/>
              </a:rPr>
              <a:t>bột</a:t>
            </a:r>
            <a:r>
              <a:rPr lang="en-US" b="1" i="0" dirty="0">
                <a:effectLst/>
                <a:latin typeface="Open Sans" panose="020B0606030504020204" pitchFamily="34" charset="0"/>
              </a:rPr>
              <a:t> </a:t>
            </a:r>
            <a:r>
              <a:rPr lang="en-US" b="1" i="0" dirty="0" err="1">
                <a:effectLst/>
                <a:latin typeface="Open Sans" panose="020B0606030504020204" pitchFamily="34" charset="0"/>
              </a:rPr>
              <a:t>mỏng</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snack</a:t>
            </a:r>
          </a:p>
          <a:p>
            <a:r>
              <a:rPr lang="vi-VN" i="0" dirty="0">
                <a:effectLst/>
                <a:latin typeface="Open Sans" panose="020B0606030504020204" pitchFamily="34" charset="0"/>
              </a:rPr>
              <a:t>Thiếu đào tạo: Nhân viên không được đào tạo đầy đủ về cách vận hành và an toàn của máy ép bột có thể dẫn đến việc họ không biết cách sử dụng thiết bị một cách an toàn và hiệu quả.</a:t>
            </a:r>
          </a:p>
          <a:p>
            <a:r>
              <a:rPr lang="vi-VN" i="0" dirty="0">
                <a:effectLst/>
                <a:latin typeface="Open Sans" panose="020B0606030504020204" pitchFamily="34" charset="0"/>
              </a:rPr>
              <a:t>Sử dụng thiết bị không đúng cách: Việc sử dụng thiết bị và máy móc mà không tuân thủ các hướng dẫn sử dụng có thể tạo ra nguy cơ về tai nạn.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086F2A3-9491-D1DD-01D0-900F987D7F84}"/>
              </a:ext>
            </a:extLst>
          </p:cNvPr>
          <p:cNvPicPr>
            <a:picLocks noChangeAspect="1"/>
          </p:cNvPicPr>
          <p:nvPr/>
        </p:nvPicPr>
        <p:blipFill>
          <a:blip r:embed="rId3"/>
          <a:stretch>
            <a:fillRect/>
          </a:stretch>
        </p:blipFill>
        <p:spPr>
          <a:xfrm>
            <a:off x="6113821" y="1130300"/>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ép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bột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tấm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bột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mỏng</a:t>
            </a:r>
            <a:r>
              <a:rPr lang="en-US" sz="3400" b="1" dirty="0">
                <a:solidFill>
                  <a:schemeClr val="bg1"/>
                </a:solidFill>
                <a:latin typeface="UTM Aptima" panose="02040603050506020204" pitchFamily="18" charset="0"/>
              </a:rPr>
              <a:t> </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bột</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tấm</a:t>
            </a:r>
            <a:r>
              <a:rPr lang="en-US" b="1" i="0" dirty="0">
                <a:effectLst/>
                <a:latin typeface="Open Sans" panose="020B0606030504020204" pitchFamily="34" charset="0"/>
              </a:rPr>
              <a:t> </a:t>
            </a:r>
            <a:r>
              <a:rPr lang="en-US" b="1" i="0" dirty="0" err="1">
                <a:effectLst/>
                <a:latin typeface="Open Sans" panose="020B0606030504020204" pitchFamily="34" charset="0"/>
              </a:rPr>
              <a:t>bột</a:t>
            </a:r>
            <a:r>
              <a:rPr lang="en-US" b="1" i="0" dirty="0">
                <a:effectLst/>
                <a:latin typeface="Open Sans" panose="020B0606030504020204" pitchFamily="34" charset="0"/>
              </a:rPr>
              <a:t> </a:t>
            </a:r>
            <a:r>
              <a:rPr lang="en-US" b="1" i="0" dirty="0" err="1">
                <a:effectLst/>
                <a:latin typeface="Open Sans" panose="020B0606030504020204" pitchFamily="34" charset="0"/>
              </a:rPr>
              <a:t>mỏng</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snack</a:t>
            </a:r>
            <a:r>
              <a:rPr lang="en-US" sz="2000" dirty="0"/>
              <a:t>:</a:t>
            </a:r>
          </a:p>
          <a:p>
            <a:pPr algn="l">
              <a:buFont typeface="Arial" panose="020B0604020202020204" pitchFamily="34" charset="0"/>
              <a:buChar char="•"/>
            </a:pPr>
            <a:r>
              <a:rPr lang="vi-VN" i="0" dirty="0">
                <a:effectLst/>
                <a:latin typeface="Open Sans" panose="020B0606030504020204" pitchFamily="34" charset="0"/>
              </a:rPr>
              <a:t>Đào tạo và hướng dẫn: Cung cấp đào tạo đầy đủ và liên tục về cách vận hành máy và các biện pháp an toàn lao động. Hướng dẫn nhân viên về việc sử dụng thiết bị bảo hộ và các quy tắc an toàn khi làm việc.</a:t>
            </a:r>
          </a:p>
          <a:p>
            <a:pPr algn="l">
              <a:buFont typeface="Arial" panose="020B0604020202020204" pitchFamily="34" charset="0"/>
              <a:buChar char="•"/>
            </a:pPr>
            <a:r>
              <a:rPr lang="vi-VN" i="0" dirty="0">
                <a:effectLst/>
                <a:latin typeface="Open Sans" panose="020B0606030504020204" pitchFamily="34" charset="0"/>
              </a:rPr>
              <a:t>Kiểm tra và bảo dưỡng định kỳ: Thực hiện các biện pháp kiểm tra và bảo dưỡng định kỳ cho máy móc và thiết bị để đảm bảo chúng hoạt động ổn định và an toàn.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1AB1E980-E46D-29AB-2024-45A0F34A8D14}"/>
              </a:ext>
            </a:extLst>
          </p:cNvPr>
          <p:cNvPicPr>
            <a:picLocks noChangeAspect="1"/>
          </p:cNvPicPr>
          <p:nvPr/>
        </p:nvPicPr>
        <p:blipFill>
          <a:blip r:embed="rId3"/>
          <a:stretch>
            <a:fillRect/>
          </a:stretch>
        </p:blipFill>
        <p:spPr>
          <a:xfrm>
            <a:off x="6113821" y="1130300"/>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ép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bột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tấm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bột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mỏng</a:t>
            </a:r>
            <a:r>
              <a:rPr lang="en-US" sz="3400" b="1" dirty="0">
                <a:solidFill>
                  <a:schemeClr val="bg1"/>
                </a:solidFill>
                <a:latin typeface="UTM Aptima" panose="02040603050506020204" pitchFamily="18" charset="0"/>
              </a:rPr>
              <a:t> </a:t>
            </a: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bột</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tấm</a:t>
            </a:r>
            <a:r>
              <a:rPr lang="en-US" b="1" i="0" dirty="0">
                <a:effectLst/>
                <a:latin typeface="Open Sans" panose="020B0606030504020204" pitchFamily="34" charset="0"/>
              </a:rPr>
              <a:t> </a:t>
            </a:r>
            <a:r>
              <a:rPr lang="en-US" b="1" i="0" dirty="0" err="1">
                <a:effectLst/>
                <a:latin typeface="Open Sans" panose="020B0606030504020204" pitchFamily="34" charset="0"/>
              </a:rPr>
              <a:t>bột</a:t>
            </a:r>
            <a:r>
              <a:rPr lang="en-US" b="1" i="0" dirty="0">
                <a:effectLst/>
                <a:latin typeface="Open Sans" panose="020B0606030504020204" pitchFamily="34" charset="0"/>
              </a:rPr>
              <a:t> </a:t>
            </a:r>
            <a:r>
              <a:rPr lang="en-US" b="1" i="0" dirty="0" err="1">
                <a:effectLst/>
                <a:latin typeface="Open Sans" panose="020B0606030504020204" pitchFamily="34" charset="0"/>
              </a:rPr>
              <a:t>mỏng</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snack</a:t>
            </a:r>
            <a:r>
              <a:rPr lang="en-US" sz="2000" dirty="0"/>
              <a:t>:</a:t>
            </a:r>
          </a:p>
          <a:p>
            <a:pPr algn="l"/>
            <a:r>
              <a:rPr lang="vi-VN" b="0" i="0" dirty="0">
                <a:effectLst/>
                <a:latin typeface="Open Sans" panose="020B0606030504020204" pitchFamily="34" charset="0"/>
              </a:rPr>
              <a:t>Đào tạo và hướng dẫn: Tất cả nhân viên phải được đào tạo và hướng dẫn đầy đủ về cách vận hành máy, bao gồm cả các biện pháp an toàn cần thiết. Đảm bảo họ hiểu rõ về các nguy cơ và biện pháp phòng tránh tai nạn.</a:t>
            </a:r>
          </a:p>
          <a:p>
            <a:pPr algn="l"/>
            <a:r>
              <a:rPr lang="vi-VN" b="0" i="0" dirty="0">
                <a:effectLst/>
                <a:latin typeface="Open Sans" panose="020B0606030504020204" pitchFamily="34" charset="0"/>
              </a:rPr>
              <a:t>Sử dụng thiết bị bảo hộ: Mọi nhân viên khi làm việc gần máy ép bột phải đeo đầy đủ các thiết bị bảo hộ như mũ bảo hiểm, kính bảo hộ, áo phản quang, găng tay và giày chống trơn trượt.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D8BD283-0039-FDDD-D83B-CC21B236BD88}"/>
              </a:ext>
            </a:extLst>
          </p:cNvPr>
          <p:cNvPicPr>
            <a:picLocks noChangeAspect="1"/>
          </p:cNvPicPr>
          <p:nvPr/>
        </p:nvPicPr>
        <p:blipFill>
          <a:blip r:embed="rId3"/>
          <a:stretch>
            <a:fillRect/>
          </a:stretch>
        </p:blipFill>
        <p:spPr>
          <a:xfrm>
            <a:off x="6113821" y="1130300"/>
            <a:ext cx="4761905" cy="476190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ép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bột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tấm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bột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mỏng</a:t>
            </a:r>
            <a:r>
              <a:rPr lang="en-US" sz="3400" b="1" dirty="0">
                <a:solidFill>
                  <a:schemeClr val="bg1"/>
                </a:solidFill>
                <a:latin typeface="UTM Aptima" panose="02040603050506020204" pitchFamily="18" charset="0"/>
              </a:rPr>
              <a:t> </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bột</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tấm</a:t>
            </a:r>
            <a:r>
              <a:rPr lang="en-US" b="1" i="0" dirty="0">
                <a:effectLst/>
                <a:latin typeface="Open Sans" panose="020B0606030504020204" pitchFamily="34" charset="0"/>
              </a:rPr>
              <a:t> </a:t>
            </a:r>
            <a:r>
              <a:rPr lang="en-US" b="1" i="0" dirty="0" err="1">
                <a:effectLst/>
                <a:latin typeface="Open Sans" panose="020B0606030504020204" pitchFamily="34" charset="0"/>
              </a:rPr>
              <a:t>bột</a:t>
            </a:r>
            <a:r>
              <a:rPr lang="en-US" b="1" i="0" dirty="0">
                <a:effectLst/>
                <a:latin typeface="Open Sans" panose="020B0606030504020204" pitchFamily="34" charset="0"/>
              </a:rPr>
              <a:t> </a:t>
            </a:r>
            <a:r>
              <a:rPr lang="en-US" b="1" i="0" dirty="0" err="1">
                <a:effectLst/>
                <a:latin typeface="Open Sans" panose="020B0606030504020204" pitchFamily="34" charset="0"/>
              </a:rPr>
              <a:t>mỏng</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snack</a:t>
            </a:r>
            <a:r>
              <a:rPr lang="en-US" sz="2000" dirty="0">
                <a:solidFill>
                  <a:schemeClr val="bg1"/>
                </a:solidFill>
              </a:rPr>
              <a:t>:</a:t>
            </a:r>
          </a:p>
          <a:p>
            <a:pPr algn="l"/>
            <a:r>
              <a:rPr lang="vi-VN" b="0" i="0" dirty="0">
                <a:effectLst/>
                <a:latin typeface="Open Sans" panose="020B0606030504020204" pitchFamily="34" charset="0"/>
              </a:rPr>
              <a:t>Ngừng máy và cắt nguồn điện: Ngay khi nhận thấy tai nạn xảy ra, người vận hành máy cần phải ngừng máy và cắt nguồn điện ngay lập tức để ngăn chặn tình huống trở nên tồi tệ hơn.</a:t>
            </a:r>
          </a:p>
          <a:p>
            <a:pPr algn="l"/>
            <a:r>
              <a:rPr lang="vi-VN" b="0" i="0" dirty="0">
                <a:effectLst/>
                <a:latin typeface="Open Sans" panose="020B0606030504020204" pitchFamily="34" charset="0"/>
              </a:rPr>
              <a:t>Gọi cấp cứu: Liên lạc ngay với đội cấp cứu hoặc số điện thoại cấp cứu để đảm bảo nhận được sự giúp đỡ chuyên nghiệp và kịp thời.</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AE41B355-6AD0-9480-0F6A-61712DBBAD71}"/>
              </a:ext>
            </a:extLst>
          </p:cNvPr>
          <p:cNvPicPr>
            <a:picLocks noChangeAspect="1"/>
          </p:cNvPicPr>
          <p:nvPr/>
        </p:nvPicPr>
        <p:blipFill>
          <a:blip r:embed="rId3"/>
          <a:stretch>
            <a:fillRect/>
          </a:stretch>
        </p:blipFill>
        <p:spPr>
          <a:xfrm>
            <a:off x="6113821" y="1130300"/>
            <a:ext cx="4761905" cy="476190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chiên các tấm bột sau khi được tạo hình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a:bodyPr>
          <a:lstStyle/>
          <a:p>
            <a:pPr marL="0" indent="0" algn="l">
              <a:lnSpc>
                <a:spcPct val="120000"/>
              </a:lnSpc>
              <a:buNone/>
            </a:pPr>
            <a:r>
              <a:rPr lang="en-US" sz="2000" b="1" i="0" dirty="0">
                <a:effectLst/>
                <a:latin typeface="Open Sans" panose="020B0606030504020204" pitchFamily="34" charset="0"/>
              </a:rPr>
              <a:t>1. </a:t>
            </a:r>
            <a:r>
              <a:rPr lang="vi-VN" sz="2000" b="1" i="0" dirty="0">
                <a:effectLst/>
                <a:latin typeface="Open Sans" panose="020B0606030504020204" pitchFamily="34" charset="0"/>
              </a:rPr>
              <a:t>Đặc điểm công việc vận hành máy chiên các tấm bột sau khi được tạo hình để tạo ra độ giòn và màu sắc cho bánh snack</a:t>
            </a:r>
          </a:p>
          <a:p>
            <a:pPr algn="l">
              <a:lnSpc>
                <a:spcPct val="120000"/>
              </a:lnSpc>
            </a:pPr>
            <a:r>
              <a:rPr lang="vi-VN" b="0" i="0" dirty="0">
                <a:effectLst/>
                <a:latin typeface="Open Sans" panose="020B0606030504020204" pitchFamily="34" charset="0"/>
              </a:rPr>
              <a:t>Trước tiên, quy trình vận hành máy chiên yêu cầu kiểm soát nhiệt độ chính xác để đảm bảo bánh snack được chiên đều và không bị cháy.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Điều này thường đòi hỏi sự điều chỉnh tỉ mỉ từ các nhà sản xuất, đặc biệt là đối với các loại bột khác nhau và điều kiện môi trường.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A69B7CB3-D614-1E73-DFF3-866CD4C23C2E}"/>
              </a:ext>
            </a:extLst>
          </p:cNvPr>
          <p:cNvPicPr>
            <a:picLocks noChangeAspect="1"/>
          </p:cNvPicPr>
          <p:nvPr/>
        </p:nvPicPr>
        <p:blipFill>
          <a:blip r:embed="rId3"/>
          <a:stretch>
            <a:fillRect/>
          </a:stretch>
        </p:blipFill>
        <p:spPr>
          <a:xfrm>
            <a:off x="-1106387" y="3793728"/>
            <a:ext cx="4608512" cy="4608512"/>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chiên các tấm bột sau khi được tạo hình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77500" lnSpcReduction="20000"/>
          </a:bodyPr>
          <a:lstStyle/>
          <a:p>
            <a:pPr marL="0" indent="0" algn="l">
              <a:lnSpc>
                <a:spcPct val="120000"/>
              </a:lnSpc>
              <a:buNone/>
            </a:pPr>
            <a:r>
              <a:rPr lang="en-US" sz="2000" b="1" i="0" dirty="0">
                <a:effectLst/>
                <a:latin typeface="Open Sans" panose="020B0606030504020204" pitchFamily="34" charset="0"/>
              </a:rPr>
              <a:t>2. </a:t>
            </a:r>
            <a:r>
              <a:rPr lang="vi-VN" sz="2000" b="1" i="0" dirty="0">
                <a:effectLst/>
                <a:latin typeface="Open Sans" panose="020B0606030504020204" pitchFamily="34" charset="0"/>
              </a:rPr>
              <a:t>Các dạng tai nạn lao động trong quá trình vận hành máy chiên các tấm bột sau khi được tạo hình để tạo ra độ giòn và màu sắc cho bánh snack</a:t>
            </a:r>
          </a:p>
          <a:p>
            <a:pPr algn="l">
              <a:lnSpc>
                <a:spcPct val="120000"/>
              </a:lnSpc>
            </a:pPr>
            <a:r>
              <a:rPr lang="vi-VN" b="0" i="0" dirty="0">
                <a:effectLst/>
                <a:latin typeface="Open Sans" panose="020B0606030504020204" pitchFamily="34" charset="0"/>
              </a:rPr>
              <a:t>Tai nạn khác liên quan đến quá trình làm sạch và bảo dưỡng máy. Việc không tắt máy hoặc không thực hiện đúng quy trình an toàn có thể dẫn đến các vấn đề như làm tổn thương tay chân khi tiếp xúc với các bộ phận hoạt động của máy.</a:t>
            </a:r>
          </a:p>
          <a:p>
            <a:pPr algn="l">
              <a:lnSpc>
                <a:spcPct val="120000"/>
              </a:lnSpc>
            </a:pPr>
            <a:r>
              <a:rPr lang="vi-VN" b="0" i="0" dirty="0">
                <a:effectLst/>
                <a:latin typeface="Open Sans" panose="020B0606030504020204" pitchFamily="34" charset="0"/>
              </a:rPr>
              <a:t>Ngoài ra, các tai nạn có thể xảy ra do sự cố kỹ thuật của máy, như hỏng hóc hoặc vấn đề về điện. Việc đào tạo nhân viên về cách đối phó với các tình huống khẩn cấp và sự cố kỹ thuật là cực kỳ quan trọng để đảm bảo an toàn cho mọi người trong nhà máy.</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4529735-9A52-77A1-A769-9C4B2C13E0BA}"/>
              </a:ext>
            </a:extLst>
          </p:cNvPr>
          <p:cNvPicPr>
            <a:picLocks noChangeAspect="1"/>
          </p:cNvPicPr>
          <p:nvPr/>
        </p:nvPicPr>
        <p:blipFill>
          <a:blip r:embed="rId3"/>
          <a:stretch>
            <a:fillRect/>
          </a:stretch>
        </p:blipFill>
        <p:spPr>
          <a:xfrm>
            <a:off x="-1106387" y="3793728"/>
            <a:ext cx="4608512" cy="4608512"/>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chiên các tấm bột sau khi được tạo hình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3. </a:t>
            </a:r>
            <a:r>
              <a:rPr lang="vi-VN" sz="2000" b="1" i="0" dirty="0">
                <a:effectLst/>
                <a:latin typeface="Open Sans" panose="020B0606030504020204" pitchFamily="34" charset="0"/>
              </a:rPr>
              <a:t>Nguyên nhân gây ra tai nạn lao động khi vận hành máy chiên các tấm bột sau khi được tạo hình để tạo ra độ giòn và màu sắc cho bánh snack</a:t>
            </a:r>
          </a:p>
          <a:p>
            <a:pPr algn="l">
              <a:lnSpc>
                <a:spcPct val="120000"/>
              </a:lnSpc>
            </a:pPr>
            <a:r>
              <a:rPr lang="vi-VN" b="0" i="0" dirty="0">
                <a:effectLst/>
                <a:latin typeface="Open Sans" panose="020B0606030504020204" pitchFamily="34" charset="0"/>
              </a:rPr>
              <a:t>Một nguyên nhân quan trọng là thiếu hiểu biết và đào tạo. Nhân viên có thể không được đào tạo đầy đủ về cách vận hành máy hoặc không hiểu rõ về các nguy cơ tiềm ẩn.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Điều này có thể dẫn đến việc họ không thực hiện các biện pháp an toàn hoặc không nhận biết được các tình huống nguy hiểm.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BA69D0B-9DCE-9419-02E7-FEAC77DE2825}"/>
              </a:ext>
            </a:extLst>
          </p:cNvPr>
          <p:cNvPicPr>
            <a:picLocks noChangeAspect="1"/>
          </p:cNvPicPr>
          <p:nvPr/>
        </p:nvPicPr>
        <p:blipFill>
          <a:blip r:embed="rId3"/>
          <a:stretch>
            <a:fillRect/>
          </a:stretch>
        </p:blipFill>
        <p:spPr>
          <a:xfrm>
            <a:off x="-1106387" y="3793728"/>
            <a:ext cx="4608512" cy="4608512"/>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chiên các tấm bột sau khi được tạo hình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77500" lnSpcReduction="20000"/>
          </a:bodyPr>
          <a:lstStyle/>
          <a:p>
            <a:pPr marL="0" indent="0" algn="l">
              <a:lnSpc>
                <a:spcPct val="120000"/>
              </a:lnSpc>
              <a:buNone/>
            </a:pPr>
            <a:r>
              <a:rPr lang="en-US" sz="2000" b="1" i="0" dirty="0">
                <a:effectLst/>
                <a:latin typeface="Open Sans" panose="020B0606030504020204" pitchFamily="34" charset="0"/>
              </a:rPr>
              <a:t>4. </a:t>
            </a:r>
            <a:r>
              <a:rPr lang="vi-VN" sz="2000" b="1" i="0" dirty="0">
                <a:effectLst/>
                <a:latin typeface="Open Sans" panose="020B0606030504020204" pitchFamily="34" charset="0"/>
              </a:rPr>
              <a:t>Biện pháp phòng tránh tai nạn lao động khi vận hành máy chiên các tấm bột sau khi được tạo hình để tạo ra độ giòn và màu sắc cho bánh snack</a:t>
            </a:r>
          </a:p>
          <a:p>
            <a:pPr algn="l">
              <a:lnSpc>
                <a:spcPct val="120000"/>
              </a:lnSpc>
            </a:pPr>
            <a:r>
              <a:rPr lang="vi-VN" b="0" i="0" dirty="0">
                <a:effectLst/>
                <a:latin typeface="Open Sans" panose="020B0606030504020204" pitchFamily="34" charset="0"/>
              </a:rPr>
              <a:t>Trước tiên, việc đào tạo nhân viên về an toàn lao động và vận hành máy là rất quan trọng. Nhân viên cần được huấn luyện về cách sử dụng máy một cách an toàn, nhận biết và xử lý tình huống nguy hiểm.</a:t>
            </a:r>
          </a:p>
          <a:p>
            <a:pPr algn="l">
              <a:lnSpc>
                <a:spcPct val="120000"/>
              </a:lnSpc>
            </a:pPr>
            <a:r>
              <a:rPr lang="vi-VN" b="0" i="0" dirty="0">
                <a:effectLst/>
                <a:latin typeface="Open Sans" panose="020B0606030504020204" pitchFamily="34" charset="0"/>
              </a:rPr>
              <a:t>Thứ hai, việc thiết lập quy trình làm việc an toàn cũng là một biện pháp quan trọng. Các quy trình này nên bao gồm các biện pháp phòng ngừa tai nạn, hướng dẫn về việc sử dụng trang thiết bị bảo hộ cá nhân, và hướng dẫn cách đối phó với các tình huống nguy hiểm.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C59DCE7-11C9-2F4B-E627-E2EF4314A2A6}"/>
              </a:ext>
            </a:extLst>
          </p:cNvPr>
          <p:cNvPicPr>
            <a:picLocks noChangeAspect="1"/>
          </p:cNvPicPr>
          <p:nvPr/>
        </p:nvPicPr>
        <p:blipFill>
          <a:blip r:embed="rId3"/>
          <a:stretch>
            <a:fillRect/>
          </a:stretch>
        </p:blipFill>
        <p:spPr>
          <a:xfrm>
            <a:off x="-1106387" y="3793728"/>
            <a:ext cx="4608512" cy="4608512"/>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chiên các tấm bột sau khi được tạo hình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20000"/>
          </a:bodyPr>
          <a:lstStyle/>
          <a:p>
            <a:pPr marL="0" indent="0" algn="l">
              <a:lnSpc>
                <a:spcPct val="120000"/>
              </a:lnSpc>
              <a:buNone/>
            </a:pPr>
            <a:r>
              <a:rPr lang="en-US" sz="2000" b="1" i="0" dirty="0">
                <a:effectLst/>
                <a:latin typeface="Open Sans" panose="020B0606030504020204" pitchFamily="34" charset="0"/>
              </a:rPr>
              <a:t>5. </a:t>
            </a:r>
            <a:r>
              <a:rPr lang="vi-VN" sz="2000" b="1" i="0" dirty="0">
                <a:effectLst/>
                <a:latin typeface="Open Sans" panose="020B0606030504020204" pitchFamily="34" charset="0"/>
              </a:rPr>
              <a:t>Quy định an toàn lao động khi vận hành máy chiên các tấm bột sau khi được tạo hình để tạo ra độ giòn và màu sắc cho bánh snack</a:t>
            </a:r>
          </a:p>
          <a:p>
            <a:pPr algn="l">
              <a:lnSpc>
                <a:spcPct val="120000"/>
              </a:lnSpc>
            </a:pPr>
            <a:r>
              <a:rPr lang="vi-VN" b="0" i="0" dirty="0">
                <a:effectLst/>
                <a:latin typeface="Open Sans" panose="020B0606030504020204" pitchFamily="34" charset="0"/>
              </a:rPr>
              <a:t>Trước tiên, mọi nhân viên được yêu cầu tuân thủ các quy định an toàn lao động và hướng dẫn của nhà máy. Điều này bao gồm việc hiểu và tuân thủ các quy tắc về sử dụng trang thiết bị bảo hộ cá nhân, quy trình làm việc an toàn và biện pháp phòng ngừa tai nạn.</a:t>
            </a:r>
          </a:p>
          <a:p>
            <a:pPr algn="l">
              <a:lnSpc>
                <a:spcPct val="120000"/>
              </a:lnSpc>
            </a:pPr>
            <a:r>
              <a:rPr lang="vi-VN" b="0" i="0" dirty="0">
                <a:effectLst/>
                <a:latin typeface="Open Sans" panose="020B0606030504020204" pitchFamily="34" charset="0"/>
              </a:rPr>
              <a:t>Thứ hai, việc đảm bảo các máy móc được bảo trì và kiểm tra định kỳ là một yếu tố quan trọng. Các nhà máy cần thiết lập kế hoạch bảo dưỡng định kỳ để đảm bảo rằng máy móc hoạt động ổn định và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F19295D-768A-FF4C-6693-962294A2ED37}"/>
              </a:ext>
            </a:extLst>
          </p:cNvPr>
          <p:cNvPicPr>
            <a:picLocks noChangeAspect="1"/>
          </p:cNvPicPr>
          <p:nvPr/>
        </p:nvPicPr>
        <p:blipFill>
          <a:blip r:embed="rId3"/>
          <a:stretch>
            <a:fillRect/>
          </a:stretch>
        </p:blipFill>
        <p:spPr>
          <a:xfrm>
            <a:off x="-1106387" y="3793728"/>
            <a:ext cx="4608512" cy="4608512"/>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chiên các tấm bột sau khi được tạo hình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77500" lnSpcReduction="20000"/>
          </a:bodyPr>
          <a:lstStyle/>
          <a:p>
            <a:pPr marL="0" indent="0" algn="l">
              <a:lnSpc>
                <a:spcPct val="120000"/>
              </a:lnSpc>
              <a:buNone/>
            </a:pPr>
            <a:r>
              <a:rPr lang="en-US" sz="2000" b="1" i="0" dirty="0">
                <a:effectLst/>
                <a:latin typeface="Open Sans" panose="020B0606030504020204" pitchFamily="34" charset="0"/>
              </a:rPr>
              <a:t>6. </a:t>
            </a:r>
            <a:r>
              <a:rPr lang="vi-VN" sz="2000" b="1" i="0" dirty="0">
                <a:effectLst/>
                <a:latin typeface="Open Sans" panose="020B0606030504020204" pitchFamily="34" charset="0"/>
              </a:rPr>
              <a:t>Xử lý tình huống tai nạn lao động khẩn cấp khi vận hành máy chiên các tấm bột sau khi được tạo hình để tạo ra độ giòn và màu sắc cho bánh snack</a:t>
            </a:r>
          </a:p>
          <a:p>
            <a:pPr algn="l">
              <a:lnSpc>
                <a:spcPct val="120000"/>
              </a:lnSpc>
            </a:pPr>
            <a:r>
              <a:rPr lang="vi-VN" b="0" i="0" dirty="0">
                <a:effectLst/>
                <a:latin typeface="Open Sans" panose="020B0606030504020204" pitchFamily="34" charset="0"/>
              </a:rPr>
              <a:t>Trong trường hợp xảy ra tai nạn, việc đầu tiên là ngay lập tức dừng máy và cắt nguồn điện nếu có thể. Điều này sẽ ngăn chặn tình huống từ việc trở nên tồi tệ hơn và giúp bảo vệ nhân viên khỏi nguy cơ tiếp tục bị thương.</a:t>
            </a:r>
          </a:p>
          <a:p>
            <a:pPr algn="l">
              <a:lnSpc>
                <a:spcPct val="120000"/>
              </a:lnSpc>
            </a:pPr>
            <a:r>
              <a:rPr lang="vi-VN" b="0" i="0" dirty="0">
                <a:effectLst/>
                <a:latin typeface="Open Sans" panose="020B0606030504020204" pitchFamily="34" charset="0"/>
              </a:rPr>
              <a:t>Sau đó, cần gọi điện thoại ngay lập tức để yêu cầu sự giúp đỡ từ đội ngũ cứu hỏa hoặc cứu thương, tùy thuộc vào mức độ nghiêm trọng của tai nạn. Đồng thời, cần thông báo cho các cấp quản lý và người phụ trách an toàn lao động về sự cố.</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E80445F-4EDD-CCB2-8F6F-DAAB0BC51397}"/>
              </a:ext>
            </a:extLst>
          </p:cNvPr>
          <p:cNvPicPr>
            <a:picLocks noChangeAspect="1"/>
          </p:cNvPicPr>
          <p:nvPr/>
        </p:nvPicPr>
        <p:blipFill>
          <a:blip r:embed="rId3"/>
          <a:stretch>
            <a:fillRect/>
          </a:stretch>
        </p:blipFill>
        <p:spPr>
          <a:xfrm>
            <a:off x="-1106387" y="3793728"/>
            <a:ext cx="4608512" cy="4608512"/>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195</TotalTime>
  <Words>2610</Words>
  <Application>Microsoft Office PowerPoint</Application>
  <PresentationFormat>Custom</PresentationFormat>
  <Paragraphs>95</Paragraphs>
  <Slides>22</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22</vt:i4>
      </vt:variant>
    </vt:vector>
  </HeadingPairs>
  <TitlesOfParts>
    <vt:vector size="32"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BÁNH SNACK</vt:lpstr>
      <vt:lpstr>Một số vụ tai nạn trong  nhà máy sản xuất bánh snack</vt:lpstr>
      <vt:lpstr>Tóm tắt bài học</vt:lpstr>
      <vt:lpstr>Vận hành máy trộn bột chung với nước và các chất khác </vt:lpstr>
      <vt:lpstr>Vận hành máy trộn bột chung với nước và các chất khác </vt:lpstr>
      <vt:lpstr>Vận hành máy trộn bột chung với nước và các chất khác </vt:lpstr>
      <vt:lpstr>Vận hành máy trộn bột chung với nước và các chất khác </vt:lpstr>
      <vt:lpstr>Vận hành máy trộn bột chung với nước và các chất khác </vt:lpstr>
      <vt:lpstr>Vận hành máy trộn bột chung với nước và các chất khác </vt:lpstr>
      <vt:lpstr>Vận hành máy ép bột thành các tấm bột mỏng </vt:lpstr>
      <vt:lpstr>Vận hành máy ép bột thành các tấm bột mỏng </vt:lpstr>
      <vt:lpstr>Vận hành máy ép bột thành các tấm bột mỏng </vt:lpstr>
      <vt:lpstr>Vận hành máy ép bột thành các tấm bột mỏng </vt:lpstr>
      <vt:lpstr>Vận hành máy ép bột thành các tấm bột mỏng </vt:lpstr>
      <vt:lpstr>Vận hành máy ép bột thành các tấm bột mỏng </vt:lpstr>
      <vt:lpstr>Vận hành máy chiên các tấm bột sau khi được tạo hình</vt:lpstr>
      <vt:lpstr>Vận hành máy chiên các tấm bột sau khi được tạo hình</vt:lpstr>
      <vt:lpstr>Vận hành máy chiên các tấm bột sau khi được tạo hình</vt:lpstr>
      <vt:lpstr>Vận hành máy chiên các tấm bột sau khi được tạo hình</vt:lpstr>
      <vt:lpstr>Vận hành máy chiên các tấm bột sau khi được tạo hình</vt:lpstr>
      <vt:lpstr>Vận hành máy chiên các tấm bột sau khi được tạo hình</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23</cp:revision>
  <dcterms:created xsi:type="dcterms:W3CDTF">2024-03-23T04:43:33Z</dcterms:created>
  <dcterms:modified xsi:type="dcterms:W3CDTF">2024-04-08T03:22:32Z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