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27"/>
  </p:notesMasterIdLst>
  <p:handoutMasterIdLst>
    <p:handoutMasterId r:id="rId28"/>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285" r:id="rId26"/>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4" d="100"/>
          <a:sy n="114" d="100"/>
        </p:scale>
        <p:origin x="432" y="8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4/6/2024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4/6/2024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4/6/2024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3497633" y="2191418"/>
            <a:ext cx="5191969"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BÌNH XỊT CÔN TRÙNG</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2AA85F2D-2382-F323-7973-7BA7E4EE9124}"/>
              </a:ext>
            </a:extLst>
          </p:cNvPr>
          <p:cNvPicPr>
            <a:picLocks noChangeAspect="1"/>
          </p:cNvPicPr>
          <p:nvPr/>
        </p:nvPicPr>
        <p:blipFill>
          <a:blip r:embed="rId4"/>
          <a:stretch>
            <a:fillRect/>
          </a:stretch>
        </p:blipFill>
        <p:spPr>
          <a:xfrm>
            <a:off x="4468748" y="3789040"/>
            <a:ext cx="3249737" cy="3249737"/>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7893968"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bình</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xịt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côn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trùng</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lnSpcReduction="10000"/>
          </a:bodyPr>
          <a:lstStyle/>
          <a:p>
            <a:pPr marL="0" indent="0">
              <a:buNone/>
            </a:pPr>
            <a:r>
              <a:rPr lang="en-US" b="0" i="0" dirty="0">
                <a:solidFill>
                  <a:srgbClr val="0D0D0D"/>
                </a:solidFill>
                <a:effectLst/>
                <a:latin typeface="Söhne"/>
              </a:rPr>
              <a:t>Trong </a:t>
            </a:r>
            <a:r>
              <a:rPr lang="en-US" b="0" i="0" dirty="0" err="1">
                <a:solidFill>
                  <a:srgbClr val="0D0D0D"/>
                </a:solidFill>
                <a:effectLst/>
                <a:latin typeface="Söhne"/>
              </a:rPr>
              <a:t>ngành</a:t>
            </a:r>
            <a:r>
              <a:rPr lang="en-US" b="0" i="0" dirty="0">
                <a:solidFill>
                  <a:srgbClr val="0D0D0D"/>
                </a:solidFill>
                <a:effectLst/>
                <a:latin typeface="Söhne"/>
              </a:rPr>
              <a:t> </a:t>
            </a:r>
            <a:r>
              <a:rPr lang="en-US" b="0" i="0" dirty="0" err="1">
                <a:solidFill>
                  <a:srgbClr val="0D0D0D"/>
                </a:solidFill>
                <a:effectLst/>
                <a:latin typeface="Söhne"/>
              </a:rPr>
              <a:t>công</a:t>
            </a:r>
            <a:r>
              <a:rPr lang="en-US" b="0" i="0" dirty="0">
                <a:solidFill>
                  <a:srgbClr val="0D0D0D"/>
                </a:solidFill>
                <a:effectLst/>
                <a:latin typeface="Söhne"/>
              </a:rPr>
              <a:t> </a:t>
            </a:r>
            <a:r>
              <a:rPr lang="en-US" b="0" i="0" dirty="0" err="1">
                <a:solidFill>
                  <a:srgbClr val="0D0D0D"/>
                </a:solidFill>
                <a:effectLst/>
                <a:latin typeface="Söhne"/>
              </a:rPr>
              <a:t>nghiệp</a:t>
            </a:r>
            <a:r>
              <a:rPr lang="en-US" b="0" i="0" dirty="0">
                <a:solidFill>
                  <a:srgbClr val="0D0D0D"/>
                </a:solidFill>
                <a:effectLst/>
                <a:latin typeface="Söhne"/>
              </a:rPr>
              <a:t> </a:t>
            </a:r>
            <a:r>
              <a:rPr lang="en-US" b="0" i="0" dirty="0" err="1">
                <a:solidFill>
                  <a:srgbClr val="0D0D0D"/>
                </a:solidFill>
                <a:effectLst/>
                <a:latin typeface="Söhne"/>
              </a:rPr>
              <a:t>sản</a:t>
            </a:r>
            <a:r>
              <a:rPr lang="en-US" b="0" i="0" dirty="0">
                <a:solidFill>
                  <a:srgbClr val="0D0D0D"/>
                </a:solidFill>
                <a:effectLst/>
                <a:latin typeface="Söhne"/>
              </a:rPr>
              <a:t> </a:t>
            </a:r>
            <a:r>
              <a:rPr lang="en-US" b="0" i="0" dirty="0" err="1">
                <a:solidFill>
                  <a:srgbClr val="0D0D0D"/>
                </a:solidFill>
                <a:effectLst/>
                <a:latin typeface="Söhne"/>
              </a:rPr>
              <a:t>xuất</a:t>
            </a:r>
            <a:r>
              <a:rPr lang="en-US" b="0" i="0" dirty="0">
                <a:solidFill>
                  <a:srgbClr val="0D0D0D"/>
                </a:solidFill>
                <a:effectLst/>
                <a:latin typeface="Söhne"/>
              </a:rPr>
              <a:t> </a:t>
            </a:r>
            <a:r>
              <a:rPr lang="en-US" b="0" i="0" dirty="0" err="1">
                <a:solidFill>
                  <a:srgbClr val="0D0D0D"/>
                </a:solidFill>
                <a:effectLst/>
                <a:latin typeface="Söhne"/>
              </a:rPr>
              <a:t>bình</a:t>
            </a:r>
            <a:r>
              <a:rPr lang="en-US" b="0" i="0" dirty="0">
                <a:solidFill>
                  <a:srgbClr val="0D0D0D"/>
                </a:solidFill>
                <a:effectLst/>
                <a:latin typeface="Söhne"/>
              </a:rPr>
              <a:t> </a:t>
            </a:r>
            <a:r>
              <a:rPr lang="en-US" b="0" i="0" dirty="0" err="1">
                <a:solidFill>
                  <a:srgbClr val="0D0D0D"/>
                </a:solidFill>
                <a:effectLst/>
                <a:latin typeface="Söhne"/>
              </a:rPr>
              <a:t>xịt</a:t>
            </a:r>
            <a:r>
              <a:rPr lang="en-US" b="0" i="0" dirty="0">
                <a:solidFill>
                  <a:srgbClr val="0D0D0D"/>
                </a:solidFill>
                <a:effectLst/>
                <a:latin typeface="Söhne"/>
              </a:rPr>
              <a:t> </a:t>
            </a:r>
            <a:r>
              <a:rPr lang="en-US" b="0" i="0" dirty="0" err="1">
                <a:solidFill>
                  <a:srgbClr val="0D0D0D"/>
                </a:solidFill>
                <a:effectLst/>
                <a:latin typeface="Söhne"/>
              </a:rPr>
              <a:t>côn</a:t>
            </a:r>
            <a:r>
              <a:rPr lang="en-US" b="0" i="0" dirty="0">
                <a:solidFill>
                  <a:srgbClr val="0D0D0D"/>
                </a:solidFill>
                <a:effectLst/>
                <a:latin typeface="Söhne"/>
              </a:rPr>
              <a:t> </a:t>
            </a:r>
            <a:r>
              <a:rPr lang="en-US" b="0" i="0" dirty="0" err="1">
                <a:solidFill>
                  <a:srgbClr val="0D0D0D"/>
                </a:solidFill>
                <a:effectLst/>
                <a:latin typeface="Söhne"/>
              </a:rPr>
              <a:t>trùng</a:t>
            </a:r>
            <a:r>
              <a:rPr lang="en-US" b="0" i="0" dirty="0">
                <a:solidFill>
                  <a:srgbClr val="0D0D0D"/>
                </a:solidFill>
                <a:effectLst/>
                <a:latin typeface="Söhne"/>
              </a:rPr>
              <a:t>, </a:t>
            </a:r>
            <a:r>
              <a:rPr lang="en-US" b="0" i="0" dirty="0" err="1">
                <a:solidFill>
                  <a:srgbClr val="0D0D0D"/>
                </a:solidFill>
                <a:effectLst/>
                <a:latin typeface="Söhne"/>
              </a:rPr>
              <a:t>các</a:t>
            </a:r>
            <a:r>
              <a:rPr lang="en-US" b="0" i="0" dirty="0">
                <a:solidFill>
                  <a:srgbClr val="0D0D0D"/>
                </a:solidFill>
                <a:effectLst/>
                <a:latin typeface="Söhne"/>
              </a:rPr>
              <a:t> </a:t>
            </a:r>
            <a:r>
              <a:rPr lang="en-US" b="0" i="0" dirty="0" err="1">
                <a:solidFill>
                  <a:srgbClr val="0D0D0D"/>
                </a:solidFill>
                <a:effectLst/>
                <a:latin typeface="Söhne"/>
              </a:rPr>
              <a:t>vụ</a:t>
            </a:r>
            <a:r>
              <a:rPr lang="en-US" b="0" i="0" dirty="0">
                <a:solidFill>
                  <a:srgbClr val="0D0D0D"/>
                </a:solidFill>
                <a:effectLst/>
                <a:latin typeface="Söhne"/>
              </a:rPr>
              <a:t> tai </a:t>
            </a:r>
            <a:r>
              <a:rPr lang="en-US" b="0" i="0" dirty="0" err="1">
                <a:solidFill>
                  <a:srgbClr val="0D0D0D"/>
                </a:solidFill>
                <a:effectLst/>
                <a:latin typeface="Söhne"/>
              </a:rPr>
              <a:t>nạn</a:t>
            </a:r>
            <a:r>
              <a:rPr lang="en-US" b="0" i="0" dirty="0">
                <a:solidFill>
                  <a:srgbClr val="0D0D0D"/>
                </a:solidFill>
                <a:effectLst/>
                <a:latin typeface="Söhne"/>
              </a:rPr>
              <a:t> </a:t>
            </a:r>
            <a:r>
              <a:rPr lang="en-US" b="0" i="0" dirty="0" err="1">
                <a:solidFill>
                  <a:srgbClr val="0D0D0D"/>
                </a:solidFill>
                <a:effectLst/>
                <a:latin typeface="Söhne"/>
              </a:rPr>
              <a:t>lao</a:t>
            </a:r>
            <a:r>
              <a:rPr lang="en-US" b="0" i="0" dirty="0">
                <a:solidFill>
                  <a:srgbClr val="0D0D0D"/>
                </a:solidFill>
                <a:effectLst/>
                <a:latin typeface="Söhne"/>
              </a:rPr>
              <a:t> </a:t>
            </a:r>
            <a:r>
              <a:rPr lang="en-US" b="0" i="0" dirty="0" err="1">
                <a:solidFill>
                  <a:srgbClr val="0D0D0D"/>
                </a:solidFill>
                <a:effectLst/>
                <a:latin typeface="Söhne"/>
              </a:rPr>
              <a:t>động</a:t>
            </a:r>
            <a:r>
              <a:rPr lang="en-US" b="0" i="0" dirty="0">
                <a:solidFill>
                  <a:srgbClr val="0D0D0D"/>
                </a:solidFill>
                <a:effectLst/>
                <a:latin typeface="Söhne"/>
              </a:rPr>
              <a:t> </a:t>
            </a:r>
            <a:r>
              <a:rPr lang="en-US" b="0" i="0" dirty="0" err="1">
                <a:solidFill>
                  <a:srgbClr val="0D0D0D"/>
                </a:solidFill>
                <a:effectLst/>
                <a:latin typeface="Söhne"/>
              </a:rPr>
              <a:t>không</a:t>
            </a:r>
            <a:r>
              <a:rPr lang="en-US" b="0" i="0" dirty="0">
                <a:solidFill>
                  <a:srgbClr val="0D0D0D"/>
                </a:solidFill>
                <a:effectLst/>
                <a:latin typeface="Söhne"/>
              </a:rPr>
              <a:t> </a:t>
            </a:r>
            <a:r>
              <a:rPr lang="en-US" b="0" i="0" dirty="0" err="1">
                <a:solidFill>
                  <a:srgbClr val="0D0D0D"/>
                </a:solidFill>
                <a:effectLst/>
                <a:latin typeface="Söhne"/>
              </a:rPr>
              <a:t>chỉ</a:t>
            </a:r>
            <a:r>
              <a:rPr lang="en-US" b="0" i="0" dirty="0">
                <a:solidFill>
                  <a:srgbClr val="0D0D0D"/>
                </a:solidFill>
                <a:effectLst/>
                <a:latin typeface="Söhne"/>
              </a:rPr>
              <a:t> </a:t>
            </a:r>
            <a:r>
              <a:rPr lang="en-US" b="0" i="0" dirty="0" err="1">
                <a:solidFill>
                  <a:srgbClr val="0D0D0D"/>
                </a:solidFill>
                <a:effectLst/>
                <a:latin typeface="Söhne"/>
              </a:rPr>
              <a:t>gây</a:t>
            </a:r>
            <a:r>
              <a:rPr lang="en-US" b="0" i="0" dirty="0">
                <a:solidFill>
                  <a:srgbClr val="0D0D0D"/>
                </a:solidFill>
                <a:effectLst/>
                <a:latin typeface="Söhne"/>
              </a:rPr>
              <a:t> </a:t>
            </a:r>
            <a:r>
              <a:rPr lang="en-US" b="0" i="0" dirty="0" err="1">
                <a:solidFill>
                  <a:srgbClr val="0D0D0D"/>
                </a:solidFill>
                <a:effectLst/>
                <a:latin typeface="Söhne"/>
              </a:rPr>
              <a:t>tổn</a:t>
            </a:r>
            <a:r>
              <a:rPr lang="en-US" b="0" i="0" dirty="0">
                <a:solidFill>
                  <a:srgbClr val="0D0D0D"/>
                </a:solidFill>
                <a:effectLst/>
                <a:latin typeface="Söhne"/>
              </a:rPr>
              <a:t> </a:t>
            </a:r>
            <a:r>
              <a:rPr lang="en-US" b="0" i="0" dirty="0" err="1">
                <a:solidFill>
                  <a:srgbClr val="0D0D0D"/>
                </a:solidFill>
                <a:effectLst/>
                <a:latin typeface="Söhne"/>
              </a:rPr>
              <a:t>thất</a:t>
            </a:r>
            <a:r>
              <a:rPr lang="en-US" b="0" i="0" dirty="0">
                <a:solidFill>
                  <a:srgbClr val="0D0D0D"/>
                </a:solidFill>
                <a:effectLst/>
                <a:latin typeface="Söhne"/>
              </a:rPr>
              <a:t> </a:t>
            </a:r>
            <a:r>
              <a:rPr lang="en-US" b="0" i="0" dirty="0" err="1">
                <a:solidFill>
                  <a:srgbClr val="0D0D0D"/>
                </a:solidFill>
                <a:effectLst/>
                <a:latin typeface="Söhne"/>
              </a:rPr>
              <a:t>về</a:t>
            </a:r>
            <a:r>
              <a:rPr lang="en-US" b="0" i="0" dirty="0">
                <a:solidFill>
                  <a:srgbClr val="0D0D0D"/>
                </a:solidFill>
                <a:effectLst/>
                <a:latin typeface="Söhne"/>
              </a:rPr>
              <a:t> </a:t>
            </a:r>
            <a:r>
              <a:rPr lang="en-US" b="0" i="0" dirty="0" err="1">
                <a:solidFill>
                  <a:srgbClr val="0D0D0D"/>
                </a:solidFill>
                <a:effectLst/>
                <a:latin typeface="Söhne"/>
              </a:rPr>
              <a:t>nguồn</a:t>
            </a:r>
            <a:r>
              <a:rPr lang="en-US" b="0" i="0" dirty="0">
                <a:solidFill>
                  <a:srgbClr val="0D0D0D"/>
                </a:solidFill>
                <a:effectLst/>
                <a:latin typeface="Söhne"/>
              </a:rPr>
              <a:t> </a:t>
            </a:r>
            <a:r>
              <a:rPr lang="en-US" b="0" i="0" dirty="0" err="1">
                <a:solidFill>
                  <a:srgbClr val="0D0D0D"/>
                </a:solidFill>
                <a:effectLst/>
                <a:latin typeface="Söhne"/>
              </a:rPr>
              <a:t>nhân</a:t>
            </a:r>
            <a:r>
              <a:rPr lang="en-US" b="0" i="0" dirty="0">
                <a:solidFill>
                  <a:srgbClr val="0D0D0D"/>
                </a:solidFill>
                <a:effectLst/>
                <a:latin typeface="Söhne"/>
              </a:rPr>
              <a:t> </a:t>
            </a:r>
            <a:r>
              <a:rPr lang="en-US" b="0" i="0" dirty="0" err="1">
                <a:solidFill>
                  <a:srgbClr val="0D0D0D"/>
                </a:solidFill>
                <a:effectLst/>
                <a:latin typeface="Söhne"/>
              </a:rPr>
              <a:t>lực</a:t>
            </a:r>
            <a:r>
              <a:rPr lang="en-US" b="0" i="0" dirty="0">
                <a:solidFill>
                  <a:srgbClr val="0D0D0D"/>
                </a:solidFill>
                <a:effectLst/>
                <a:latin typeface="Söhne"/>
              </a:rPr>
              <a:t> </a:t>
            </a:r>
            <a:r>
              <a:rPr lang="en-US" b="0" i="0" dirty="0" err="1">
                <a:solidFill>
                  <a:srgbClr val="0D0D0D"/>
                </a:solidFill>
                <a:effectLst/>
                <a:latin typeface="Söhne"/>
              </a:rPr>
              <a:t>mà</a:t>
            </a:r>
            <a:r>
              <a:rPr lang="en-US" b="0" i="0" dirty="0">
                <a:solidFill>
                  <a:srgbClr val="0D0D0D"/>
                </a:solidFill>
                <a:effectLst/>
                <a:latin typeface="Söhne"/>
              </a:rPr>
              <a:t> </a:t>
            </a:r>
            <a:r>
              <a:rPr lang="en-US" b="0" i="0" dirty="0" err="1">
                <a:solidFill>
                  <a:srgbClr val="0D0D0D"/>
                </a:solidFill>
                <a:effectLst/>
                <a:latin typeface="Söhne"/>
              </a:rPr>
              <a:t>còn</a:t>
            </a:r>
            <a:r>
              <a:rPr lang="en-US" b="0" i="0" dirty="0">
                <a:solidFill>
                  <a:srgbClr val="0D0D0D"/>
                </a:solidFill>
                <a:effectLst/>
                <a:latin typeface="Söhne"/>
              </a:rPr>
              <a:t> </a:t>
            </a:r>
            <a:r>
              <a:rPr lang="en-US" b="0" i="0" dirty="0" err="1">
                <a:solidFill>
                  <a:srgbClr val="0D0D0D"/>
                </a:solidFill>
                <a:effectLst/>
                <a:latin typeface="Söhne"/>
              </a:rPr>
              <a:t>đe</a:t>
            </a:r>
            <a:r>
              <a:rPr lang="en-US" b="0" i="0" dirty="0">
                <a:solidFill>
                  <a:srgbClr val="0D0D0D"/>
                </a:solidFill>
                <a:effectLst/>
                <a:latin typeface="Söhne"/>
              </a:rPr>
              <a:t> </a:t>
            </a:r>
            <a:r>
              <a:rPr lang="en-US" b="0" i="0" dirty="0" err="1">
                <a:solidFill>
                  <a:srgbClr val="0D0D0D"/>
                </a:solidFill>
                <a:effectLst/>
                <a:latin typeface="Söhne"/>
              </a:rPr>
              <a:t>dọa</a:t>
            </a:r>
            <a:r>
              <a:rPr lang="en-US" b="0" i="0" dirty="0">
                <a:solidFill>
                  <a:srgbClr val="0D0D0D"/>
                </a:solidFill>
                <a:effectLst/>
                <a:latin typeface="Söhne"/>
              </a:rPr>
              <a:t> </a:t>
            </a:r>
            <a:r>
              <a:rPr lang="en-US" b="0" i="0" dirty="0" err="1">
                <a:solidFill>
                  <a:srgbClr val="0D0D0D"/>
                </a:solidFill>
                <a:effectLst/>
                <a:latin typeface="Söhne"/>
              </a:rPr>
              <a:t>đến</a:t>
            </a:r>
            <a:r>
              <a:rPr lang="en-US" b="0" i="0" dirty="0">
                <a:solidFill>
                  <a:srgbClr val="0D0D0D"/>
                </a:solidFill>
                <a:effectLst/>
                <a:latin typeface="Söhne"/>
              </a:rPr>
              <a:t> </a:t>
            </a:r>
            <a:r>
              <a:rPr lang="en-US" b="0" i="0" dirty="0" err="1">
                <a:solidFill>
                  <a:srgbClr val="0D0D0D"/>
                </a:solidFill>
                <a:effectLst/>
                <a:latin typeface="Söhne"/>
              </a:rPr>
              <a:t>sức</a:t>
            </a:r>
            <a:r>
              <a:rPr lang="en-US" b="0" i="0" dirty="0">
                <a:solidFill>
                  <a:srgbClr val="0D0D0D"/>
                </a:solidFill>
                <a:effectLst/>
                <a:latin typeface="Söhne"/>
              </a:rPr>
              <a:t> </a:t>
            </a:r>
            <a:r>
              <a:rPr lang="en-US" b="0" i="0" dirty="0" err="1">
                <a:solidFill>
                  <a:srgbClr val="0D0D0D"/>
                </a:solidFill>
                <a:effectLst/>
                <a:latin typeface="Söhne"/>
              </a:rPr>
              <a:t>khỏe</a:t>
            </a:r>
            <a:r>
              <a:rPr lang="en-US" b="0" i="0" dirty="0">
                <a:solidFill>
                  <a:srgbClr val="0D0D0D"/>
                </a:solidFill>
                <a:effectLst/>
                <a:latin typeface="Söhne"/>
              </a:rPr>
              <a:t> </a:t>
            </a:r>
            <a:r>
              <a:rPr lang="en-US" b="0" i="0" dirty="0" err="1">
                <a:solidFill>
                  <a:srgbClr val="0D0D0D"/>
                </a:solidFill>
                <a:effectLst/>
                <a:latin typeface="Söhne"/>
              </a:rPr>
              <a:t>và</a:t>
            </a:r>
            <a:r>
              <a:rPr lang="en-US" b="0" i="0" dirty="0">
                <a:solidFill>
                  <a:srgbClr val="0D0D0D"/>
                </a:solidFill>
                <a:effectLst/>
                <a:latin typeface="Söhne"/>
              </a:rPr>
              <a:t> an </a:t>
            </a:r>
            <a:r>
              <a:rPr lang="en-US" b="0" i="0" dirty="0" err="1">
                <a:solidFill>
                  <a:srgbClr val="0D0D0D"/>
                </a:solidFill>
                <a:effectLst/>
                <a:latin typeface="Söhne"/>
              </a:rPr>
              <a:t>toàn</a:t>
            </a:r>
            <a:r>
              <a:rPr lang="en-US" b="0" i="0" dirty="0">
                <a:solidFill>
                  <a:srgbClr val="0D0D0D"/>
                </a:solidFill>
                <a:effectLst/>
                <a:latin typeface="Söhne"/>
              </a:rPr>
              <a:t> </a:t>
            </a:r>
            <a:r>
              <a:rPr lang="en-US" b="0" i="0" dirty="0" err="1">
                <a:solidFill>
                  <a:srgbClr val="0D0D0D"/>
                </a:solidFill>
                <a:effectLst/>
                <a:latin typeface="Söhne"/>
              </a:rPr>
              <a:t>của</a:t>
            </a:r>
            <a:r>
              <a:rPr lang="en-US" b="0" i="0" dirty="0">
                <a:solidFill>
                  <a:srgbClr val="0D0D0D"/>
                </a:solidFill>
                <a:effectLst/>
                <a:latin typeface="Söhne"/>
              </a:rPr>
              <a:t> </a:t>
            </a:r>
            <a:r>
              <a:rPr lang="en-US" b="0" i="0" dirty="0" err="1">
                <a:solidFill>
                  <a:srgbClr val="0D0D0D"/>
                </a:solidFill>
                <a:effectLst/>
                <a:latin typeface="Söhne"/>
              </a:rPr>
              <a:t>công</a:t>
            </a:r>
            <a:r>
              <a:rPr lang="en-US" b="0" i="0" dirty="0">
                <a:solidFill>
                  <a:srgbClr val="0D0D0D"/>
                </a:solidFill>
                <a:effectLst/>
                <a:latin typeface="Söhne"/>
              </a:rPr>
              <a:t> </a:t>
            </a:r>
            <a:r>
              <a:rPr lang="en-US" b="0" i="0" dirty="0" err="1">
                <a:solidFill>
                  <a:srgbClr val="0D0D0D"/>
                </a:solidFill>
                <a:effectLst/>
                <a:latin typeface="Söhne"/>
              </a:rPr>
              <a:t>nhân</a:t>
            </a:r>
            <a:r>
              <a:rPr lang="en-US" sz="2000" dirty="0">
                <a:ea typeface="+mn-lt"/>
                <a:cs typeface="+mn-lt"/>
              </a:rPr>
              <a:t>:</a:t>
            </a:r>
            <a:endParaRPr lang="en-US" dirty="0"/>
          </a:p>
          <a:p>
            <a:pPr marL="730885" lvl="1" indent="-304165"/>
            <a:r>
              <a:rPr lang="pt-BR" i="0" dirty="0">
                <a:solidFill>
                  <a:srgbClr val="0D0D0D"/>
                </a:solidFill>
                <a:effectLst/>
                <a:latin typeface="Söhne"/>
              </a:rPr>
              <a:t>Cháy nổ do xử lý hóa chất</a:t>
            </a:r>
          </a:p>
          <a:p>
            <a:pPr marL="730885" lvl="1" indent="-304165"/>
            <a:r>
              <a:rPr lang="en-US" dirty="0" err="1">
                <a:solidFill>
                  <a:srgbClr val="0D0D0D"/>
                </a:solidFill>
                <a:latin typeface="Söhne"/>
              </a:rPr>
              <a:t>Ngộ</a:t>
            </a:r>
            <a:r>
              <a:rPr lang="en-US" dirty="0">
                <a:solidFill>
                  <a:srgbClr val="0D0D0D"/>
                </a:solidFill>
                <a:latin typeface="Söhne"/>
              </a:rPr>
              <a:t> </a:t>
            </a:r>
            <a:r>
              <a:rPr lang="en-US" dirty="0" err="1">
                <a:solidFill>
                  <a:srgbClr val="0D0D0D"/>
                </a:solidFill>
                <a:latin typeface="Söhne"/>
              </a:rPr>
              <a:t>độc</a:t>
            </a:r>
            <a:r>
              <a:rPr lang="en-US" dirty="0">
                <a:solidFill>
                  <a:srgbClr val="0D0D0D"/>
                </a:solidFill>
                <a:latin typeface="Söhne"/>
              </a:rPr>
              <a:t> </a:t>
            </a:r>
            <a:r>
              <a:rPr lang="en-US" dirty="0" err="1">
                <a:solidFill>
                  <a:srgbClr val="0D0D0D"/>
                </a:solidFill>
                <a:latin typeface="Söhne"/>
              </a:rPr>
              <a:t>hóa</a:t>
            </a:r>
            <a:r>
              <a:rPr lang="en-US" dirty="0">
                <a:solidFill>
                  <a:srgbClr val="0D0D0D"/>
                </a:solidFill>
                <a:latin typeface="Söhne"/>
              </a:rPr>
              <a:t> </a:t>
            </a:r>
            <a:r>
              <a:rPr lang="en-US" dirty="0" err="1">
                <a:solidFill>
                  <a:srgbClr val="0D0D0D"/>
                </a:solidFill>
                <a:latin typeface="Söhne"/>
              </a:rPr>
              <a:t>chất</a:t>
            </a:r>
            <a:endParaRPr lang="pt-BR" dirty="0">
              <a:solidFill>
                <a:srgbClr val="0D0D0D"/>
              </a:solidFill>
              <a:latin typeface="Söhne"/>
            </a:endParaRPr>
          </a:p>
          <a:p>
            <a:pPr marL="730885" lvl="1" indent="-304165"/>
            <a:r>
              <a:rPr lang="en-US" dirty="0" err="1">
                <a:solidFill>
                  <a:srgbClr val="0D0D0D"/>
                </a:solidFill>
                <a:latin typeface="Söhne"/>
              </a:rPr>
              <a:t>Sự</a:t>
            </a:r>
            <a:r>
              <a:rPr lang="en-US" dirty="0">
                <a:solidFill>
                  <a:srgbClr val="0D0D0D"/>
                </a:solidFill>
                <a:latin typeface="Söhne"/>
              </a:rPr>
              <a:t> </a:t>
            </a:r>
            <a:r>
              <a:rPr lang="en-US" dirty="0" err="1">
                <a:solidFill>
                  <a:srgbClr val="0D0D0D"/>
                </a:solidFill>
                <a:latin typeface="Söhne"/>
              </a:rPr>
              <a:t>cố</a:t>
            </a:r>
            <a:r>
              <a:rPr lang="en-US" dirty="0">
                <a:solidFill>
                  <a:srgbClr val="0D0D0D"/>
                </a:solidFill>
                <a:latin typeface="Söhne"/>
              </a:rPr>
              <a:t> </a:t>
            </a:r>
            <a:r>
              <a:rPr lang="en-US" dirty="0" err="1">
                <a:solidFill>
                  <a:srgbClr val="0D0D0D"/>
                </a:solidFill>
                <a:latin typeface="Söhne"/>
              </a:rPr>
              <a:t>máy</a:t>
            </a:r>
            <a:r>
              <a:rPr lang="en-US" dirty="0">
                <a:solidFill>
                  <a:srgbClr val="0D0D0D"/>
                </a:solidFill>
                <a:latin typeface="Söhne"/>
              </a:rPr>
              <a:t> </a:t>
            </a:r>
            <a:r>
              <a:rPr lang="en-US" dirty="0" err="1">
                <a:solidFill>
                  <a:srgbClr val="0D0D0D"/>
                </a:solidFill>
                <a:latin typeface="Söhne"/>
              </a:rPr>
              <a:t>móc</a:t>
            </a:r>
            <a:endParaRPr lang="pt-BR" dirty="0">
              <a:solidFill>
                <a:srgbClr val="0D0D0D"/>
              </a:solidFill>
              <a:latin typeface="Söhne"/>
            </a:endParaRPr>
          </a:p>
          <a:p>
            <a:pPr marL="730885" lvl="1" indent="-304165"/>
            <a:r>
              <a:rPr lang="vi-VN" dirty="0">
                <a:solidFill>
                  <a:srgbClr val="0D0D0D"/>
                </a:solidFill>
                <a:latin typeface="Söhne"/>
              </a:rPr>
              <a:t>Tai nạn lao động do thiếu hướng dẫn và đào tạo</a:t>
            </a:r>
            <a:endParaRPr lang="pt-BR" dirty="0">
              <a:solidFill>
                <a:srgbClr val="0D0D0D"/>
              </a:solidFill>
              <a:latin typeface="Söhne"/>
            </a:endParaRPr>
          </a:p>
          <a:p>
            <a:pPr marL="730885" lvl="1" indent="-304165"/>
            <a:r>
              <a:rPr lang="en-US" dirty="0" err="1">
                <a:solidFill>
                  <a:srgbClr val="0D0D0D"/>
                </a:solidFill>
                <a:latin typeface="Söhne"/>
              </a:rPr>
              <a:t>Vấn</a:t>
            </a:r>
            <a:r>
              <a:rPr lang="en-US" dirty="0">
                <a:solidFill>
                  <a:srgbClr val="0D0D0D"/>
                </a:solidFill>
                <a:latin typeface="Söhne"/>
              </a:rPr>
              <a:t> </a:t>
            </a:r>
            <a:r>
              <a:rPr lang="en-US" dirty="0" err="1">
                <a:solidFill>
                  <a:srgbClr val="0D0D0D"/>
                </a:solidFill>
                <a:latin typeface="Söhne"/>
              </a:rPr>
              <a:t>đề</a:t>
            </a:r>
            <a:r>
              <a:rPr lang="en-US" dirty="0">
                <a:solidFill>
                  <a:srgbClr val="0D0D0D"/>
                </a:solidFill>
                <a:latin typeface="Söhne"/>
              </a:rPr>
              <a:t> </a:t>
            </a:r>
            <a:r>
              <a:rPr lang="en-US" dirty="0" err="1">
                <a:solidFill>
                  <a:srgbClr val="0D0D0D"/>
                </a:solidFill>
                <a:latin typeface="Söhne"/>
              </a:rPr>
              <a:t>về</a:t>
            </a:r>
            <a:r>
              <a:rPr lang="en-US" dirty="0">
                <a:solidFill>
                  <a:srgbClr val="0D0D0D"/>
                </a:solidFill>
                <a:latin typeface="Söhne"/>
              </a:rPr>
              <a:t> </a:t>
            </a:r>
            <a:r>
              <a:rPr lang="en-US" dirty="0" err="1">
                <a:solidFill>
                  <a:srgbClr val="0D0D0D"/>
                </a:solidFill>
                <a:latin typeface="Söhne"/>
              </a:rPr>
              <a:t>vệ</a:t>
            </a:r>
            <a:r>
              <a:rPr lang="en-US" dirty="0">
                <a:solidFill>
                  <a:srgbClr val="0D0D0D"/>
                </a:solidFill>
                <a:latin typeface="Söhne"/>
              </a:rPr>
              <a:t> </a:t>
            </a:r>
            <a:r>
              <a:rPr lang="en-US" dirty="0" err="1">
                <a:solidFill>
                  <a:srgbClr val="0D0D0D"/>
                </a:solidFill>
                <a:latin typeface="Söhne"/>
              </a:rPr>
              <a:t>sinh</a:t>
            </a:r>
            <a:r>
              <a:rPr lang="en-US" dirty="0">
                <a:solidFill>
                  <a:srgbClr val="0D0D0D"/>
                </a:solidFill>
                <a:latin typeface="Söhne"/>
              </a:rPr>
              <a:t> </a:t>
            </a:r>
            <a:r>
              <a:rPr lang="en-US" dirty="0" err="1">
                <a:solidFill>
                  <a:srgbClr val="0D0D0D"/>
                </a:solidFill>
                <a:latin typeface="Söhne"/>
              </a:rPr>
              <a:t>và</a:t>
            </a:r>
            <a:r>
              <a:rPr lang="en-US" dirty="0">
                <a:solidFill>
                  <a:srgbClr val="0D0D0D"/>
                </a:solidFill>
                <a:latin typeface="Söhne"/>
              </a:rPr>
              <a:t> an </a:t>
            </a:r>
            <a:r>
              <a:rPr lang="en-US" dirty="0" err="1">
                <a:solidFill>
                  <a:srgbClr val="0D0D0D"/>
                </a:solidFill>
                <a:latin typeface="Söhne"/>
              </a:rPr>
              <a:t>toàn</a:t>
            </a:r>
            <a:r>
              <a:rPr lang="en-US" dirty="0">
                <a:solidFill>
                  <a:srgbClr val="0D0D0D"/>
                </a:solidFill>
                <a:latin typeface="Söhne"/>
              </a:rPr>
              <a:t> </a:t>
            </a:r>
            <a:r>
              <a:rPr lang="en-US" dirty="0" err="1">
                <a:solidFill>
                  <a:srgbClr val="0D0D0D"/>
                </a:solidFill>
                <a:latin typeface="Söhne"/>
              </a:rPr>
              <a:t>lao</a:t>
            </a:r>
            <a:r>
              <a:rPr lang="en-US" dirty="0">
                <a:solidFill>
                  <a:srgbClr val="0D0D0D"/>
                </a:solidFill>
                <a:latin typeface="Söhne"/>
              </a:rPr>
              <a:t> </a:t>
            </a:r>
            <a:r>
              <a:rPr lang="en-US" dirty="0" err="1">
                <a:solidFill>
                  <a:srgbClr val="0D0D0D"/>
                </a:solidFill>
                <a:latin typeface="Söhne"/>
              </a:rPr>
              <a:t>động</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pha</a:t>
            </a:r>
            <a:r>
              <a:rPr lang="en-US" dirty="0"/>
              <a:t> </a:t>
            </a:r>
            <a:r>
              <a:rPr lang="en-US" dirty="0" err="1"/>
              <a:t>trộn</a:t>
            </a:r>
            <a:r>
              <a:rPr lang="en-US" dirty="0"/>
              <a:t> </a:t>
            </a:r>
            <a:r>
              <a:rPr lang="en-US" dirty="0" err="1"/>
              <a:t>các</a:t>
            </a:r>
            <a:r>
              <a:rPr lang="en-US" dirty="0"/>
              <a:t> </a:t>
            </a:r>
            <a:r>
              <a:rPr lang="en-US" dirty="0" err="1"/>
              <a:t>nguyên</a:t>
            </a:r>
            <a:r>
              <a:rPr lang="en-US" dirty="0"/>
              <a:t> </a:t>
            </a:r>
            <a:r>
              <a:rPr lang="en-US" dirty="0" err="1"/>
              <a:t>liệu</a:t>
            </a:r>
            <a:r>
              <a:rPr lang="en-US" dirty="0"/>
              <a:t> </a:t>
            </a:r>
            <a:r>
              <a:rPr lang="en-US" dirty="0" err="1"/>
              <a:t>hóa</a:t>
            </a:r>
            <a:r>
              <a:rPr lang="en-US" dirty="0"/>
              <a:t> </a:t>
            </a:r>
            <a:r>
              <a:rPr lang="en-US" dirty="0" err="1"/>
              <a:t>học</a:t>
            </a:r>
            <a:r>
              <a:rPr lang="en-US" dirty="0"/>
              <a:t> </a:t>
            </a:r>
            <a:r>
              <a:rPr lang="en-US" dirty="0" err="1"/>
              <a:t>để</a:t>
            </a:r>
            <a:r>
              <a:rPr lang="en-US" dirty="0"/>
              <a:t> </a:t>
            </a:r>
            <a:r>
              <a:rPr lang="en-US" dirty="0" err="1"/>
              <a:t>chuẩn</a:t>
            </a:r>
            <a:r>
              <a:rPr lang="en-US" dirty="0"/>
              <a:t> </a:t>
            </a:r>
            <a:r>
              <a:rPr lang="en-US" dirty="0" err="1"/>
              <a:t>bị</a:t>
            </a:r>
            <a:r>
              <a:rPr lang="en-US" dirty="0"/>
              <a:t> </a:t>
            </a:r>
            <a:r>
              <a:rPr lang="en-US" dirty="0" err="1"/>
              <a:t>sản</a:t>
            </a:r>
            <a:r>
              <a:rPr lang="en-US" dirty="0"/>
              <a:t> </a:t>
            </a:r>
            <a:r>
              <a:rPr lang="en-US" dirty="0" err="1"/>
              <a:t>xuất</a:t>
            </a:r>
            <a:r>
              <a:rPr lang="en-US" dirty="0"/>
              <a:t> </a:t>
            </a:r>
            <a:r>
              <a:rPr lang="en-US" dirty="0" err="1"/>
              <a:t>bình</a:t>
            </a:r>
            <a:r>
              <a:rPr lang="en-US" dirty="0"/>
              <a:t> </a:t>
            </a:r>
            <a:r>
              <a:rPr lang="en-US" dirty="0" err="1"/>
              <a:t>xịt</a:t>
            </a:r>
            <a:r>
              <a:rPr lang="en-US" dirty="0"/>
              <a:t> </a:t>
            </a:r>
            <a:r>
              <a:rPr lang="en-US" dirty="0" err="1"/>
              <a:t>côn</a:t>
            </a:r>
            <a:r>
              <a:rPr lang="en-US" dirty="0"/>
              <a:t> </a:t>
            </a:r>
            <a:r>
              <a:rPr lang="en-US" dirty="0" err="1"/>
              <a:t>trùng</a:t>
            </a:r>
            <a:endParaRPr lang="en-US" dirty="0"/>
          </a:p>
          <a:p>
            <a:pPr marL="304165" indent="-304165">
              <a:buClr>
                <a:schemeClr val="tx1"/>
              </a:buClr>
            </a:pPr>
            <a:r>
              <a:rPr lang="en-US" dirty="0"/>
              <a:t>2. </a:t>
            </a:r>
            <a:r>
              <a:rPr lang="vi-VN" dirty="0"/>
              <a:t>An toàn vệ sinh lao động đối với nhân viên vận hành máy bơm nguyên liệu hóa chất vào các chai kim loại để tạo thành bình xịt côn trùng</a:t>
            </a:r>
            <a:endParaRPr lang="en-US" dirty="0"/>
          </a:p>
          <a:p>
            <a:pPr marL="304165" indent="-304165">
              <a:buClr>
                <a:schemeClr val="tx1"/>
              </a:buClr>
            </a:pPr>
            <a:r>
              <a:rPr lang="en-US" dirty="0"/>
              <a:t>3. </a:t>
            </a:r>
            <a:r>
              <a:rPr lang="vi-VN" dirty="0"/>
              <a:t>An toàn vệ sinh lao động đối với nhân viên kiểm tra chất lượng bình xịt côn trùng thành phẩm</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hóa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học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pha</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học</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bình</a:t>
            </a:r>
            <a:r>
              <a:rPr lang="en-US" b="1" i="0" dirty="0">
                <a:effectLst/>
                <a:latin typeface="Open Sans" panose="020B0606030504020204" pitchFamily="34" charset="0"/>
              </a:rPr>
              <a:t> </a:t>
            </a:r>
            <a:r>
              <a:rPr lang="en-US" b="1" i="0" dirty="0" err="1">
                <a:effectLst/>
                <a:latin typeface="Open Sans" panose="020B0606030504020204" pitchFamily="34" charset="0"/>
              </a:rPr>
              <a:t>xịt</a:t>
            </a:r>
            <a:r>
              <a:rPr lang="en-US" b="1" i="0" dirty="0">
                <a:effectLst/>
                <a:latin typeface="Open Sans" panose="020B0606030504020204" pitchFamily="34" charset="0"/>
              </a:rPr>
              <a:t> </a:t>
            </a:r>
            <a:r>
              <a:rPr lang="en-US" b="1" i="0" dirty="0" err="1">
                <a:effectLst/>
                <a:latin typeface="Open Sans" panose="020B0606030504020204" pitchFamily="34" charset="0"/>
              </a:rPr>
              <a:t>côn</a:t>
            </a:r>
            <a:r>
              <a:rPr lang="en-US" b="1" i="0" dirty="0">
                <a:effectLst/>
                <a:latin typeface="Open Sans" panose="020B0606030504020204" pitchFamily="34" charset="0"/>
              </a:rPr>
              <a:t> </a:t>
            </a:r>
            <a:r>
              <a:rPr lang="en-US" b="1" i="0" dirty="0" err="1">
                <a:effectLst/>
                <a:latin typeface="Open Sans" panose="020B0606030504020204" pitchFamily="34" charset="0"/>
              </a:rPr>
              <a:t>trùng</a:t>
            </a:r>
            <a:endParaRPr lang="en-US" sz="2400" b="1" i="0" dirty="0">
              <a:effectLst/>
              <a:latin typeface="Söhne"/>
            </a:endParaRPr>
          </a:p>
          <a:p>
            <a:pPr algn="l"/>
            <a:r>
              <a:rPr lang="vi-VN" b="0" i="0" dirty="0">
                <a:effectLst/>
                <a:latin typeface="Open Sans" panose="020B0606030504020204" pitchFamily="34" charset="0"/>
              </a:rPr>
              <a:t>Đặc điểm công việc vận hành máy pha trộn các nguyên liệu hóa chất để chuẩn bị sản xuất bình xịt côn trùng là một quy trình chuyên môn đòi hỏi sự chính xác và cẩn thận.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Điều này bao gồm việc xác định tỷ lệ chính xác của các thành phần hóa học cần được trộn và đảm bảo rằng quy trình trộn diễn ra một cách đồng nhất và hiệu quả.</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38D29E31-E4D6-AE1E-71F6-5BC653D56DE5}"/>
              </a:ext>
            </a:extLst>
          </p:cNvPr>
          <p:cNvPicPr>
            <a:picLocks noChangeAspect="1"/>
          </p:cNvPicPr>
          <p:nvPr/>
        </p:nvPicPr>
        <p:blipFill>
          <a:blip r:embed="rId3"/>
          <a:stretch>
            <a:fillRect/>
          </a:stretch>
        </p:blipFill>
        <p:spPr>
          <a:xfrm>
            <a:off x="-890364" y="3356992"/>
            <a:ext cx="4761905" cy="4761905"/>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hóa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học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pha</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học</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bình</a:t>
            </a:r>
            <a:r>
              <a:rPr lang="en-US" b="1" i="0" dirty="0">
                <a:effectLst/>
                <a:latin typeface="Open Sans" panose="020B0606030504020204" pitchFamily="34" charset="0"/>
              </a:rPr>
              <a:t> </a:t>
            </a:r>
            <a:r>
              <a:rPr lang="en-US" b="1" i="0" dirty="0" err="1">
                <a:effectLst/>
                <a:latin typeface="Open Sans" panose="020B0606030504020204" pitchFamily="34" charset="0"/>
              </a:rPr>
              <a:t>xịt</a:t>
            </a:r>
            <a:r>
              <a:rPr lang="en-US" b="1" i="0" dirty="0">
                <a:effectLst/>
                <a:latin typeface="Open Sans" panose="020B0606030504020204" pitchFamily="34" charset="0"/>
              </a:rPr>
              <a:t> </a:t>
            </a:r>
            <a:r>
              <a:rPr lang="en-US" b="1" i="0" dirty="0" err="1">
                <a:effectLst/>
                <a:latin typeface="Open Sans" panose="020B0606030504020204" pitchFamily="34" charset="0"/>
              </a:rPr>
              <a:t>côn</a:t>
            </a:r>
            <a:r>
              <a:rPr lang="en-US" b="1" i="0" dirty="0">
                <a:effectLst/>
                <a:latin typeface="Open Sans" panose="020B0606030504020204" pitchFamily="34" charset="0"/>
              </a:rPr>
              <a:t> </a:t>
            </a:r>
            <a:r>
              <a:rPr lang="en-US" b="1" i="0" dirty="0" err="1">
                <a:effectLst/>
                <a:latin typeface="Open Sans" panose="020B0606030504020204" pitchFamily="34" charset="0"/>
              </a:rPr>
              <a:t>trùng</a:t>
            </a:r>
            <a:endParaRPr lang="en-US" sz="2400" b="1" i="0" dirty="0">
              <a:effectLst/>
              <a:latin typeface="Söhne"/>
            </a:endParaRPr>
          </a:p>
          <a:p>
            <a:r>
              <a:rPr lang="en-US" b="0" i="0" dirty="0">
                <a:effectLst/>
                <a:latin typeface="Open Sans" panose="020B0606030504020204" pitchFamily="34" charset="0"/>
              </a:rPr>
              <a:t>Trong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pha</a:t>
            </a:r>
            <a:r>
              <a:rPr lang="en-US" b="0" i="0" dirty="0">
                <a:effectLst/>
                <a:latin typeface="Open Sans" panose="020B0606030504020204" pitchFamily="34" charset="0"/>
              </a:rPr>
              <a:t> </a:t>
            </a:r>
            <a:r>
              <a:rPr lang="en-US" b="0" i="0" dirty="0" err="1">
                <a:effectLst/>
                <a:latin typeface="Open Sans" panose="020B0606030504020204" pitchFamily="34" charset="0"/>
              </a:rPr>
              <a:t>trộn</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liệu</a:t>
            </a:r>
            <a:r>
              <a:rPr lang="en-US" b="0" i="0" dirty="0">
                <a:effectLst/>
                <a:latin typeface="Open Sans" panose="020B0606030504020204" pitchFamily="34" charset="0"/>
              </a:rPr>
              <a:t> </a:t>
            </a:r>
            <a:r>
              <a:rPr lang="en-US" b="0" i="0" dirty="0" err="1">
                <a:effectLst/>
                <a:latin typeface="Open Sans" panose="020B0606030504020204" pitchFamily="34" charset="0"/>
              </a:rPr>
              <a:t>hóa</a:t>
            </a:r>
            <a:r>
              <a:rPr lang="en-US" b="0" i="0" dirty="0">
                <a:effectLst/>
                <a:latin typeface="Open Sans" panose="020B0606030504020204" pitchFamily="34" charset="0"/>
              </a:rPr>
              <a:t> </a:t>
            </a:r>
            <a:r>
              <a:rPr lang="en-US" b="0" i="0" dirty="0" err="1">
                <a:effectLst/>
                <a:latin typeface="Open Sans" panose="020B0606030504020204" pitchFamily="34" charset="0"/>
              </a:rPr>
              <a:t>chất</a:t>
            </a:r>
            <a:r>
              <a:rPr lang="en-US" b="0" i="0" dirty="0">
                <a:effectLst/>
                <a:latin typeface="Open Sans" panose="020B0606030504020204" pitchFamily="34" charset="0"/>
              </a:rPr>
              <a:t> </a:t>
            </a:r>
            <a:r>
              <a:rPr lang="en-US" b="0" i="0" dirty="0" err="1">
                <a:effectLst/>
                <a:latin typeface="Open Sans" panose="020B0606030504020204" pitchFamily="34" charset="0"/>
              </a:rPr>
              <a:t>để</a:t>
            </a:r>
            <a:r>
              <a:rPr lang="en-US" b="0" i="0" dirty="0">
                <a:effectLst/>
                <a:latin typeface="Open Sans" panose="020B0606030504020204" pitchFamily="34" charset="0"/>
              </a:rPr>
              <a:t> </a:t>
            </a:r>
            <a:r>
              <a:rPr lang="en-US" b="0" i="0" dirty="0" err="1">
                <a:effectLst/>
                <a:latin typeface="Open Sans" panose="020B0606030504020204" pitchFamily="34" charset="0"/>
              </a:rPr>
              <a:t>chuẩn</a:t>
            </a:r>
            <a:r>
              <a:rPr lang="en-US" b="0" i="0" dirty="0">
                <a:effectLst/>
                <a:latin typeface="Open Sans" panose="020B0606030504020204" pitchFamily="34" charset="0"/>
              </a:rPr>
              <a:t> </a:t>
            </a:r>
            <a:r>
              <a:rPr lang="en-US" b="0" i="0" dirty="0" err="1">
                <a:effectLst/>
                <a:latin typeface="Open Sans" panose="020B0606030504020204" pitchFamily="34" charset="0"/>
              </a:rPr>
              <a:t>bị</a:t>
            </a:r>
            <a:r>
              <a:rPr lang="en-US" b="0" i="0" dirty="0">
                <a:effectLst/>
                <a:latin typeface="Open Sans" panose="020B0606030504020204" pitchFamily="34" charset="0"/>
              </a:rPr>
              <a:t> </a:t>
            </a:r>
            <a:r>
              <a:rPr lang="en-US" b="0" i="0" dirty="0" err="1">
                <a:effectLst/>
                <a:latin typeface="Open Sans" panose="020B0606030504020204" pitchFamily="34" charset="0"/>
              </a:rPr>
              <a:t>sản</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a:t>
            </a:r>
            <a:r>
              <a:rPr lang="en-US" b="0" i="0" dirty="0" err="1">
                <a:effectLst/>
                <a:latin typeface="Open Sans" panose="020B0606030504020204" pitchFamily="34" charset="0"/>
              </a:rPr>
              <a:t>bình</a:t>
            </a:r>
            <a:r>
              <a:rPr lang="en-US" b="0" i="0" dirty="0">
                <a:effectLst/>
                <a:latin typeface="Open Sans" panose="020B0606030504020204" pitchFamily="34" charset="0"/>
              </a:rPr>
              <a:t> </a:t>
            </a:r>
            <a:r>
              <a:rPr lang="en-US" b="0" i="0" dirty="0" err="1">
                <a:effectLst/>
                <a:latin typeface="Open Sans" panose="020B0606030504020204" pitchFamily="34" charset="0"/>
              </a:rPr>
              <a:t>xịt</a:t>
            </a:r>
            <a:r>
              <a:rPr lang="en-US" b="0" i="0" dirty="0">
                <a:effectLst/>
                <a:latin typeface="Open Sans" panose="020B0606030504020204" pitchFamily="34" charset="0"/>
              </a:rPr>
              <a:t> </a:t>
            </a:r>
            <a:r>
              <a:rPr lang="en-US" b="0" i="0" dirty="0" err="1">
                <a:effectLst/>
                <a:latin typeface="Open Sans" panose="020B0606030504020204" pitchFamily="34" charset="0"/>
              </a:rPr>
              <a:t>côn</a:t>
            </a:r>
            <a:r>
              <a:rPr lang="en-US" b="0" i="0" dirty="0">
                <a:effectLst/>
                <a:latin typeface="Open Sans" panose="020B0606030504020204" pitchFamily="34" charset="0"/>
              </a:rPr>
              <a:t> </a:t>
            </a:r>
            <a:r>
              <a:rPr lang="en-US" b="0" i="0" dirty="0" err="1">
                <a:effectLst/>
                <a:latin typeface="Open Sans" panose="020B0606030504020204" pitchFamily="34" charset="0"/>
              </a:rPr>
              <a:t>trùng</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số</a:t>
            </a:r>
            <a:r>
              <a:rPr lang="en-US" b="0" i="0" dirty="0">
                <a:effectLst/>
                <a:latin typeface="Open Sans" panose="020B0606030504020204" pitchFamily="34" charset="0"/>
              </a:rPr>
              <a:t> </a:t>
            </a:r>
            <a:r>
              <a:rPr lang="en-US" b="0" i="0" dirty="0" err="1">
                <a:effectLst/>
                <a:latin typeface="Open Sans" panose="020B0606030504020204" pitchFamily="34" charset="0"/>
              </a:rPr>
              <a:t>dạng</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lao</a:t>
            </a:r>
            <a:r>
              <a:rPr lang="en-US" b="0" i="0" dirty="0">
                <a:effectLst/>
                <a:latin typeface="Open Sans" panose="020B0606030504020204" pitchFamily="34" charset="0"/>
              </a:rPr>
              <a:t> </a:t>
            </a:r>
            <a:r>
              <a:rPr lang="en-US" b="0" i="0" dirty="0" err="1">
                <a:effectLst/>
                <a:latin typeface="Open Sans" panose="020B0606030504020204" pitchFamily="34" charset="0"/>
              </a:rPr>
              <a:t>động</a:t>
            </a:r>
            <a:r>
              <a:rPr lang="en-US" b="0" i="0" dirty="0">
                <a:effectLst/>
                <a:latin typeface="Open Sans" panose="020B0606030504020204" pitchFamily="34" charset="0"/>
              </a:rPr>
              <a:t> </a:t>
            </a:r>
            <a:r>
              <a:rPr lang="en-US" b="0" i="0" dirty="0" err="1">
                <a:effectLst/>
                <a:latin typeface="Open Sans" panose="020B0606030504020204" pitchFamily="34" charset="0"/>
              </a:rPr>
              <a:t>mà</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viên</a:t>
            </a:r>
            <a:r>
              <a:rPr lang="en-US" b="0" i="0" dirty="0">
                <a:effectLst/>
                <a:latin typeface="Open Sans" panose="020B0606030504020204" pitchFamily="34" charset="0"/>
              </a:rPr>
              <a:t> </a:t>
            </a:r>
            <a:r>
              <a:rPr lang="en-US" b="0" i="0" dirty="0" err="1">
                <a:effectLst/>
                <a:latin typeface="Open Sans" panose="020B0606030504020204" pitchFamily="34" charset="0"/>
              </a:rPr>
              <a:t>cần</a:t>
            </a:r>
            <a:r>
              <a:rPr lang="en-US" b="0" i="0" dirty="0">
                <a:effectLst/>
                <a:latin typeface="Open Sans" panose="020B0606030504020204" pitchFamily="34" charset="0"/>
              </a:rPr>
              <a:t> </a:t>
            </a:r>
            <a:r>
              <a:rPr lang="en-US" b="0" i="0" dirty="0" err="1">
                <a:effectLst/>
                <a:latin typeface="Open Sans" panose="020B0606030504020204" pitchFamily="34" charset="0"/>
              </a:rPr>
              <a:t>phải</a:t>
            </a:r>
            <a:r>
              <a:rPr lang="en-US" b="0" i="0" dirty="0">
                <a:effectLst/>
                <a:latin typeface="Open Sans" panose="020B0606030504020204" pitchFamily="34" charset="0"/>
              </a:rPr>
              <a:t> </a:t>
            </a:r>
            <a:r>
              <a:rPr lang="en-US" b="0" i="0" dirty="0" err="1">
                <a:effectLst/>
                <a:latin typeface="Open Sans" panose="020B0606030504020204" pitchFamily="34" charset="0"/>
              </a:rPr>
              <a:t>cảnh</a:t>
            </a:r>
            <a:r>
              <a:rPr lang="en-US" b="0" i="0" dirty="0">
                <a:effectLst/>
                <a:latin typeface="Open Sans" panose="020B0606030504020204" pitchFamily="34" charset="0"/>
              </a:rPr>
              <a:t> </a:t>
            </a:r>
            <a:r>
              <a:rPr lang="en-US" b="0" i="0" dirty="0" err="1">
                <a:effectLst/>
                <a:latin typeface="Open Sans" panose="020B0606030504020204" pitchFamily="34" charset="0"/>
              </a:rPr>
              <a:t>giác</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phòng</a:t>
            </a:r>
            <a:r>
              <a:rPr lang="en-US" b="0" i="0" dirty="0">
                <a:effectLst/>
                <a:latin typeface="Open Sans" panose="020B0606030504020204" pitchFamily="34" charset="0"/>
              </a:rPr>
              <a:t> </a:t>
            </a:r>
            <a:r>
              <a:rPr lang="en-US" b="0" i="0" dirty="0" err="1">
                <a:effectLst/>
                <a:latin typeface="Open Sans" panose="020B0606030504020204" pitchFamily="34" charset="0"/>
              </a:rPr>
              <a:t>tránh</a:t>
            </a:r>
            <a:r>
              <a:rPr lang="en-US" b="0" i="0" dirty="0">
                <a:effectLst/>
                <a:latin typeface="Open Sans" panose="020B0606030504020204" pitchFamily="34" charset="0"/>
              </a:rPr>
              <a:t>. </a:t>
            </a:r>
          </a:p>
          <a:p>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những</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phổ</a:t>
            </a:r>
            <a:r>
              <a:rPr lang="en-US" b="0" i="0" dirty="0">
                <a:effectLst/>
                <a:latin typeface="Open Sans" panose="020B0606030504020204" pitchFamily="34" charset="0"/>
              </a:rPr>
              <a:t> </a:t>
            </a:r>
            <a:r>
              <a:rPr lang="en-US" b="0" i="0" dirty="0" err="1">
                <a:effectLst/>
                <a:latin typeface="Open Sans" panose="020B0606030504020204" pitchFamily="34" charset="0"/>
              </a:rPr>
              <a:t>biến</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tiếp</a:t>
            </a:r>
            <a:r>
              <a:rPr lang="en-US" b="0" i="0" dirty="0">
                <a:effectLst/>
                <a:latin typeface="Open Sans" panose="020B0606030504020204" pitchFamily="34" charset="0"/>
              </a:rPr>
              <a:t> </a:t>
            </a:r>
            <a:r>
              <a:rPr lang="en-US" b="0" i="0" dirty="0" err="1">
                <a:effectLst/>
                <a:latin typeface="Open Sans" panose="020B0606030504020204" pitchFamily="34" charset="0"/>
              </a:rPr>
              <a:t>xúc</a:t>
            </a:r>
            <a:r>
              <a:rPr lang="en-US" b="0" i="0" dirty="0">
                <a:effectLst/>
                <a:latin typeface="Open Sans" panose="020B0606030504020204" pitchFamily="34" charset="0"/>
              </a:rPr>
              <a:t> </a:t>
            </a:r>
            <a:r>
              <a:rPr lang="en-US" b="0" i="0" dirty="0" err="1">
                <a:effectLst/>
                <a:latin typeface="Open Sans" panose="020B0606030504020204" pitchFamily="34" charset="0"/>
              </a:rPr>
              <a:t>trực</a:t>
            </a:r>
            <a:r>
              <a:rPr lang="en-US" b="0" i="0" dirty="0">
                <a:effectLst/>
                <a:latin typeface="Open Sans" panose="020B0606030504020204" pitchFamily="34" charset="0"/>
              </a:rPr>
              <a:t> </a:t>
            </a:r>
            <a:r>
              <a:rPr lang="en-US" b="0" i="0" dirty="0" err="1">
                <a:effectLst/>
                <a:latin typeface="Open Sans" panose="020B0606030504020204" pitchFamily="34" charset="0"/>
              </a:rPr>
              <a:t>tiếp</a:t>
            </a:r>
            <a:r>
              <a:rPr lang="en-US" b="0" i="0" dirty="0">
                <a:effectLst/>
                <a:latin typeface="Open Sans" panose="020B0606030504020204" pitchFamily="34" charset="0"/>
              </a:rPr>
              <a:t> </a:t>
            </a:r>
            <a:r>
              <a:rPr lang="en-US" b="0" i="0" dirty="0" err="1">
                <a:effectLst/>
                <a:latin typeface="Open Sans" panose="020B0606030504020204" pitchFamily="34" charset="0"/>
              </a:rPr>
              <a:t>với</a:t>
            </a:r>
            <a:r>
              <a:rPr lang="en-US" b="0" i="0" dirty="0">
                <a:effectLst/>
                <a:latin typeface="Open Sans" panose="020B0606030504020204" pitchFamily="34" charset="0"/>
              </a:rPr>
              <a:t> </a:t>
            </a:r>
            <a:r>
              <a:rPr lang="en-US" b="0" i="0" dirty="0" err="1">
                <a:effectLst/>
                <a:latin typeface="Open Sans" panose="020B0606030504020204" pitchFamily="34" charset="0"/>
              </a:rPr>
              <a:t>hóa</a:t>
            </a:r>
            <a:r>
              <a:rPr lang="en-US" b="0" i="0" dirty="0">
                <a:effectLst/>
                <a:latin typeface="Open Sans" panose="020B0606030504020204" pitchFamily="34" charset="0"/>
              </a:rPr>
              <a:t> </a:t>
            </a:r>
            <a:r>
              <a:rPr lang="en-US" b="0" i="0" dirty="0" err="1">
                <a:effectLst/>
                <a:latin typeface="Open Sans" panose="020B0606030504020204" pitchFamily="34" charset="0"/>
              </a:rPr>
              <a:t>chất</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thể</a:t>
            </a:r>
            <a:r>
              <a:rPr lang="en-US" b="0" i="0" dirty="0">
                <a:effectLst/>
                <a:latin typeface="Open Sans" panose="020B0606030504020204" pitchFamily="34" charset="0"/>
              </a:rPr>
              <a:t> </a:t>
            </a:r>
            <a:r>
              <a:rPr lang="en-US" b="0" i="0" dirty="0" err="1">
                <a:effectLst/>
                <a:latin typeface="Open Sans" panose="020B0606030504020204" pitchFamily="34" charset="0"/>
              </a:rPr>
              <a:t>gây</a:t>
            </a:r>
            <a:r>
              <a:rPr lang="en-US" b="0" i="0" dirty="0">
                <a:effectLst/>
                <a:latin typeface="Open Sans" panose="020B0606030504020204" pitchFamily="34" charset="0"/>
              </a:rPr>
              <a:t> </a:t>
            </a:r>
            <a:r>
              <a:rPr lang="en-US" b="0" i="0" dirty="0" err="1">
                <a:effectLst/>
                <a:latin typeface="Open Sans" panose="020B0606030504020204" pitchFamily="34" charset="0"/>
              </a:rPr>
              <a:t>ra</a:t>
            </a:r>
            <a:r>
              <a:rPr lang="en-US" b="0" i="0" dirty="0">
                <a:effectLst/>
                <a:latin typeface="Open Sans" panose="020B0606030504020204" pitchFamily="34" charset="0"/>
              </a:rPr>
              <a:t> </a:t>
            </a:r>
            <a:r>
              <a:rPr lang="en-US" b="0" i="0" dirty="0" err="1">
                <a:effectLst/>
                <a:latin typeface="Open Sans" panose="020B0606030504020204" pitchFamily="34" charset="0"/>
              </a:rPr>
              <a:t>bỏng</a:t>
            </a:r>
            <a:r>
              <a:rPr lang="en-US" b="0" i="0" dirty="0">
                <a:effectLst/>
                <a:latin typeface="Open Sans" panose="020B0606030504020204" pitchFamily="34" charset="0"/>
              </a:rPr>
              <a:t> </a:t>
            </a:r>
            <a:r>
              <a:rPr lang="en-US" b="0" i="0" dirty="0" err="1">
                <a:effectLst/>
                <a:latin typeface="Open Sans" panose="020B0606030504020204" pitchFamily="34" charset="0"/>
              </a:rPr>
              <a:t>hoặc</a:t>
            </a:r>
            <a:r>
              <a:rPr lang="en-US" b="0" i="0" dirty="0">
                <a:effectLst/>
                <a:latin typeface="Open Sans" panose="020B0606030504020204" pitchFamily="34" charset="0"/>
              </a:rPr>
              <a:t> </a:t>
            </a:r>
            <a:r>
              <a:rPr lang="en-US" b="0" i="0" dirty="0" err="1">
                <a:effectLst/>
                <a:latin typeface="Open Sans" panose="020B0606030504020204" pitchFamily="34" charset="0"/>
              </a:rPr>
              <a:t>kích</a:t>
            </a:r>
            <a:r>
              <a:rPr lang="en-US" b="0" i="0" dirty="0">
                <a:effectLst/>
                <a:latin typeface="Open Sans" panose="020B0606030504020204" pitchFamily="34" charset="0"/>
              </a:rPr>
              <a:t> </a:t>
            </a:r>
            <a:r>
              <a:rPr lang="en-US" b="0" i="0" dirty="0" err="1">
                <a:effectLst/>
                <a:latin typeface="Open Sans" panose="020B0606030504020204" pitchFamily="34" charset="0"/>
              </a:rPr>
              <a:t>ứng</a:t>
            </a:r>
            <a:r>
              <a:rPr lang="en-US" b="0" i="0" dirty="0">
                <a:effectLst/>
                <a:latin typeface="Open Sans" panose="020B0606030504020204" pitchFamily="34" charset="0"/>
              </a:rPr>
              <a:t> da </a:t>
            </a:r>
            <a:r>
              <a:rPr lang="en-US" b="0" i="0" dirty="0" err="1">
                <a:effectLst/>
                <a:latin typeface="Open Sans" panose="020B0606030504020204" pitchFamily="34" charset="0"/>
              </a:rPr>
              <a:t>nghiêm</a:t>
            </a:r>
            <a:r>
              <a:rPr lang="en-US" b="0" i="0" dirty="0">
                <a:effectLst/>
                <a:latin typeface="Open Sans" panose="020B0606030504020204" pitchFamily="34" charset="0"/>
              </a:rPr>
              <a:t> </a:t>
            </a:r>
            <a:r>
              <a:rPr lang="en-US" b="0" i="0" dirty="0" err="1">
                <a:effectLst/>
                <a:latin typeface="Open Sans" panose="020B0606030504020204" pitchFamily="34" charset="0"/>
              </a:rPr>
              <a:t>trọng</a:t>
            </a:r>
            <a:r>
              <a:rPr lang="en-US" b="0" i="0" dirty="0">
                <a:effectLst/>
                <a:latin typeface="Open Sans" panose="020B0606030504020204" pitchFamily="34" charset="0"/>
              </a:rPr>
              <a: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735A4728-28B3-8B54-337C-3E92EC09E556}"/>
              </a:ext>
            </a:extLst>
          </p:cNvPr>
          <p:cNvPicPr>
            <a:picLocks noChangeAspect="1"/>
          </p:cNvPicPr>
          <p:nvPr/>
        </p:nvPicPr>
        <p:blipFill>
          <a:blip r:embed="rId3"/>
          <a:stretch>
            <a:fillRect/>
          </a:stretch>
        </p:blipFill>
        <p:spPr>
          <a:xfrm>
            <a:off x="-890364" y="3356992"/>
            <a:ext cx="4761905" cy="4761905"/>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hóa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học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pha</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học</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bình</a:t>
            </a:r>
            <a:r>
              <a:rPr lang="en-US" b="1" i="0" dirty="0">
                <a:effectLst/>
                <a:latin typeface="Open Sans" panose="020B0606030504020204" pitchFamily="34" charset="0"/>
              </a:rPr>
              <a:t> </a:t>
            </a:r>
            <a:r>
              <a:rPr lang="en-US" b="1" i="0" dirty="0" err="1">
                <a:effectLst/>
                <a:latin typeface="Open Sans" panose="020B0606030504020204" pitchFamily="34" charset="0"/>
              </a:rPr>
              <a:t>xịt</a:t>
            </a:r>
            <a:r>
              <a:rPr lang="en-US" b="1" i="0" dirty="0">
                <a:effectLst/>
                <a:latin typeface="Open Sans" panose="020B0606030504020204" pitchFamily="34" charset="0"/>
              </a:rPr>
              <a:t> </a:t>
            </a:r>
            <a:r>
              <a:rPr lang="en-US" b="1" i="0" dirty="0" err="1">
                <a:effectLst/>
                <a:latin typeface="Open Sans" panose="020B0606030504020204" pitchFamily="34" charset="0"/>
              </a:rPr>
              <a:t>côn</a:t>
            </a:r>
            <a:r>
              <a:rPr lang="en-US" b="1" i="0" dirty="0">
                <a:effectLst/>
                <a:latin typeface="Open Sans" panose="020B0606030504020204" pitchFamily="34" charset="0"/>
              </a:rPr>
              <a:t> </a:t>
            </a:r>
            <a:r>
              <a:rPr lang="en-US" b="1" i="0" dirty="0" err="1">
                <a:effectLst/>
                <a:latin typeface="Open Sans" panose="020B0606030504020204" pitchFamily="34" charset="0"/>
              </a:rPr>
              <a:t>trùng</a:t>
            </a:r>
            <a:endParaRPr lang="en-US" sz="2400" b="1" i="0" dirty="0">
              <a:effectLst/>
              <a:latin typeface="Söhne"/>
            </a:endParaRPr>
          </a:p>
          <a:p>
            <a:r>
              <a:rPr lang="vi-VN" b="0" i="0" dirty="0">
                <a:effectLst/>
                <a:latin typeface="Open Sans" panose="020B0606030504020204" pitchFamily="34" charset="0"/>
              </a:rPr>
              <a:t>Có nhiều nguyên nhân gây ra tai nạn lao động khi vận hành máy pha trộn các nguyên liệu hóa chất để chuẩn bị sản xuất bình xịt côn trùng.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nguyên nhân chính là việc thiếu đào tạo và hiểu biết về quy trình và an toàn lao động. </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D9C841A9-8E56-5DF1-73F4-7A307EC20AED}"/>
              </a:ext>
            </a:extLst>
          </p:cNvPr>
          <p:cNvPicPr>
            <a:picLocks noChangeAspect="1"/>
          </p:cNvPicPr>
          <p:nvPr/>
        </p:nvPicPr>
        <p:blipFill>
          <a:blip r:embed="rId3"/>
          <a:stretch>
            <a:fillRect/>
          </a:stretch>
        </p:blipFill>
        <p:spPr>
          <a:xfrm>
            <a:off x="-890364" y="3356992"/>
            <a:ext cx="4761905" cy="4761905"/>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hóa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học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pha</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học</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bình</a:t>
            </a:r>
            <a:r>
              <a:rPr lang="en-US" b="1" i="0" dirty="0">
                <a:effectLst/>
                <a:latin typeface="Open Sans" panose="020B0606030504020204" pitchFamily="34" charset="0"/>
              </a:rPr>
              <a:t> </a:t>
            </a:r>
            <a:r>
              <a:rPr lang="en-US" b="1" i="0" dirty="0" err="1">
                <a:effectLst/>
                <a:latin typeface="Open Sans" panose="020B0606030504020204" pitchFamily="34" charset="0"/>
              </a:rPr>
              <a:t>xịt</a:t>
            </a:r>
            <a:r>
              <a:rPr lang="en-US" b="1" i="0" dirty="0">
                <a:effectLst/>
                <a:latin typeface="Open Sans" panose="020B0606030504020204" pitchFamily="34" charset="0"/>
              </a:rPr>
              <a:t> </a:t>
            </a:r>
            <a:r>
              <a:rPr lang="en-US" b="1" i="0" dirty="0" err="1">
                <a:effectLst/>
                <a:latin typeface="Open Sans" panose="020B0606030504020204" pitchFamily="34" charset="0"/>
              </a:rPr>
              <a:t>côn</a:t>
            </a:r>
            <a:r>
              <a:rPr lang="en-US" b="1" i="0" dirty="0">
                <a:effectLst/>
                <a:latin typeface="Open Sans" panose="020B0606030504020204" pitchFamily="34" charset="0"/>
              </a:rPr>
              <a:t> </a:t>
            </a:r>
            <a:r>
              <a:rPr lang="en-US" b="1" i="0" dirty="0" err="1">
                <a:effectLst/>
                <a:latin typeface="Open Sans" panose="020B0606030504020204" pitchFamily="34" charset="0"/>
              </a:rPr>
              <a:t>trùng</a:t>
            </a:r>
            <a:endParaRPr lang="en-US" sz="2400" b="1" i="0" dirty="0">
              <a:effectLst/>
              <a:latin typeface="Söhne"/>
            </a:endParaRPr>
          </a:p>
          <a:p>
            <a:r>
              <a:rPr lang="vi-VN" b="0" i="0" dirty="0">
                <a:effectLst/>
                <a:latin typeface="Open Sans" panose="020B0606030504020204" pitchFamily="34" charset="0"/>
              </a:rPr>
              <a:t>Đầu tiên, nhân viên cần được đào tạo đầy đủ về cách sử dụng máy pha trộn và các loại hóa chất, cũng như biết cách đọc và hiểu các nhãn cảnh báo. </a:t>
            </a:r>
            <a:endParaRPr lang="en-US" b="0" i="0" dirty="0">
              <a:effectLst/>
              <a:latin typeface="Open Sans" panose="020B0606030504020204" pitchFamily="34" charset="0"/>
            </a:endParaRPr>
          </a:p>
          <a:p>
            <a:r>
              <a:rPr lang="vi-VN" b="0" i="0" dirty="0">
                <a:effectLst/>
                <a:latin typeface="Open Sans" panose="020B0606030504020204" pitchFamily="34" charset="0"/>
              </a:rPr>
              <a:t>Huấn luyện này nên bao gồm việc giải thích về nguy cơ tiềm ẩn và biện pháp an toàn cụ thể trong quá trình làm việc.</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F5883BD5-7A54-F697-5CD1-EA792BA7C331}"/>
              </a:ext>
            </a:extLst>
          </p:cNvPr>
          <p:cNvPicPr>
            <a:picLocks noChangeAspect="1"/>
          </p:cNvPicPr>
          <p:nvPr/>
        </p:nvPicPr>
        <p:blipFill>
          <a:blip r:embed="rId3"/>
          <a:stretch>
            <a:fillRect/>
          </a:stretch>
        </p:blipFill>
        <p:spPr>
          <a:xfrm>
            <a:off x="-890364" y="3356992"/>
            <a:ext cx="4761905" cy="4761905"/>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pha trộn các nguyên liệu hóa học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pha</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học</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bình</a:t>
            </a:r>
            <a:r>
              <a:rPr lang="en-US" b="1" i="0" dirty="0">
                <a:effectLst/>
                <a:latin typeface="Open Sans" panose="020B0606030504020204" pitchFamily="34" charset="0"/>
              </a:rPr>
              <a:t> </a:t>
            </a:r>
            <a:r>
              <a:rPr lang="en-US" b="1" i="0" dirty="0" err="1">
                <a:effectLst/>
                <a:latin typeface="Open Sans" panose="020B0606030504020204" pitchFamily="34" charset="0"/>
              </a:rPr>
              <a:t>xịt</a:t>
            </a:r>
            <a:r>
              <a:rPr lang="en-US" b="1" i="0" dirty="0">
                <a:effectLst/>
                <a:latin typeface="Open Sans" panose="020B0606030504020204" pitchFamily="34" charset="0"/>
              </a:rPr>
              <a:t> </a:t>
            </a:r>
            <a:r>
              <a:rPr lang="en-US" b="1" i="0" dirty="0" err="1">
                <a:effectLst/>
                <a:latin typeface="Open Sans" panose="020B0606030504020204" pitchFamily="34" charset="0"/>
              </a:rPr>
              <a:t>côn</a:t>
            </a:r>
            <a:r>
              <a:rPr lang="en-US" b="1" i="0" dirty="0">
                <a:effectLst/>
                <a:latin typeface="Open Sans" panose="020B0606030504020204" pitchFamily="34" charset="0"/>
              </a:rPr>
              <a:t> </a:t>
            </a:r>
            <a:r>
              <a:rPr lang="en-US" b="1" i="0" dirty="0" err="1">
                <a:effectLst/>
                <a:latin typeface="Open Sans" panose="020B0606030504020204" pitchFamily="34" charset="0"/>
              </a:rPr>
              <a:t>trùng</a:t>
            </a:r>
            <a:endParaRPr lang="en-US" sz="2400" b="1" i="0" dirty="0">
              <a:effectLst/>
              <a:latin typeface="Söhne"/>
            </a:endParaRPr>
          </a:p>
          <a:p>
            <a:pPr algn="l"/>
            <a:r>
              <a:rPr lang="vi-VN" b="0" i="0" dirty="0">
                <a:effectLst/>
                <a:latin typeface="Open Sans" panose="020B0606030504020204" pitchFamily="34" charset="0"/>
              </a:rPr>
              <a:t>Quy định an toàn lao động khi vận hành máy pha trộn các nguyên liệu hóa chất để chuẩn bị sản xuất bình xịt côn trùng là một phần không thể thiếu trong môi trường làm việc.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việc đảm bảo rằng tất cả nhân viên được đào tạo về quy trình an toàn là cực kỳ quan trọng. Họ cần phải biết cách sử dụng máy pha trộn và các loại hóa chất một cách đúng cách, cũng như biết cách đối phó với các tình huống khẩn cấp.</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CA6537E8-729F-14E9-879F-D039D406C6C5}"/>
              </a:ext>
            </a:extLst>
          </p:cNvPr>
          <p:cNvPicPr>
            <a:picLocks noChangeAspect="1"/>
          </p:cNvPicPr>
          <p:nvPr/>
        </p:nvPicPr>
        <p:blipFill>
          <a:blip r:embed="rId3"/>
          <a:stretch>
            <a:fillRect/>
          </a:stretch>
        </p:blipFill>
        <p:spPr>
          <a:xfrm>
            <a:off x="-890364" y="3356992"/>
            <a:ext cx="4761905" cy="4761905"/>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pha trộn các nguyên liệu hóa học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pha</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học</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bình</a:t>
            </a:r>
            <a:r>
              <a:rPr lang="en-US" b="1" i="0" dirty="0">
                <a:effectLst/>
                <a:latin typeface="Open Sans" panose="020B0606030504020204" pitchFamily="34" charset="0"/>
              </a:rPr>
              <a:t> </a:t>
            </a:r>
            <a:r>
              <a:rPr lang="en-US" b="1" i="0" dirty="0" err="1">
                <a:effectLst/>
                <a:latin typeface="Open Sans" panose="020B0606030504020204" pitchFamily="34" charset="0"/>
              </a:rPr>
              <a:t>xịt</a:t>
            </a:r>
            <a:r>
              <a:rPr lang="en-US" b="1" i="0" dirty="0">
                <a:effectLst/>
                <a:latin typeface="Open Sans" panose="020B0606030504020204" pitchFamily="34" charset="0"/>
              </a:rPr>
              <a:t> </a:t>
            </a:r>
            <a:r>
              <a:rPr lang="en-US" b="1" i="0" dirty="0" err="1">
                <a:effectLst/>
                <a:latin typeface="Open Sans" panose="020B0606030504020204" pitchFamily="34" charset="0"/>
              </a:rPr>
              <a:t>côn</a:t>
            </a:r>
            <a:r>
              <a:rPr lang="en-US" b="1" i="0" dirty="0">
                <a:effectLst/>
                <a:latin typeface="Open Sans" panose="020B0606030504020204" pitchFamily="34" charset="0"/>
              </a:rPr>
              <a:t> </a:t>
            </a:r>
            <a:r>
              <a:rPr lang="en-US" b="1" i="0" dirty="0" err="1">
                <a:effectLst/>
                <a:latin typeface="Open Sans" panose="020B0606030504020204" pitchFamily="34" charset="0"/>
              </a:rPr>
              <a:t>trùng</a:t>
            </a:r>
            <a:endParaRPr lang="en-US" sz="2400" b="1" i="0" dirty="0">
              <a:effectLst/>
              <a:latin typeface="Söhne"/>
            </a:endParaRPr>
          </a:p>
          <a:p>
            <a:r>
              <a:rPr lang="vi-VN" b="0" i="0" dirty="0">
                <a:effectLst/>
                <a:latin typeface="Open Sans" panose="020B0606030504020204" pitchFamily="34" charset="0"/>
              </a:rPr>
              <a:t>Xử lý tình huống tai nạn lao động khẩn cấp khi vận hành máy pha trộn các nguyên liệu hóa chất để chuẩn bị sản xuất bình xịt côn trùng đòi hỏi sự nhanh nhẹn và quyết đoán từ phía nhân viên và cả nhóm làm việc. </a:t>
            </a:r>
            <a:endParaRPr lang="en-US" b="0" i="0" dirty="0">
              <a:effectLst/>
              <a:latin typeface="Open Sans" panose="020B0606030504020204" pitchFamily="34" charset="0"/>
            </a:endParaRPr>
          </a:p>
          <a:p>
            <a:r>
              <a:rPr lang="vi-VN" b="0" i="0" dirty="0">
                <a:effectLst/>
                <a:latin typeface="Open Sans" panose="020B0606030504020204" pitchFamily="34" charset="0"/>
              </a:rPr>
              <a:t>Đầu tiên và quan trọng nhất, người làm việc gần khu vực xảy ra tai nạn cần ngay lập tức thông báo về tình hình cho người quản lý hoặc nhóm cứu hộ an toàn.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1C8872FA-CC50-F861-AC3B-835DA1C41AFD}"/>
              </a:ext>
            </a:extLst>
          </p:cNvPr>
          <p:cNvPicPr>
            <a:picLocks noChangeAspect="1"/>
          </p:cNvPicPr>
          <p:nvPr/>
        </p:nvPicPr>
        <p:blipFill>
          <a:blip r:embed="rId3"/>
          <a:stretch>
            <a:fillRect/>
          </a:stretch>
        </p:blipFill>
        <p:spPr>
          <a:xfrm>
            <a:off x="-890364" y="3356992"/>
            <a:ext cx="4761905" cy="4761905"/>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bơm nguyên liệu hóa chất vào các chai kim loại</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1. </a:t>
            </a:r>
            <a:r>
              <a:rPr lang="vi-VN" b="1" i="0" dirty="0">
                <a:effectLst/>
                <a:latin typeface="Open Sans" panose="020B0606030504020204" pitchFamily="34" charset="0"/>
              </a:rPr>
              <a:t>Đặc điểm công việc vận hành máy bơm nguyên liệu hóa chất vào các chai kim loại để tạo thành bình xịt côn trùng</a:t>
            </a:r>
            <a:r>
              <a:rPr lang="en-US" sz="2000" dirty="0"/>
              <a:t>:</a:t>
            </a:r>
          </a:p>
          <a:p>
            <a:pPr algn="l"/>
            <a:r>
              <a:rPr lang="vi-VN" b="0" i="0" dirty="0">
                <a:effectLst/>
                <a:latin typeface="Open Sans" panose="020B0606030504020204" pitchFamily="34" charset="0"/>
              </a:rPr>
              <a:t>Đặc điểm công việc vận hành máy bơm nguyên liệu hóa chất vào các chai kim loại để tạo thành bình xịt côn trùng (insect spray) đòi hỏi sự cẩn thận và kiến thức kỹ thuật. </a:t>
            </a:r>
            <a:endParaRPr lang="en-US" b="0" i="0" dirty="0">
              <a:effectLst/>
              <a:latin typeface="Open Sans" panose="020B0606030504020204" pitchFamily="34" charset="0"/>
            </a:endParaRPr>
          </a:p>
          <a:p>
            <a:pPr algn="l"/>
            <a:r>
              <a:rPr lang="vi-VN" b="0" i="0" dirty="0">
                <a:effectLst/>
                <a:latin typeface="Open Sans" panose="020B0606030504020204" pitchFamily="34" charset="0"/>
              </a:rPr>
              <a:t>Quy trình này bao gồm việc kiểm soát và điều chỉnh các thông số kỹ thuật như áp suất, lưu lượng và hỗn hợp hóa chất. Công việc cũng yêu cầu sự quan sát tỉ mỉ để phát hiện và khắc phục sự cố kỹ thuật nếu có.</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B5EF255C-3458-7E6C-8FF4-96153CFF25C3}"/>
              </a:ext>
            </a:extLst>
          </p:cNvPr>
          <p:cNvPicPr>
            <a:picLocks noChangeAspect="1"/>
          </p:cNvPicPr>
          <p:nvPr/>
        </p:nvPicPr>
        <p:blipFill>
          <a:blip r:embed="rId3"/>
          <a:stretch>
            <a:fillRect/>
          </a:stretch>
        </p:blipFill>
        <p:spPr>
          <a:xfrm>
            <a:off x="7059054" y="1645137"/>
            <a:ext cx="3543325" cy="354332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bơm nguyên liệu hóa chất vào các chai kim loại</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vi-VN" b="1" i="0" dirty="0">
                <a:effectLst/>
                <a:latin typeface="Open Sans" panose="020B0606030504020204" pitchFamily="34" charset="0"/>
              </a:rPr>
              <a:t>Các dạng tai nạn lao động trong quá trình vận hành máy bơm nguyên liệu hóa chất vào các chai kim loại để tạo thành bình xịt côn trùng</a:t>
            </a:r>
            <a:r>
              <a:rPr lang="en-US" sz="2000" dirty="0"/>
              <a:t>:</a:t>
            </a:r>
          </a:p>
          <a:p>
            <a:pPr algn="l"/>
            <a:r>
              <a:rPr lang="vi-VN" b="0" i="0" dirty="0">
                <a:effectLst/>
                <a:latin typeface="Open Sans" panose="020B0606030504020204" pitchFamily="34" charset="0"/>
              </a:rPr>
              <a:t>Trong quá trình vận hành máy bơm nguyên liệu hóa chất vào các chai kim loại để tạo thành bình xịt côn trùng, có nhiều nguy cơ tai nạn lao động có thể xảy ra.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nguyên nhân phổ biến là tai nạn hóa chất, khi có sự rò rỉ hoặc tràn hóa chất gây nguy hiểm cho nhân viên.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1BF31DEA-67D4-9BC3-9243-2D3A14BC2F70}"/>
              </a:ext>
            </a:extLst>
          </p:cNvPr>
          <p:cNvPicPr>
            <a:picLocks noChangeAspect="1"/>
          </p:cNvPicPr>
          <p:nvPr/>
        </p:nvPicPr>
        <p:blipFill>
          <a:blip r:embed="rId3"/>
          <a:stretch>
            <a:fillRect/>
          </a:stretch>
        </p:blipFill>
        <p:spPr>
          <a:xfrm>
            <a:off x="7059054" y="1645137"/>
            <a:ext cx="3543325" cy="354332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bơm nguyên liệu hóa chất vào các chai kim loại</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vi-VN" b="1" i="0" dirty="0">
                <a:effectLst/>
                <a:latin typeface="Open Sans" panose="020B0606030504020204" pitchFamily="34" charset="0"/>
              </a:rPr>
              <a:t>Nguyên nhân gây ra tai nạn lao động khi vận hành máy bơm nguyên liệu hóa chất vào các chai kim loại để tạo thành bình xịt côn trùng</a:t>
            </a:r>
          </a:p>
          <a:p>
            <a:r>
              <a:rPr lang="vi-VN" b="0" i="0" dirty="0">
                <a:effectLst/>
                <a:latin typeface="Open Sans" panose="020B0606030504020204" pitchFamily="34" charset="0"/>
              </a:rPr>
              <a:t>Nguyên nhân gây ra tai nạn lao động khi vận hành máy bơm nguyên liệu hóa chất vào các chai kim loại để tạo thành bình xịt côn trùng có thể bao gồm nhiều yếu tố.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nguyên nhân chính là sự thiếu hiểu biết hoặc tuân thủ không đúng các quy trình an toàn lao động.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751A426E-E02C-0DCD-0D38-9009E4618B36}"/>
              </a:ext>
            </a:extLst>
          </p:cNvPr>
          <p:cNvPicPr>
            <a:picLocks noChangeAspect="1"/>
          </p:cNvPicPr>
          <p:nvPr/>
        </p:nvPicPr>
        <p:blipFill>
          <a:blip r:embed="rId3"/>
          <a:stretch>
            <a:fillRect/>
          </a:stretch>
        </p:blipFill>
        <p:spPr>
          <a:xfrm>
            <a:off x="7059054" y="1645137"/>
            <a:ext cx="3543325" cy="354332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bơm nguyên liệu hóa chất vào các chai kim loại</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4. </a:t>
            </a:r>
            <a:r>
              <a:rPr lang="vi-VN" b="1" i="0" dirty="0">
                <a:effectLst/>
                <a:latin typeface="Open Sans" panose="020B0606030504020204" pitchFamily="34" charset="0"/>
              </a:rPr>
              <a:t>Biện pháp phòng tránh tai nạn lao động khi vận hành máy bơm nguyên liệu hóa chất vào các chai kim loại để tạo thành bình xịt côn trùng</a:t>
            </a:r>
            <a:r>
              <a:rPr lang="en-US" sz="2000" dirty="0"/>
              <a:t>:</a:t>
            </a:r>
          </a:p>
          <a:p>
            <a:pPr algn="l">
              <a:buFont typeface="Arial" panose="020B0604020202020204" pitchFamily="34" charset="0"/>
              <a:buChar char="•"/>
            </a:pPr>
            <a:r>
              <a:rPr lang="vi-VN" i="0" dirty="0">
                <a:effectLst/>
                <a:latin typeface="Open Sans" panose="020B0606030504020204" pitchFamily="34" charset="0"/>
              </a:rPr>
              <a:t>Để phòng tránh tai nạn lao động khi vận hành máy bơm nguyên liệu hóa chất vào các chai kim loại để tạo thành bình xịt côn trùng, việc thực hiện quan trắc môi trường lao động là vô cùng quan trọng. </a:t>
            </a:r>
            <a:endParaRPr lang="en-US" i="0" dirty="0">
              <a:effectLst/>
              <a:latin typeface="Open Sans" panose="020B0606030504020204" pitchFamily="34" charset="0"/>
            </a:endParaRPr>
          </a:p>
          <a:p>
            <a:pPr algn="l">
              <a:buFont typeface="Arial" panose="020B0604020202020204" pitchFamily="34" charset="0"/>
              <a:buChar char="•"/>
            </a:pPr>
            <a:r>
              <a:rPr lang="vi-VN" i="0" dirty="0">
                <a:effectLst/>
                <a:latin typeface="Open Sans" panose="020B0606030504020204" pitchFamily="34" charset="0"/>
              </a:rPr>
              <a:t>Đầu tiên, cần thiết lập các hệ thống quan trắc để đo lường và giám sát các yếu tố môi trường như nồng độ hóa chất trong không khí, áp suất làm việc và nhiệt độ xung quanh.</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6ABF028A-0BEC-B757-BB9B-FBCEA100E660}"/>
              </a:ext>
            </a:extLst>
          </p:cNvPr>
          <p:cNvPicPr>
            <a:picLocks noChangeAspect="1"/>
          </p:cNvPicPr>
          <p:nvPr/>
        </p:nvPicPr>
        <p:blipFill>
          <a:blip r:embed="rId3"/>
          <a:stretch>
            <a:fillRect/>
          </a:stretch>
        </p:blipFill>
        <p:spPr>
          <a:xfrm>
            <a:off x="7059054" y="1645137"/>
            <a:ext cx="3543325" cy="354332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bơm nguyên liệu hóa chất vào các chai kim loại</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a:t>
            </a:r>
            <a:r>
              <a:rPr lang="vi-VN" b="1" i="0" dirty="0">
                <a:effectLst/>
                <a:latin typeface="Open Sans" panose="020B0606030504020204" pitchFamily="34" charset="0"/>
              </a:rPr>
              <a:t>Quy định an toàn lao động khi vận hành máy bơm nguyên liệu hóa chất vào các chai kim loại để tạo thành bình xịt côn trùng</a:t>
            </a:r>
            <a:r>
              <a:rPr lang="en-US" sz="2000" dirty="0"/>
              <a:t>:</a:t>
            </a:r>
          </a:p>
          <a:p>
            <a:pPr algn="l"/>
            <a:r>
              <a:rPr lang="vi-VN" b="0" i="0" dirty="0">
                <a:effectLst/>
                <a:latin typeface="Open Sans" panose="020B0606030504020204" pitchFamily="34" charset="0"/>
              </a:rPr>
              <a:t>Quy định an toàn lao động khi vận hành máy bơm nguyên liệu hóa chất vào các chai kim loại để tạo thành bình xịt côn trùng rất quan trọng để đảm bảo sự an toàn và làm việc hiệu quả của nhân viên.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cần phải đảm bảo rằng tất cả nhân viên được đào tạo về việc sử dụng máy móc và các hóa chất một cách an toàn và hiệu quả.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7D75646D-E700-9216-9821-8F8BBC59F97E}"/>
              </a:ext>
            </a:extLst>
          </p:cNvPr>
          <p:cNvPicPr>
            <a:picLocks noChangeAspect="1"/>
          </p:cNvPicPr>
          <p:nvPr/>
        </p:nvPicPr>
        <p:blipFill>
          <a:blip r:embed="rId3"/>
          <a:stretch>
            <a:fillRect/>
          </a:stretch>
        </p:blipFill>
        <p:spPr>
          <a:xfrm>
            <a:off x="7059054" y="1645137"/>
            <a:ext cx="3543325" cy="354332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bơm nguyên liệu hóa chất vào các chai kim loại</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vi-VN" b="1" i="0" dirty="0">
                <a:effectLst/>
                <a:latin typeface="Open Sans" panose="020B0606030504020204" pitchFamily="34" charset="0"/>
              </a:rPr>
              <a:t>Xử lý tình huống tai nạn lao động khẩn cấp khi vận hành máy bơm nguyên liệu hóa chất vào các chai kim loại để tạo thành bình xịt côn trùng</a:t>
            </a:r>
            <a:r>
              <a:rPr lang="en-US" sz="2000" dirty="0"/>
              <a:t>:</a:t>
            </a:r>
          </a:p>
          <a:p>
            <a:pPr algn="l"/>
            <a:r>
              <a:rPr lang="vi-VN" b="0" i="0" dirty="0">
                <a:effectLst/>
                <a:latin typeface="Open Sans" panose="020B0606030504020204" pitchFamily="34" charset="0"/>
              </a:rPr>
              <a:t>Xử lý tình huống tai nạn lao động khẩn cấp khi vận hành máy bơm nguyên liệu hóa chất vào các chai kim loại để tạo thành bình xịt côn trùng đòi hỏi sự phản ứng nhanh chóng và chính xác từ phía nhân viên và quản lý.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Trong trường hợp xảy ra tai nạn, việc đảm bảo sự an toàn của tất cả nhân viên là ưu tiên hàng đầu.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44D5F1F4-3EE9-9A06-99E6-FF4D7D57D41E}"/>
              </a:ext>
            </a:extLst>
          </p:cNvPr>
          <p:cNvPicPr>
            <a:picLocks noChangeAspect="1"/>
          </p:cNvPicPr>
          <p:nvPr/>
        </p:nvPicPr>
        <p:blipFill>
          <a:blip r:embed="rId3"/>
          <a:stretch>
            <a:fillRect/>
          </a:stretch>
        </p:blipFill>
        <p:spPr>
          <a:xfrm>
            <a:off x="7059054" y="1645137"/>
            <a:ext cx="3543325" cy="354332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Kiểm tra chất lượng bình xịt côn trùng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1. </a:t>
            </a:r>
            <a:r>
              <a:rPr lang="vi-VN" b="1" i="0" dirty="0">
                <a:effectLst/>
                <a:latin typeface="Open Sans" panose="020B0606030504020204" pitchFamily="34" charset="0"/>
              </a:rPr>
              <a:t>Đặc điểm công việc kiểm tra chất lượng bình xịt côn trùng thành 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Việc kiểm tra chất lượng bình xịt côn trùng (insect spray) thành phẩm đòi hỏi sự cẩn trọng và quan trọng để đảm bảo hiệu quả trong việc diệt trừ côn trùng và đồng thời đảm bảo an toàn cho người sử dụng.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trình này bao gồm nhiều bước khác nhau như kiểm tra thành phần hoạt chất, đo lường nồng độ, và đánh giá khả năng diệt khuẩn.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FE55B093-69E2-A3FA-C3E9-7614E1E7F8BD}"/>
              </a:ext>
            </a:extLst>
          </p:cNvPr>
          <p:cNvPicPr>
            <a:picLocks noChangeAspect="1"/>
          </p:cNvPicPr>
          <p:nvPr/>
        </p:nvPicPr>
        <p:blipFill>
          <a:blip r:embed="rId3"/>
          <a:stretch>
            <a:fillRect/>
          </a:stretch>
        </p:blipFill>
        <p:spPr>
          <a:xfrm>
            <a:off x="-890363" y="3789040"/>
            <a:ext cx="4613200" cy="4613200"/>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Kiểm tra chất lượng bình xịt côn trùng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nSpc>
                <a:spcPct val="120000"/>
              </a:lnSpc>
              <a:buNone/>
            </a:pPr>
            <a:r>
              <a:rPr lang="en-US" sz="2000" b="1" i="0" dirty="0">
                <a:effectLst/>
                <a:latin typeface="Open Sans" panose="020B0606030504020204" pitchFamily="34" charset="0"/>
              </a:rPr>
              <a:t>2. </a:t>
            </a:r>
            <a:r>
              <a:rPr lang="vi-VN" b="1" i="0" dirty="0">
                <a:effectLst/>
                <a:latin typeface="Open Sans" panose="020B0606030504020204" pitchFamily="34" charset="0"/>
              </a:rPr>
              <a:t>Các dạng tai nạn lao động trong quá trình kiểm tra chất lượng bình xịt côn trùng thành 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kiểm tra chất lượng bình xịt côn trùng (insect spray) thành phẩm, có một số dạng tai nạn lao động mà nhân viên có thể gặp phải.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tai nạn phổ biến nhất là việc tiếp xúc với các hóa chất độc hại có trong thành phần của bình xịt.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D59A227-B2D3-7AC3-63E6-D0622EE57A99}"/>
              </a:ext>
            </a:extLst>
          </p:cNvPr>
          <p:cNvPicPr>
            <a:picLocks noChangeAspect="1"/>
          </p:cNvPicPr>
          <p:nvPr/>
        </p:nvPicPr>
        <p:blipFill>
          <a:blip r:embed="rId3"/>
          <a:stretch>
            <a:fillRect/>
          </a:stretch>
        </p:blipFill>
        <p:spPr>
          <a:xfrm>
            <a:off x="-890363" y="3789040"/>
            <a:ext cx="4613200" cy="4613200"/>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Kiểm tra chất lượng bình xịt côn trùng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3. </a:t>
            </a:r>
            <a:r>
              <a:rPr lang="vi-VN" b="1" i="0" dirty="0">
                <a:effectLst/>
                <a:latin typeface="Open Sans" panose="020B0606030504020204" pitchFamily="34" charset="0"/>
              </a:rPr>
              <a:t>Nguyên nhân gây ra tai nạn lao động khi kiểm tra chất lượng bình xịt côn trùng thành 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Có nhiều nguyên nhân gây ra tai nạn lao động khi kiểm tra chất lượng bình xịt côn trùng (insect spray) thành phẩm. Một trong những nguyên nhân chính là thiếu hiểu biết hoặc thiếu đào tạo về quy trình làm việc và an toàn lao động.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Khi nhân viên không hiểu rõ về các chất hoạt động trong bình xịt cũng như cách sử dụng các thiết bị kiểm tra, họ có thể gặp phải các tình huống không mong muốn, gây ra tai nạn.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4D7E1FC-FAA7-BE02-8954-6143EEDD9B92}"/>
              </a:ext>
            </a:extLst>
          </p:cNvPr>
          <p:cNvPicPr>
            <a:picLocks noChangeAspect="1"/>
          </p:cNvPicPr>
          <p:nvPr/>
        </p:nvPicPr>
        <p:blipFill>
          <a:blip r:embed="rId3"/>
          <a:stretch>
            <a:fillRect/>
          </a:stretch>
        </p:blipFill>
        <p:spPr>
          <a:xfrm>
            <a:off x="-890363" y="3789040"/>
            <a:ext cx="4613200" cy="4613200"/>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Kiểm tra chất lượng bình xịt côn trùng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4. </a:t>
            </a:r>
            <a:r>
              <a:rPr lang="vi-VN" b="1" i="0" dirty="0">
                <a:effectLst/>
                <a:latin typeface="Open Sans" panose="020B0606030504020204" pitchFamily="34" charset="0"/>
              </a:rPr>
              <a:t>Biện pháp phòng tránh tai nạn lao động khi kiểm tra chất lượng bình xịt côn trùng thành 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phòng tránh tai nạn lao động khi kiểm tra chất lượng bình xịt côn trùng (insect spray) thành phẩm, các biện pháp cần được áp dụng một cách thận trọng và hệ thống. Đầu tiên, đảm bảo rằng tất cả nhân viên được đào tạo đầy đủ về quy trình làm việc và an toàn lao động.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Việc này bao gồm hướng dẫn về cách sử dụng các thiết bị kiểm tra, quy trình xử lý hóa chất một cách an toàn và cách thực hiện các biện pháp cấp cứu khi cần thiết.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BF7F99C-2ACD-A3B2-FC65-8D36A55864A0}"/>
              </a:ext>
            </a:extLst>
          </p:cNvPr>
          <p:cNvPicPr>
            <a:picLocks noChangeAspect="1"/>
          </p:cNvPicPr>
          <p:nvPr/>
        </p:nvPicPr>
        <p:blipFill>
          <a:blip r:embed="rId3"/>
          <a:stretch>
            <a:fillRect/>
          </a:stretch>
        </p:blipFill>
        <p:spPr>
          <a:xfrm>
            <a:off x="-890363" y="3789040"/>
            <a:ext cx="4613200" cy="4613200"/>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Kiểm tra chất lượng bình xịt côn trùng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5. </a:t>
            </a:r>
            <a:r>
              <a:rPr lang="vi-VN" b="1" i="0" dirty="0">
                <a:effectLst/>
                <a:latin typeface="Open Sans" panose="020B0606030504020204" pitchFamily="34" charset="0"/>
              </a:rPr>
              <a:t>Quy định an toàn lao động khi kiểm tra chất lượng bình xịt côn trùng thành 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khi kiểm tra chất lượng bình xịt côn trùng (insect spray) thành phẩm đóng vai trò quan trọng trong việc đảm bảo sự an toàn và bảo vệ sức khỏe của nhân viên tham gia vào quá trình này.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Các quy định này thường bao gồm việc đào tạo và hướng dẫn nhân viên về các biện pháp an toàn khi làm việc với hóa chất, bao gồm cách sử dụng, bảo quản và xử lý chúng một cách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6D5F88D-BE17-57DD-0F88-150C3ED014D5}"/>
              </a:ext>
            </a:extLst>
          </p:cNvPr>
          <p:cNvPicPr>
            <a:picLocks noChangeAspect="1"/>
          </p:cNvPicPr>
          <p:nvPr/>
        </p:nvPicPr>
        <p:blipFill>
          <a:blip r:embed="rId3"/>
          <a:stretch>
            <a:fillRect/>
          </a:stretch>
        </p:blipFill>
        <p:spPr>
          <a:xfrm>
            <a:off x="-890363" y="3789040"/>
            <a:ext cx="4613200" cy="4613200"/>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Kiểm tra chất lượng bình xịt côn trùng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6. </a:t>
            </a:r>
            <a:r>
              <a:rPr lang="vi-VN" b="1" i="0" dirty="0">
                <a:effectLst/>
                <a:latin typeface="Open Sans" panose="020B0606030504020204" pitchFamily="34" charset="0"/>
              </a:rPr>
              <a:t>Xử lý tình huống tai nạn lao động khẩn cấp khi kiểm tra chất lượng bình xịt côn trùng thành 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Xử lý tình huống tai nạn lao động khẩn cấp khi kiểm tra chất lượng bình xịt côn trùng (insect spray) thành phẩm đòi hỏi sự nhanh nhạy và kỹ năng xử lý tốt từ các nhân viên tham gia.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trường hợp xảy ra tai nạn, việc đầu tiên là đảm bảo an toàn cho bản thân và người khác bằng cách ngừng công việc và di chuyển ra khỏi nguy cơ.</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E95D9FD-93BC-950C-90C0-AAAD92DF1378}"/>
              </a:ext>
            </a:extLst>
          </p:cNvPr>
          <p:cNvPicPr>
            <a:picLocks noChangeAspect="1"/>
          </p:cNvPicPr>
          <p:nvPr/>
        </p:nvPicPr>
        <p:blipFill>
          <a:blip r:embed="rId3"/>
          <a:stretch>
            <a:fillRect/>
          </a:stretch>
        </p:blipFill>
        <p:spPr>
          <a:xfrm>
            <a:off x="-890363" y="3789040"/>
            <a:ext cx="4613200" cy="4613200"/>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195</TotalTime>
  <Words>2373</Words>
  <Application>Microsoft Office PowerPoint</Application>
  <PresentationFormat>Custom</PresentationFormat>
  <Paragraphs>96</Paragraphs>
  <Slides>22</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22</vt:i4>
      </vt:variant>
    </vt:vector>
  </HeadingPairs>
  <TitlesOfParts>
    <vt:vector size="32"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BÌNH XỊT CÔN TRÙNG</vt:lpstr>
      <vt:lpstr>Một số vụ tai nạn trong nhà máy sản xuất bình xịt côn trùng</vt:lpstr>
      <vt:lpstr>Tóm tắt bài học</vt:lpstr>
      <vt:lpstr>Vận hành máy pha trộn các nguyên liệu hóa học</vt:lpstr>
      <vt:lpstr>Vận hành máy pha trộn các nguyên liệu hóa học</vt:lpstr>
      <vt:lpstr>Vận hành máy pha trộn các nguyên liệu hóa học</vt:lpstr>
      <vt:lpstr>Vận hành máy pha trộn các nguyên liệu hóa học</vt:lpstr>
      <vt:lpstr>Vận hành máy pha trộn các nguyên liệu hóa học</vt:lpstr>
      <vt:lpstr>Vận hành máy pha trộn các nguyên liệu hóa học</vt:lpstr>
      <vt:lpstr>Vận hành máy bơm nguyên liệu hóa chất vào các chai kim loại</vt:lpstr>
      <vt:lpstr>Vận hành máy bơm nguyên liệu hóa chất vào các chai kim loại</vt:lpstr>
      <vt:lpstr>Vận hành máy bơm nguyên liệu hóa chất vào các chai kim loại</vt:lpstr>
      <vt:lpstr>Vận hành máy bơm nguyên liệu hóa chất vào các chai kim loại</vt:lpstr>
      <vt:lpstr>Vận hành máy bơm nguyên liệu hóa chất vào các chai kim loại</vt:lpstr>
      <vt:lpstr>Vận hành máy bơm nguyên liệu hóa chất vào các chai kim loại</vt:lpstr>
      <vt:lpstr>Kiểm tra chất lượng bình xịt côn trùng thành phẩm</vt:lpstr>
      <vt:lpstr>Kiểm tra chất lượng bình xịt côn trùng thành phẩm</vt:lpstr>
      <vt:lpstr>Kiểm tra chất lượng bình xịt côn trùng thành phẩm</vt:lpstr>
      <vt:lpstr>Kiểm tra chất lượng bình xịt côn trùng thành phẩm</vt:lpstr>
      <vt:lpstr>Kiểm tra chất lượng bình xịt côn trùng thành phẩm</vt:lpstr>
      <vt:lpstr>Kiểm tra chất lượng bình xịt côn trùng thành phẩm</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24</cp:revision>
  <dcterms:created xsi:type="dcterms:W3CDTF">2024-03-23T04:43:33Z</dcterms:created>
  <dcterms:modified xsi:type="dcterms:W3CDTF">2024-04-06T02:28:33Z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