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BĂNG KEO</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3483EB4-BDFB-C172-2A56-ECFCCB3E8C69}"/>
              </a:ext>
            </a:extLst>
          </p:cNvPr>
          <p:cNvPicPr>
            <a:picLocks noChangeAspect="1"/>
          </p:cNvPicPr>
          <p:nvPr/>
        </p:nvPicPr>
        <p:blipFill>
          <a:blip r:embed="rId4"/>
          <a:stretch>
            <a:fillRect/>
          </a:stretch>
        </p:blipFill>
        <p:spPr>
          <a:xfrm>
            <a:off x="4617453" y="4077072"/>
            <a:ext cx="2952328" cy="295232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38179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băng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keo</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lĩnh</a:t>
            </a:r>
            <a:r>
              <a:rPr lang="en-US" b="0" i="0" dirty="0">
                <a:solidFill>
                  <a:srgbClr val="0D0D0D"/>
                </a:solidFill>
                <a:effectLst/>
                <a:latin typeface="Söhne"/>
              </a:rPr>
              <a:t> </a:t>
            </a:r>
            <a:r>
              <a:rPr lang="en-US" b="0" i="0" dirty="0" err="1">
                <a:solidFill>
                  <a:srgbClr val="0D0D0D"/>
                </a:solidFill>
                <a:effectLst/>
                <a:latin typeface="Söhne"/>
              </a:rPr>
              <a:t>vực</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băng</a:t>
            </a:r>
            <a:r>
              <a:rPr lang="en-US" b="0" i="0" dirty="0">
                <a:solidFill>
                  <a:srgbClr val="0D0D0D"/>
                </a:solidFill>
                <a:effectLst/>
                <a:latin typeface="Söhne"/>
              </a:rPr>
              <a:t> </a:t>
            </a:r>
            <a:r>
              <a:rPr lang="en-US" b="0" i="0" dirty="0" err="1">
                <a:solidFill>
                  <a:srgbClr val="0D0D0D"/>
                </a:solidFill>
                <a:effectLst/>
                <a:latin typeface="Söhne"/>
              </a:rPr>
              <a:t>keo</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số</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nổi</a:t>
            </a:r>
            <a:r>
              <a:rPr lang="en-US" b="0" i="0" dirty="0">
                <a:solidFill>
                  <a:srgbClr val="0D0D0D"/>
                </a:solidFill>
                <a:effectLst/>
                <a:latin typeface="Söhne"/>
              </a:rPr>
              <a:t> </a:t>
            </a:r>
            <a:r>
              <a:rPr lang="en-US" b="0" i="0" dirty="0" err="1">
                <a:solidFill>
                  <a:srgbClr val="0D0D0D"/>
                </a:solidFill>
                <a:effectLst/>
                <a:latin typeface="Söhne"/>
              </a:rPr>
              <a:t>bật</a:t>
            </a:r>
            <a:r>
              <a:rPr lang="en-US" b="0" i="0" dirty="0">
                <a:solidFill>
                  <a:srgbClr val="0D0D0D"/>
                </a:solidFill>
                <a:effectLst/>
                <a:latin typeface="Söhne"/>
              </a:rPr>
              <a:t> </a:t>
            </a:r>
            <a:r>
              <a:rPr lang="en-US" b="0" i="0" dirty="0" err="1">
                <a:solidFill>
                  <a:srgbClr val="0D0D0D"/>
                </a:solidFill>
                <a:effectLst/>
                <a:latin typeface="Söhne"/>
              </a:rPr>
              <a:t>đã</a:t>
            </a:r>
            <a:r>
              <a:rPr lang="en-US" b="0" i="0" dirty="0">
                <a:solidFill>
                  <a:srgbClr val="0D0D0D"/>
                </a:solidFill>
                <a:effectLst/>
                <a:latin typeface="Söhne"/>
              </a:rPr>
              <a:t> </a:t>
            </a:r>
            <a:r>
              <a:rPr lang="en-US" b="0" i="0" dirty="0" err="1">
                <a:solidFill>
                  <a:srgbClr val="0D0D0D"/>
                </a:solidFill>
                <a:effectLst/>
                <a:latin typeface="Söhne"/>
              </a:rPr>
              <a:t>thu</a:t>
            </a:r>
            <a:r>
              <a:rPr lang="en-US" b="0" i="0" dirty="0">
                <a:solidFill>
                  <a:srgbClr val="0D0D0D"/>
                </a:solidFill>
                <a:effectLst/>
                <a:latin typeface="Söhne"/>
              </a:rPr>
              <a:t> </a:t>
            </a:r>
            <a:r>
              <a:rPr lang="en-US" b="0" i="0" dirty="0" err="1">
                <a:solidFill>
                  <a:srgbClr val="0D0D0D"/>
                </a:solidFill>
                <a:effectLst/>
                <a:latin typeface="Söhne"/>
              </a:rPr>
              <a:t>hút</a:t>
            </a:r>
            <a:r>
              <a:rPr lang="en-US" b="0" i="0" dirty="0">
                <a:solidFill>
                  <a:srgbClr val="0D0D0D"/>
                </a:solidFill>
                <a:effectLst/>
                <a:latin typeface="Söhne"/>
              </a:rPr>
              <a:t> </a:t>
            </a:r>
            <a:r>
              <a:rPr lang="en-US" b="0" i="0" dirty="0" err="1">
                <a:solidFill>
                  <a:srgbClr val="0D0D0D"/>
                </a:solidFill>
                <a:effectLst/>
                <a:latin typeface="Söhne"/>
              </a:rPr>
              <a:t>sự</a:t>
            </a:r>
            <a:r>
              <a:rPr lang="en-US" b="0" i="0" dirty="0">
                <a:solidFill>
                  <a:srgbClr val="0D0D0D"/>
                </a:solidFill>
                <a:effectLst/>
                <a:latin typeface="Söhne"/>
              </a:rPr>
              <a:t> </a:t>
            </a:r>
            <a:r>
              <a:rPr lang="en-US" b="0" i="0" dirty="0" err="1">
                <a:solidFill>
                  <a:srgbClr val="0D0D0D"/>
                </a:solidFill>
                <a:effectLst/>
                <a:latin typeface="Söhne"/>
              </a:rPr>
              <a:t>chú</a:t>
            </a:r>
            <a:r>
              <a:rPr lang="en-US" b="0" i="0" dirty="0">
                <a:solidFill>
                  <a:srgbClr val="0D0D0D"/>
                </a:solidFill>
                <a:effectLst/>
                <a:latin typeface="Söhne"/>
              </a:rPr>
              <a:t> ý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cộng</a:t>
            </a:r>
            <a:r>
              <a:rPr lang="en-US" b="0" i="0" dirty="0">
                <a:solidFill>
                  <a:srgbClr val="0D0D0D"/>
                </a:solidFill>
                <a:effectLst/>
                <a:latin typeface="Söhne"/>
              </a:rPr>
              <a:t> </a:t>
            </a:r>
            <a:r>
              <a:rPr lang="en-US" b="0" i="0" dirty="0" err="1">
                <a:solidFill>
                  <a:srgbClr val="0D0D0D"/>
                </a:solidFill>
                <a:effectLst/>
                <a:latin typeface="Söhne"/>
              </a:rPr>
              <a:t>đồng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chính</a:t>
            </a:r>
            <a:r>
              <a:rPr lang="en-US" b="0" i="0" dirty="0">
                <a:solidFill>
                  <a:srgbClr val="0D0D0D"/>
                </a:solidFill>
                <a:effectLst/>
                <a:latin typeface="Söhne"/>
              </a:rPr>
              <a:t> </a:t>
            </a:r>
            <a:r>
              <a:rPr lang="en-US" b="0" i="0" dirty="0" err="1">
                <a:solidFill>
                  <a:srgbClr val="0D0D0D"/>
                </a:solidFill>
                <a:effectLst/>
                <a:latin typeface="Söhne"/>
              </a:rPr>
              <a:t>trị</a:t>
            </a:r>
            <a:r>
              <a:rPr lang="en-US" b="0" i="0" dirty="0">
                <a:solidFill>
                  <a:srgbClr val="0D0D0D"/>
                </a:solidFill>
                <a:effectLst/>
                <a:latin typeface="Söhne"/>
              </a:rPr>
              <a:t> </a:t>
            </a:r>
            <a:r>
              <a:rPr lang="en-US" b="0" i="0" dirty="0" err="1">
                <a:solidFill>
                  <a:srgbClr val="0D0D0D"/>
                </a:solidFill>
                <a:effectLst/>
                <a:latin typeface="Söhne"/>
              </a:rPr>
              <a:t>gia</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a:t>
            </a:r>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r>
              <a:rPr lang="en-US" i="0" dirty="0">
                <a:solidFill>
                  <a:srgbClr val="0D0D0D"/>
                </a:solidFill>
                <a:effectLst/>
                <a:latin typeface="Söhne"/>
              </a:rPr>
              <a:t> </a:t>
            </a:r>
            <a:r>
              <a:rPr lang="en-US" i="0" dirty="0" err="1">
                <a:solidFill>
                  <a:srgbClr val="0D0D0D"/>
                </a:solidFill>
                <a:effectLst/>
                <a:latin typeface="Söhne"/>
              </a:rPr>
              <a:t>Nguy</a:t>
            </a:r>
            <a:r>
              <a:rPr lang="en-US" i="0" dirty="0">
                <a:solidFill>
                  <a:srgbClr val="0D0D0D"/>
                </a:solidFill>
                <a:effectLst/>
                <a:latin typeface="Söhne"/>
              </a:rPr>
              <a:t> </a:t>
            </a:r>
            <a:r>
              <a:rPr lang="en-US" i="0" dirty="0" err="1">
                <a:solidFill>
                  <a:srgbClr val="0D0D0D"/>
                </a:solidFill>
                <a:effectLst/>
                <a:latin typeface="Söhne"/>
              </a:rPr>
              <a:t>Hiểm</a:t>
            </a:r>
            <a:endParaRPr lang="en-US" i="0" dirty="0">
              <a:solidFill>
                <a:srgbClr val="0D0D0D"/>
              </a:solidFill>
              <a:effectLst/>
              <a:latin typeface="Söhne"/>
            </a:endParaRPr>
          </a:p>
          <a:p>
            <a:pPr marL="730885" lvl="1" indent="-304165"/>
            <a:r>
              <a:rPr lang="en-US" dirty="0"/>
              <a:t>Tai </a:t>
            </a:r>
            <a:r>
              <a:rPr lang="en-US" dirty="0" err="1"/>
              <a:t>Nạn</a:t>
            </a:r>
            <a:r>
              <a:rPr lang="en-US" dirty="0"/>
              <a:t> </a:t>
            </a:r>
            <a:r>
              <a:rPr lang="en-US" dirty="0" err="1"/>
              <a:t>Máy</a:t>
            </a:r>
            <a:r>
              <a:rPr lang="en-US" dirty="0"/>
              <a:t> </a:t>
            </a:r>
            <a:r>
              <a:rPr lang="en-US" dirty="0" err="1"/>
              <a:t>Móc</a:t>
            </a:r>
            <a:r>
              <a:rPr lang="en-US" dirty="0"/>
              <a:t> </a:t>
            </a:r>
            <a:r>
              <a:rPr lang="en-US" dirty="0" err="1"/>
              <a:t>và</a:t>
            </a:r>
            <a:r>
              <a:rPr lang="en-US" dirty="0"/>
              <a:t> </a:t>
            </a:r>
            <a:r>
              <a:rPr lang="en-US" dirty="0" err="1"/>
              <a:t>Thiết</a:t>
            </a:r>
            <a:r>
              <a:rPr lang="en-US" dirty="0"/>
              <a:t> </a:t>
            </a:r>
            <a:r>
              <a:rPr lang="en-US" dirty="0" err="1"/>
              <a:t>Bị</a:t>
            </a:r>
            <a:endParaRPr lang="en-US" dirty="0">
              <a:solidFill>
                <a:srgbClr val="0D0D0D"/>
              </a:solidFill>
              <a:latin typeface="Söhne"/>
            </a:endParaRPr>
          </a:p>
          <a:p>
            <a:pPr marL="730885" lvl="1" indent="-304165"/>
            <a:r>
              <a:rPr lang="vi-VN" dirty="0"/>
              <a:t>Chưa Đủ Trang Thiết Bị Bảo Hộ</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An </a:t>
            </a:r>
            <a:r>
              <a:rPr lang="en-US" dirty="0" err="1"/>
              <a:t>Toàn</a:t>
            </a:r>
            <a:r>
              <a:rPr lang="en-US" dirty="0"/>
              <a:t> Trong Quy </a:t>
            </a:r>
            <a:r>
              <a:rPr lang="en-US" dirty="0" err="1"/>
              <a:t>Trình</a:t>
            </a:r>
            <a:r>
              <a:rPr lang="en-US" dirty="0"/>
              <a:t> </a:t>
            </a:r>
            <a:r>
              <a:rPr lang="en-US" dirty="0" err="1"/>
              <a:t>Sản</a:t>
            </a:r>
            <a:r>
              <a:rPr lang="en-US" dirty="0"/>
              <a:t> </a:t>
            </a:r>
            <a:r>
              <a:rPr lang="en-US" dirty="0" err="1"/>
              <a:t>Xuất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hợp</a:t>
            </a:r>
            <a:r>
              <a:rPr lang="en-US" dirty="0"/>
              <a:t> </a:t>
            </a:r>
            <a:r>
              <a:rPr lang="en-US" dirty="0" err="1"/>
              <a:t>chất</a:t>
            </a:r>
            <a:r>
              <a:rPr lang="en-US" dirty="0"/>
              <a:t> </a:t>
            </a:r>
            <a:r>
              <a:rPr lang="en-US" dirty="0" err="1"/>
              <a:t>keo</a:t>
            </a:r>
            <a:r>
              <a:rPr lang="en-US" dirty="0"/>
              <a:t> </a:t>
            </a:r>
            <a:r>
              <a:rPr lang="en-US" dirty="0" err="1"/>
              <a:t>dính</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làm</a:t>
            </a:r>
            <a:r>
              <a:rPr lang="en-US" dirty="0"/>
              <a:t> </a:t>
            </a:r>
            <a:r>
              <a:rPr lang="en-US" dirty="0" err="1"/>
              <a:t>băng</a:t>
            </a:r>
            <a:r>
              <a:rPr lang="en-US" dirty="0"/>
              <a:t> </a:t>
            </a:r>
            <a:r>
              <a:rPr lang="en-US" dirty="0" err="1"/>
              <a:t>keo</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giấy</a:t>
            </a:r>
            <a:r>
              <a:rPr lang="en-US" dirty="0"/>
              <a:t> </a:t>
            </a:r>
            <a:r>
              <a:rPr lang="en-US" dirty="0" err="1"/>
              <a:t>hoặc</a:t>
            </a:r>
            <a:r>
              <a:rPr lang="en-US" dirty="0"/>
              <a:t> </a:t>
            </a:r>
            <a:r>
              <a:rPr lang="en-US" dirty="0" err="1"/>
              <a:t>màng</a:t>
            </a:r>
            <a:r>
              <a:rPr lang="en-US" dirty="0"/>
              <a:t> </a:t>
            </a:r>
            <a:r>
              <a:rPr lang="en-US" dirty="0" err="1"/>
              <a:t>nhựa</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làm</a:t>
            </a:r>
            <a:r>
              <a:rPr lang="en-US" dirty="0"/>
              <a:t> </a:t>
            </a:r>
            <a:r>
              <a:rPr lang="en-US" dirty="0" err="1"/>
              <a:t>băng</a:t>
            </a:r>
            <a:r>
              <a:rPr lang="en-US" dirty="0"/>
              <a:t> </a:t>
            </a:r>
            <a:r>
              <a:rPr lang="en-US" dirty="0" err="1"/>
              <a:t>keo</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tráng</a:t>
            </a:r>
            <a:r>
              <a:rPr lang="en-US" dirty="0"/>
              <a:t> </a:t>
            </a:r>
            <a:r>
              <a:rPr lang="en-US" dirty="0" err="1"/>
              <a:t>hỗn</a:t>
            </a:r>
            <a:r>
              <a:rPr lang="en-US" dirty="0"/>
              <a:t> </a:t>
            </a:r>
            <a:r>
              <a:rPr lang="en-US" dirty="0" err="1"/>
              <a:t>hợp</a:t>
            </a:r>
            <a:r>
              <a:rPr lang="en-US" dirty="0"/>
              <a:t> </a:t>
            </a:r>
            <a:r>
              <a:rPr lang="en-US" dirty="0" err="1"/>
              <a:t>keo</a:t>
            </a:r>
            <a:r>
              <a:rPr lang="en-US" dirty="0"/>
              <a:t> </a:t>
            </a:r>
            <a:r>
              <a:rPr lang="en-US" dirty="0" err="1"/>
              <a:t>lên</a:t>
            </a:r>
            <a:r>
              <a:rPr lang="en-US" dirty="0"/>
              <a:t> </a:t>
            </a:r>
            <a:r>
              <a:rPr lang="en-US" dirty="0" err="1"/>
              <a:t>cuộn</a:t>
            </a:r>
            <a:r>
              <a:rPr lang="en-US" dirty="0"/>
              <a:t> </a:t>
            </a:r>
            <a:r>
              <a:rPr lang="en-US" dirty="0" err="1"/>
              <a:t>giấy</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cuộn</a:t>
            </a:r>
            <a:r>
              <a:rPr lang="en-US" dirty="0"/>
              <a:t> </a:t>
            </a:r>
            <a:r>
              <a:rPr lang="en-US" dirty="0" err="1"/>
              <a:t>băng</a:t>
            </a:r>
            <a:r>
              <a:rPr lang="en-US" dirty="0"/>
              <a:t> </a:t>
            </a:r>
            <a:r>
              <a:rPr lang="en-US" dirty="0" err="1"/>
              <a:t>keo</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endParaRPr lang="en-US" sz="2400" b="1" i="0" dirty="0">
              <a:effectLst/>
              <a:latin typeface="Söhne"/>
            </a:endParaRPr>
          </a:p>
          <a:p>
            <a:r>
              <a:rPr lang="vi-VN" b="0" i="0" dirty="0">
                <a:effectLst/>
                <a:latin typeface="Open Sans" panose="020B0606030504020204" pitchFamily="34" charset="0"/>
              </a:rPr>
              <a:t>Trong quá trình vận hành máy trộn hợp chất keo dính để chuẩn bị sản xuất băng keo (tape), các công nhân cần tiếp cận công việc một cách chuyên nghiệp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bao gồm nhiều đặc điểm quan trọng để đảm bảo quá trình sản xuất diễn ra suôn sẻ và đạt được chất lượng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88FF86B-5E3C-520D-2BCE-1623CDF01D89}"/>
              </a:ext>
            </a:extLst>
          </p:cNvPr>
          <p:cNvPicPr>
            <a:picLocks noChangeAspect="1"/>
          </p:cNvPicPr>
          <p:nvPr/>
        </p:nvPicPr>
        <p:blipFill>
          <a:blip r:embed="rId3"/>
          <a:stretch>
            <a:fillRect/>
          </a:stretch>
        </p:blipFill>
        <p:spPr>
          <a:xfrm>
            <a:off x="-818355" y="3150345"/>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keo</a:t>
            </a:r>
            <a:r>
              <a:rPr lang="en-US" b="0" i="0" dirty="0">
                <a:effectLst/>
                <a:latin typeface="Open Sans" panose="020B0606030504020204" pitchFamily="34" charset="0"/>
              </a:rPr>
              <a:t> </a:t>
            </a:r>
            <a:r>
              <a:rPr lang="en-US" b="0" i="0" dirty="0" err="1">
                <a:effectLst/>
                <a:latin typeface="Open Sans" panose="020B0606030504020204" pitchFamily="34" charset="0"/>
              </a:rPr>
              <a:t>dính</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băng</a:t>
            </a:r>
            <a:r>
              <a:rPr lang="en-US" b="0" i="0" dirty="0">
                <a:effectLst/>
                <a:latin typeface="Open Sans" panose="020B0606030504020204" pitchFamily="34" charset="0"/>
              </a:rPr>
              <a:t> </a:t>
            </a:r>
            <a:r>
              <a:rPr lang="en-US" b="0" i="0" dirty="0" err="1">
                <a:effectLst/>
                <a:latin typeface="Open Sans" panose="020B0606030504020204" pitchFamily="34" charset="0"/>
              </a:rPr>
              <a:t>keo</a:t>
            </a:r>
            <a:r>
              <a:rPr lang="en-US" b="0" i="0" dirty="0">
                <a:effectLst/>
                <a:latin typeface="Open Sans" panose="020B0606030504020204" pitchFamily="34" charset="0"/>
              </a:rPr>
              <a:t> (tape),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giải</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p>
          <a:p>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độc</a:t>
            </a:r>
            <a:r>
              <a:rPr lang="en-US" b="0" i="0" dirty="0">
                <a:effectLst/>
                <a:latin typeface="Open Sans" panose="020B0606030504020204" pitchFamily="34" charset="0"/>
              </a:rPr>
              <a:t> </a:t>
            </a:r>
            <a:r>
              <a:rPr lang="en-US" b="0" i="0" dirty="0" err="1">
                <a:effectLst/>
                <a:latin typeface="Open Sans" panose="020B0606030504020204" pitchFamily="34" charset="0"/>
              </a:rPr>
              <a:t>hại</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48C6A3-7673-E999-8597-7AF33D48410E}"/>
              </a:ext>
            </a:extLst>
          </p:cNvPr>
          <p:cNvPicPr>
            <a:picLocks noChangeAspect="1"/>
          </p:cNvPicPr>
          <p:nvPr/>
        </p:nvPicPr>
        <p:blipFill>
          <a:blip r:embed="rId3"/>
          <a:stretch>
            <a:fillRect/>
          </a:stretch>
        </p:blipFill>
        <p:spPr>
          <a:xfrm>
            <a:off x="-818355" y="3150345"/>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endParaRPr lang="en-US" sz="2400" b="1" i="0" dirty="0">
              <a:effectLst/>
              <a:latin typeface="Söhne"/>
            </a:endParaRPr>
          </a:p>
          <a:p>
            <a:r>
              <a:rPr lang="vi-VN" b="0" i="0" dirty="0">
                <a:effectLst/>
                <a:latin typeface="Open Sans" panose="020B0606030504020204" pitchFamily="34" charset="0"/>
              </a:rPr>
              <a:t>Các tai nạn khi vận hành máy trộn hợp chất keo dính trong quá trình chuẩn bị sản xuất băng keo (tape) thường xuất phát từ nhiều nguyên nhân. Một trong những nguyên nhân chính là sự thiếu hiểu biết về quy trình làm việc và thiếu kinh nghiệm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việc cần phải được đào tạo đầy đủ về cách vận hành máy, nhận diện nguy cơ, và biết cách ứng phó với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03CB387-BD26-7840-AE46-206886CF5961}"/>
              </a:ext>
            </a:extLst>
          </p:cNvPr>
          <p:cNvPicPr>
            <a:picLocks noChangeAspect="1"/>
          </p:cNvPicPr>
          <p:nvPr/>
        </p:nvPicPr>
        <p:blipFill>
          <a:blip r:embed="rId3"/>
          <a:stretch>
            <a:fillRect/>
          </a:stretch>
        </p:blipFill>
        <p:spPr>
          <a:xfrm>
            <a:off x="-818355" y="3150345"/>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endParaRPr lang="en-US" sz="2400" b="1" i="0" dirty="0">
              <a:effectLst/>
              <a:latin typeface="Söhne"/>
            </a:endParaRPr>
          </a:p>
          <a:p>
            <a:r>
              <a:rPr lang="vi-VN" b="0" i="0" dirty="0">
                <a:effectLst/>
                <a:latin typeface="Söhne"/>
              </a:rPr>
              <a:t>Để giảm thiểu nguy cơ tai nạn khi vận hành máy trộn hợp chất keo dính trong quá trình chuẩn bị sản xuất băng keo (tape), việc thực hiện biện pháp phòng tránh và huấn luyện an toàn lao động là quan trọng. </a:t>
            </a:r>
            <a:endParaRPr lang="en-US" b="0" i="0" dirty="0">
              <a:effectLst/>
              <a:latin typeface="Söhne"/>
            </a:endParaRPr>
          </a:p>
          <a:p>
            <a:r>
              <a:rPr lang="vi-VN" b="0" i="0" dirty="0">
                <a:effectLst/>
                <a:latin typeface="Söhne"/>
              </a:rPr>
              <a:t>Đầu tiên, đảm bảo mọi nhân viên đều được huấn luyện về quy trình làm việc an toàn và hiểu rõ về nguy cơ liên quan đến máy trộn.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9D0665E-2698-9544-81C2-FA14F4E0EE95}"/>
              </a:ext>
            </a:extLst>
          </p:cNvPr>
          <p:cNvPicPr>
            <a:picLocks noChangeAspect="1"/>
          </p:cNvPicPr>
          <p:nvPr/>
        </p:nvPicPr>
        <p:blipFill>
          <a:blip r:embed="rId3"/>
          <a:stretch>
            <a:fillRect/>
          </a:stretch>
        </p:blipFill>
        <p:spPr>
          <a:xfrm>
            <a:off x="-818355" y="3150345"/>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endParaRPr lang="en-US" sz="2400" b="1" i="0" dirty="0">
              <a:effectLst/>
              <a:latin typeface="Söhne"/>
            </a:endParaRPr>
          </a:p>
          <a:p>
            <a:r>
              <a:rPr lang="vi-VN" b="0" i="0" dirty="0">
                <a:effectLst/>
                <a:latin typeface="Open Sans" panose="020B0606030504020204" pitchFamily="34" charset="0"/>
              </a:rPr>
              <a:t>Quy định an toàn lao động khi vận hành máy trộn hợp chất keo dính là quan trọng để bảo vệ sức khỏe và đảm bảo môi trường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tuân thủ việc đeo đồ bảo hộ cá nhân, bao gồm mũ bảo hiểm, kính bảo hộ, găng tay và áo chống hóa chất để giảm rủi ro từ các nguyên liệu và quá trình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9AC050B-CDF3-C82F-6ECD-548773CBB397}"/>
              </a:ext>
            </a:extLst>
          </p:cNvPr>
          <p:cNvPicPr>
            <a:picLocks noChangeAspect="1"/>
          </p:cNvPicPr>
          <p:nvPr/>
        </p:nvPicPr>
        <p:blipFill>
          <a:blip r:embed="rId3"/>
          <a:stretch>
            <a:fillRect/>
          </a:stretch>
        </p:blipFill>
        <p:spPr>
          <a:xfrm>
            <a:off x="-818355" y="3150345"/>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trộn hợp chất keo dính đòi hỏi sự nhanh nhẹn và hiểu biết chuyên sâu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sự cố, việc ngừng máy ngay lập tức là ưu tiên hàng đầu để ngăn chặn nguy cơ lây lan. Nhân viên cần phải được đào tạo để nắm vững các bước cụ thể để tắt máy một cách an toàn và nhanh chóng.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560531A-6217-7EDD-DC05-EF33D749973B}"/>
              </a:ext>
            </a:extLst>
          </p:cNvPr>
          <p:cNvPicPr>
            <a:picLocks noChangeAspect="1"/>
          </p:cNvPicPr>
          <p:nvPr/>
        </p:nvPicPr>
        <p:blipFill>
          <a:blip r:embed="rId3"/>
          <a:stretch>
            <a:fillRect/>
          </a:stretch>
        </p:blipFill>
        <p:spPr>
          <a:xfrm>
            <a:off x="-818355" y="3150345"/>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47814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cắt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hoặc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màng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màng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sz="2000" dirty="0"/>
              <a:t>:</a:t>
            </a:r>
          </a:p>
          <a:p>
            <a:pPr algn="l"/>
            <a:r>
              <a:rPr lang="vi-VN" b="0" i="0" dirty="0">
                <a:effectLst/>
                <a:latin typeface="Open Sans" panose="020B0606030504020204" pitchFamily="34" charset="0"/>
              </a:rPr>
              <a:t>Trong quá trình vận hành máy cắt giấy hoặc màng nhựa để chuẩn bị sản xuất băng keo, người làm việc cần chú ý đến một số đặc điểm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cài đặt và điều chỉnh máy đòi hỏi sự chính xác và kỹ thuật, đảm bảo rằng máy hoạt động hiệu quả và đạt được kích thước cắt chính xác theo yêu cầu.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AC6CF8B-83FD-4934-F894-97B1A9C2A102}"/>
              </a:ext>
            </a:extLst>
          </p:cNvPr>
          <p:cNvPicPr>
            <a:picLocks noChangeAspect="1"/>
          </p:cNvPicPr>
          <p:nvPr/>
        </p:nvPicPr>
        <p:blipFill>
          <a:blip r:embed="rId3"/>
          <a:stretch>
            <a:fillRect/>
          </a:stretch>
        </p:blipFill>
        <p:spPr>
          <a:xfrm>
            <a:off x="6382444" y="119675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046095"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cắt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hoặc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màng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màng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sz="2000" dirty="0"/>
              <a:t>:</a:t>
            </a:r>
          </a:p>
          <a:p>
            <a:pPr algn="l"/>
            <a:r>
              <a:rPr lang="vi-VN" b="0" i="0" dirty="0">
                <a:effectLst/>
                <a:latin typeface="Open Sans" panose="020B0606030504020204" pitchFamily="34" charset="0"/>
              </a:rPr>
              <a:t>Trước hết, nguy cơ làm thương tổn do tiếp xúc trực tiếp với các bộ phận chuyển động của máy. Người làm việc cần tuân thủ nghiêm túc các biện pháp an toàn, như đeo quần áo bảo hộ, để giảm nguy cơ va chạm và làm tổn thương.</a:t>
            </a:r>
          </a:p>
          <a:p>
            <a:pPr algn="l"/>
            <a:r>
              <a:rPr lang="vi-VN" b="0" i="0" dirty="0">
                <a:effectLst/>
                <a:latin typeface="Open Sans" panose="020B0606030504020204" pitchFamily="34" charset="0"/>
              </a:rPr>
              <a:t>Thứ hai, nguy hiểm liên quan đến quá trình thay thế cuộn giấy hoặc màng nhựa. Việc này đòi hỏi sự chú ý đặc biệt để tránh tình trạng mắc kẹt, làm đau người làm việc và gây hỏng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AD81BC2-5DC8-03B2-DBE4-928D25234369}"/>
              </a:ext>
            </a:extLst>
          </p:cNvPr>
          <p:cNvPicPr>
            <a:picLocks noChangeAspect="1"/>
          </p:cNvPicPr>
          <p:nvPr/>
        </p:nvPicPr>
        <p:blipFill>
          <a:blip r:embed="rId3"/>
          <a:stretch>
            <a:fillRect/>
          </a:stretch>
        </p:blipFill>
        <p:spPr>
          <a:xfrm>
            <a:off x="6382444" y="119675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cắt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hoặc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màng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màng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sz="2000" dirty="0"/>
              <a:t>:</a:t>
            </a:r>
          </a:p>
          <a:p>
            <a:pPr algn="l"/>
            <a:r>
              <a:rPr lang="vi-VN" b="0" i="0" dirty="0">
                <a:effectLst/>
                <a:latin typeface="Open Sans" panose="020B0606030504020204" pitchFamily="34" charset="0"/>
              </a:rPr>
              <a:t>Có nhiều nguyên nhân đằng sau các tai nạn trong quá trình vận hành máy cắt giấy hoặc màng nhựa để sản xuất băng keo.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thiếu hiểu biết hoặc tuân thủ quy tắc an toàn. Người làm việc cần phải được đào tạo đầy đủ về cách sử dụng máy và biện pháp an toàn để giảm thiểu rủi ro.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DC8B0F1-DB7A-F3CB-9BFD-CC80B6248A53}"/>
              </a:ext>
            </a:extLst>
          </p:cNvPr>
          <p:cNvPicPr>
            <a:picLocks noChangeAspect="1"/>
          </p:cNvPicPr>
          <p:nvPr/>
        </p:nvPicPr>
        <p:blipFill>
          <a:blip r:embed="rId3"/>
          <a:stretch>
            <a:fillRect/>
          </a:stretch>
        </p:blipFill>
        <p:spPr>
          <a:xfrm>
            <a:off x="6382444" y="119675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75806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cắt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hoặc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màng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màng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sz="2000" dirty="0"/>
              <a:t>:</a:t>
            </a:r>
          </a:p>
          <a:p>
            <a:pPr algn="l"/>
            <a:r>
              <a:rPr lang="vi-VN" b="0" i="0" dirty="0">
                <a:effectLst/>
                <a:latin typeface="Open Sans" panose="020B0606030504020204" pitchFamily="34" charset="0"/>
              </a:rPr>
              <a:t>Để đảm bảo an toàn trong quá trình vận hành máy cắt giấy hoặc màng nhựa để sản xuất băng keo, việc áp dụng biện pháp phòng tránh và sử dụng quan trắc môi trường lao động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đào tạo đầy đủ về an toàn lao động và quy tắc sử dụng máy là bước quan trọng để giảm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E0DE72D-03C7-2A33-8168-5BCCFFD28DFD}"/>
              </a:ext>
            </a:extLst>
          </p:cNvPr>
          <p:cNvPicPr>
            <a:picLocks noChangeAspect="1"/>
          </p:cNvPicPr>
          <p:nvPr/>
        </p:nvPicPr>
        <p:blipFill>
          <a:blip r:embed="rId3"/>
          <a:stretch>
            <a:fillRect/>
          </a:stretch>
        </p:blipFill>
        <p:spPr>
          <a:xfrm>
            <a:off x="6382444" y="119675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97408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cắt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hoặc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màng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màng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sz="2000" dirty="0"/>
              <a:t>:</a:t>
            </a:r>
          </a:p>
          <a:p>
            <a:pPr algn="l"/>
            <a:r>
              <a:rPr lang="vi-VN" b="0" i="0" dirty="0">
                <a:effectLst/>
                <a:latin typeface="Open Sans" panose="020B0606030504020204" pitchFamily="34" charset="0"/>
              </a:rPr>
              <a:t>Đầu tiên, việc đeo đúng trang thiết bị bảo hộ là bắt buộc, bao gồm mũ bảo hiểm, kính bảo hộ, và quần áo chống va đập. Điều này giúp giảm nguy cơ tổn thương do va chạm và làm tăng tính an toàn của người làm việc.</a:t>
            </a:r>
          </a:p>
          <a:p>
            <a:pPr algn="l"/>
            <a:r>
              <a:rPr lang="vi-VN" b="0" i="0" dirty="0">
                <a:effectLst/>
                <a:latin typeface="Open Sans" panose="020B0606030504020204" pitchFamily="34" charset="0"/>
              </a:rPr>
              <a:t>Ngoài ra, quy định về quy trình an toàn cũng đặt ra các biện pháp như đào tạo đầy đủ về sử dụng máy, quy tắc thay thế nguyên liệu, và các biện pháp khẩn cấp khi có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6EC38ED-C453-B929-953C-43199C67F886}"/>
              </a:ext>
            </a:extLst>
          </p:cNvPr>
          <p:cNvPicPr>
            <a:picLocks noChangeAspect="1"/>
          </p:cNvPicPr>
          <p:nvPr/>
        </p:nvPicPr>
        <p:blipFill>
          <a:blip r:embed="rId3"/>
          <a:stretch>
            <a:fillRect/>
          </a:stretch>
        </p:blipFill>
        <p:spPr>
          <a:xfrm>
            <a:off x="6382444" y="119675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550151"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cắt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hoặc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màng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màng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sz="2000" dirty="0"/>
              <a:t>:</a:t>
            </a:r>
          </a:p>
          <a:p>
            <a:pPr algn="l"/>
            <a:r>
              <a:rPr lang="vi-VN" b="0" i="0" dirty="0">
                <a:effectLst/>
                <a:latin typeface="Open Sans" panose="020B0606030504020204" pitchFamily="34" charset="0"/>
              </a:rPr>
              <a:t>Trong trường hợp xảy ra tai nạn khẩn cấp khi vận hành máy cắt giấy hoặc màng nhựa để sản xuất băng keo, quá trình xử lý tình huống đòi hỏi sự nhanh nhẹn và hiệu quả. Đầu tiên và quan trọng nhất, người làm việc cần ngừng máy ngay lập tức để ngăn chặn nguy cơ lan rộng và giảm nguy cơ thương tích.</a:t>
            </a:r>
          </a:p>
          <a:p>
            <a:pPr algn="l"/>
            <a:r>
              <a:rPr lang="vi-VN" b="0" i="0" dirty="0">
                <a:effectLst/>
                <a:latin typeface="Open Sans" panose="020B0606030504020204" pitchFamily="34" charset="0"/>
              </a:rPr>
              <a:t>Sau đó, thông báo vụ tai nạn ngay lập tức đến người quản lý và nhóm cứu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9679CD8-A62B-1035-BE19-2D8F214FD6D7}"/>
              </a:ext>
            </a:extLst>
          </p:cNvPr>
          <p:cNvPicPr>
            <a:picLocks noChangeAspect="1"/>
          </p:cNvPicPr>
          <p:nvPr/>
        </p:nvPicPr>
        <p:blipFill>
          <a:blip r:embed="rId3"/>
          <a:stretch>
            <a:fillRect/>
          </a:stretch>
        </p:blipFill>
        <p:spPr>
          <a:xfrm>
            <a:off x="6382444" y="119675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tráng</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tráng hỗn hợp keo lên cuộn giấy để tạo thành cuộn băng keo, có một số đặc điểm quan trọng cần lưu ý. Đầu tiên, quá trình này yêu cầu sự chính xác và đồng đều trong việc áp dụng lớp keo lên bề mặt giấy. Điều này đảm bảo rằng cuộn băng keo cuối cùng có độ dính đồng đều trên toàn bề mặt.</a:t>
            </a:r>
          </a:p>
          <a:p>
            <a:pPr algn="l"/>
            <a:r>
              <a:rPr lang="vi-VN" b="0" i="0" dirty="0">
                <a:effectLst/>
                <a:latin typeface="Open Sans" panose="020B0606030504020204" pitchFamily="34" charset="0"/>
              </a:rPr>
              <a:t>Máy tráng phải được điều chỉnh chính xác để đảm bảo lượng keo được phân phối đồng đều và không có sự chênh lệch.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A90DECF-B193-630C-C8CE-F12CF57C5348}"/>
              </a:ext>
            </a:extLst>
          </p:cNvPr>
          <p:cNvPicPr>
            <a:picLocks noChangeAspect="1"/>
          </p:cNvPicPr>
          <p:nvPr/>
        </p:nvPicPr>
        <p:blipFill>
          <a:blip r:embed="rId3"/>
          <a:stretch>
            <a:fillRect/>
          </a:stretch>
        </p:blipFill>
        <p:spPr>
          <a:xfrm>
            <a:off x="-674340" y="3429000"/>
            <a:ext cx="4545881" cy="4545881"/>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tráng</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tráng hỗn hợp keo lên cuộn giấy để tạo thành cuộn băng keo, có một số dạng tai nạn mà nhà máy cần đề phòng. Một trong những rủi ro phổ biến là rủi ro cháy nổ do keo có thể là chất dễ cháy và nhiệt độ cao trong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môi trường an toàn, đảm bảo thông gió đúng cách là quan trọng để ngăn chặn các sự cố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6BBBFE9-497C-2E26-1809-13388791D277}"/>
              </a:ext>
            </a:extLst>
          </p:cNvPr>
          <p:cNvPicPr>
            <a:picLocks noChangeAspect="1"/>
          </p:cNvPicPr>
          <p:nvPr/>
        </p:nvPicPr>
        <p:blipFill>
          <a:blip r:embed="rId3"/>
          <a:stretch>
            <a:fillRect/>
          </a:stretch>
        </p:blipFill>
        <p:spPr>
          <a:xfrm>
            <a:off x="-674340" y="3429000"/>
            <a:ext cx="4545881" cy="4545881"/>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tráng</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tráng hỗn hợp keo lên cuộn giấy để tạo thành cuộn băng keo là một vấn đề quan trọng cần được xác định và giải quyết một cách cẩn thận.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yếu tố chủ yếu bao gồm sự cố kỹ thuật, đặc tính của nguyên liệu và yếu tố con người.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30CE3C-293F-E4B0-08F4-C5E2F7FC9ADD}"/>
              </a:ext>
            </a:extLst>
          </p:cNvPr>
          <p:cNvPicPr>
            <a:picLocks noChangeAspect="1"/>
          </p:cNvPicPr>
          <p:nvPr/>
        </p:nvPicPr>
        <p:blipFill>
          <a:blip r:embed="rId3"/>
          <a:stretch>
            <a:fillRect/>
          </a:stretch>
        </p:blipFill>
        <p:spPr>
          <a:xfrm>
            <a:off x="-674340" y="3429000"/>
            <a:ext cx="4545881" cy="4545881"/>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tráng</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khi vận hành máy tráng hỗn hợp keo lên cuộn giấy để tạo thành cuộn băng keo, nhà máy cần thực hiện một số biện pháp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đảm bảo rằng máy móc được bảo dưỡng định kỳ và kiểm tra định kỳ để ngăn chặn sự cố kỹ thuật. Việc này giúp duy trì hiệu suất ổn định và giảm nguy cơ tai nạn liên quan đến máy tráng.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E50E1DC-EA9D-67F5-CA6D-1FE3696F873E}"/>
              </a:ext>
            </a:extLst>
          </p:cNvPr>
          <p:cNvPicPr>
            <a:picLocks noChangeAspect="1"/>
          </p:cNvPicPr>
          <p:nvPr/>
        </p:nvPicPr>
        <p:blipFill>
          <a:blip r:embed="rId3"/>
          <a:stretch>
            <a:fillRect/>
          </a:stretch>
        </p:blipFill>
        <p:spPr>
          <a:xfrm>
            <a:off x="-674340" y="3429000"/>
            <a:ext cx="4545881" cy="4545881"/>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tráng</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là yếu tố quan trọng khi vận hành máy tráng hỗn hợp keo lên cuộn giấy để tạo thành cuộn băng keo.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phải được đào tạo về các biện pháp an toàn, bao gồm việc sử dụng thiết bị bảo hộ cá nhân (PPE) như mũ bảo hiểm, kính bảo hộ, và áo chống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23E093-21FC-9C91-3D18-53901A76FA93}"/>
              </a:ext>
            </a:extLst>
          </p:cNvPr>
          <p:cNvPicPr>
            <a:picLocks noChangeAspect="1"/>
          </p:cNvPicPr>
          <p:nvPr/>
        </p:nvPicPr>
        <p:blipFill>
          <a:blip r:embed="rId3"/>
          <a:stretch>
            <a:fillRect/>
          </a:stretch>
        </p:blipFill>
        <p:spPr>
          <a:xfrm>
            <a:off x="-674340" y="3429000"/>
            <a:ext cx="4545881" cy="4545881"/>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tráng</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keo</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trong quá trình vận hành máy tráng hỗn hợp keo lên cuộn giấy để tạo thành cuộn băng keo đòi hỏi sự chuẩn bị và phản ứng nhanh chóng. Nhân viên cần được đào tạo về kỹ năng xử lý sự cố và biện pháp an toàn.</a:t>
            </a:r>
          </a:p>
          <a:p>
            <a:pPr algn="l"/>
            <a:r>
              <a:rPr lang="vi-VN" b="0" i="0" dirty="0">
                <a:effectLst/>
                <a:latin typeface="Open Sans" panose="020B0606030504020204" pitchFamily="34" charset="0"/>
              </a:rPr>
              <a:t>Trong trường hợp cháy nổ, hệ thống báo cháy tự động và bảo dưỡng định kỳ của nó đóng vai trò quan trọng.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90AC40F-26A4-68FB-AA8E-E9F5EDCBD377}"/>
              </a:ext>
            </a:extLst>
          </p:cNvPr>
          <p:cNvPicPr>
            <a:picLocks noChangeAspect="1"/>
          </p:cNvPicPr>
          <p:nvPr/>
        </p:nvPicPr>
        <p:blipFill>
          <a:blip r:embed="rId3"/>
          <a:stretch>
            <a:fillRect/>
          </a:stretch>
        </p:blipFill>
        <p:spPr>
          <a:xfrm>
            <a:off x="-674340" y="3429000"/>
            <a:ext cx="4545881" cy="4545881"/>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250</TotalTime>
  <Words>2333</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BĂNG KEO</vt:lpstr>
      <vt:lpstr>Một số vụ tai nạn trong nhà máy sản xuất băng keo</vt:lpstr>
      <vt:lpstr>Tóm tắt bài học</vt:lpstr>
      <vt:lpstr>Vận hành máy trộn hợp chất keo dính để chuẩn bị làm băng keo</vt:lpstr>
      <vt:lpstr>Vận hành máy trộn hợp chất keo dính để chuẩn bị làm băng keo</vt:lpstr>
      <vt:lpstr>Vận hành máy trộn hợp chất keo dính để chuẩn bị làm băng keo</vt:lpstr>
      <vt:lpstr>Vận hành máy trộn hợp chất keo dính để chuẩn bị làm băng keo</vt:lpstr>
      <vt:lpstr>Vận hành máy trộn hợp chất keo dính để chuẩn bị làm băng keo</vt:lpstr>
      <vt:lpstr>Vận hành máy trộn hợp chất keo dính để chuẩn bị làm băng keo</vt:lpstr>
      <vt:lpstr>Vận hành máy cắt giấy hoặc màng nhựa </vt:lpstr>
      <vt:lpstr>Vận hành máy cắt giấy hoặc màng nhựa </vt:lpstr>
      <vt:lpstr>Vận hành máy cắt giấy hoặc màng nhựa </vt:lpstr>
      <vt:lpstr>Vận hành máy cắt giấy hoặc màng nhựa </vt:lpstr>
      <vt:lpstr>Vận hành máy cắt giấy hoặc màng nhựa </vt:lpstr>
      <vt:lpstr>Vận hành máy cắt giấy hoặc màng nhựa </vt:lpstr>
      <vt:lpstr>Vận hành máy tráng hỗn hợp keo lên cuộn giấy</vt:lpstr>
      <vt:lpstr>Vận hành máy tráng hỗn hợp keo lên cuộn giấy</vt:lpstr>
      <vt:lpstr>Vận hành máy tráng hỗn hợp keo lên cuộn giấy</vt:lpstr>
      <vt:lpstr>Vận hành máy tráng hỗn hợp keo lên cuộn giấy</vt:lpstr>
      <vt:lpstr>Vận hành máy tráng hỗn hợp keo lên cuộn giấy</vt:lpstr>
      <vt:lpstr>Vận hành máy tráng hỗn hợp keo lên cuộn giấy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2024-04-01T06:36:30Z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