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3725" autoAdjust="0"/>
  </p:normalViewPr>
  <p:slideViewPr>
    <p:cSldViewPr showGuides="1">
      <p:cViewPr varScale="1">
        <p:scale>
          <a:sx n="111" d="100"/>
          <a:sy n="111" d="100"/>
        </p:scale>
        <p:origin x="1092" y="7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713657" y="2187963"/>
            <a:ext cx="4759921"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BƠ THỰC VẬT</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50B8807-BA20-B56C-6383-6AFB68509786}"/>
              </a:ext>
            </a:extLst>
          </p:cNvPr>
          <p:cNvPicPr>
            <a:picLocks noChangeAspect="1"/>
          </p:cNvPicPr>
          <p:nvPr/>
        </p:nvPicPr>
        <p:blipFill>
          <a:blip r:embed="rId4"/>
          <a:stretch>
            <a:fillRect/>
          </a:stretch>
        </p:blipFill>
        <p:spPr>
          <a:xfrm>
            <a:off x="4288728" y="3645024"/>
            <a:ext cx="3609777" cy="3609777"/>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bơ thực vật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Trong ngành công nghiệp sản xuất bơ thực vật, các vụ tai nạn lao động không chỉ gây tổn thất về người mà còn ảnh hưởng đến hiệu suất sản xuất và uy tín của doanh nghiệp</a:t>
            </a:r>
            <a:r>
              <a:rPr lang="en-US" sz="2000" dirty="0">
                <a:ea typeface="+mn-lt"/>
                <a:cs typeface="+mn-lt"/>
              </a:rPr>
              <a:t>:</a:t>
            </a:r>
            <a:endParaRPr lang="en-US" dirty="0"/>
          </a:p>
          <a:p>
            <a:pPr marL="730885" lvl="1" indent="-304165"/>
            <a:r>
              <a:rPr lang="pt-BR" i="0" dirty="0">
                <a:solidFill>
                  <a:srgbClr val="0D0D0D"/>
                </a:solidFill>
                <a:effectLst/>
                <a:latin typeface="Söhne"/>
              </a:rPr>
              <a:t>Rủi ro từ máy móc và thiết bị</a:t>
            </a:r>
          </a:p>
          <a:p>
            <a:pPr marL="730885" lvl="1" indent="-304165"/>
            <a:r>
              <a:rPr lang="vi-VN" dirty="0">
                <a:solidFill>
                  <a:srgbClr val="0D0D0D"/>
                </a:solidFill>
                <a:latin typeface="Söhne"/>
              </a:rPr>
              <a:t>Nguy cơ hóa chất</a:t>
            </a:r>
            <a:endParaRPr lang="pt-BR" dirty="0">
              <a:solidFill>
                <a:srgbClr val="0D0D0D"/>
              </a:solidFill>
              <a:latin typeface="Söhne"/>
            </a:endParaRPr>
          </a:p>
          <a:p>
            <a:pPr marL="730885" lvl="1" indent="-304165"/>
            <a:r>
              <a:rPr lang="en-US" dirty="0">
                <a:solidFill>
                  <a:srgbClr val="0D0D0D"/>
                </a:solidFill>
                <a:latin typeface="Söhne"/>
              </a:rPr>
              <a:t>Sai </a:t>
            </a:r>
            <a:r>
              <a:rPr lang="en-US" dirty="0" err="1">
                <a:solidFill>
                  <a:srgbClr val="0D0D0D"/>
                </a:solidFill>
                <a:latin typeface="Söhne"/>
              </a:rPr>
              <a:t>sót</a:t>
            </a:r>
            <a:r>
              <a:rPr lang="en-US" dirty="0">
                <a:solidFill>
                  <a:srgbClr val="0D0D0D"/>
                </a:solidFill>
                <a:latin typeface="Söhne"/>
              </a:rPr>
              <a:t> </a:t>
            </a:r>
            <a:r>
              <a:rPr lang="en-US" dirty="0" err="1">
                <a:solidFill>
                  <a:srgbClr val="0D0D0D"/>
                </a:solidFill>
                <a:latin typeface="Söhne"/>
              </a:rPr>
              <a:t>trong</a:t>
            </a:r>
            <a:r>
              <a:rPr lang="en-US" dirty="0">
                <a:solidFill>
                  <a:srgbClr val="0D0D0D"/>
                </a:solidFill>
                <a:latin typeface="Söhne"/>
              </a:rPr>
              <a:t> </a:t>
            </a:r>
            <a:r>
              <a:rPr lang="en-US" dirty="0" err="1">
                <a:solidFill>
                  <a:srgbClr val="0D0D0D"/>
                </a:solidFill>
                <a:latin typeface="Söhne"/>
              </a:rPr>
              <a:t>quy</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sản</a:t>
            </a:r>
            <a:r>
              <a:rPr lang="en-US" dirty="0">
                <a:solidFill>
                  <a:srgbClr val="0D0D0D"/>
                </a:solidFill>
                <a:latin typeface="Söhne"/>
              </a:rPr>
              <a:t> </a:t>
            </a:r>
            <a:r>
              <a:rPr lang="en-US" dirty="0" err="1">
                <a:solidFill>
                  <a:srgbClr val="0D0D0D"/>
                </a:solidFill>
                <a:latin typeface="Söhne"/>
              </a:rPr>
              <a:t>xuất</a:t>
            </a:r>
            <a:endParaRPr lang="pt-BR"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đào</a:t>
            </a:r>
            <a:r>
              <a:rPr lang="en-US" dirty="0">
                <a:solidFill>
                  <a:srgbClr val="0D0D0D"/>
                </a:solidFill>
                <a:latin typeface="Söhne"/>
              </a:rPr>
              <a:t> </a:t>
            </a:r>
            <a:r>
              <a:rPr lang="en-US" dirty="0" err="1">
                <a:solidFill>
                  <a:srgbClr val="0D0D0D"/>
                </a:solidFill>
                <a:latin typeface="Söhne"/>
              </a:rPr>
              <a:t>tạo</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nhận</a:t>
            </a:r>
            <a:r>
              <a:rPr lang="en-US" dirty="0">
                <a:solidFill>
                  <a:srgbClr val="0D0D0D"/>
                </a:solidFill>
                <a:latin typeface="Söhne"/>
              </a:rPr>
              <a:t> </a:t>
            </a:r>
            <a:r>
              <a:rPr lang="en-US" dirty="0" err="1">
                <a:solidFill>
                  <a:srgbClr val="0D0D0D"/>
                </a:solidFill>
                <a:latin typeface="Söhne"/>
              </a:rPr>
              <a:t>thức</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pt-BR" dirty="0">
              <a:solidFill>
                <a:srgbClr val="0D0D0D"/>
              </a:solidFill>
              <a:latin typeface="Söhne"/>
            </a:endParaRPr>
          </a:p>
          <a:p>
            <a:pPr marL="730885" lvl="1" indent="-304165"/>
            <a:r>
              <a:rPr lang="vi-VN" dirty="0">
                <a:solidFill>
                  <a:srgbClr val="0D0D0D"/>
                </a:solidFill>
                <a:latin typeface="Söhne"/>
              </a:rPr>
              <a:t>Yếu tố con người</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trộn các nguyên liệu để tạo ra hỗn hợp cơ bản của bơ thực vật</a:t>
            </a:r>
            <a:endParaRPr lang="en-US" dirty="0"/>
          </a:p>
          <a:p>
            <a:pPr marL="304165" indent="-304165">
              <a:buClr>
                <a:schemeClr val="tx1"/>
              </a:buClr>
            </a:pPr>
            <a:r>
              <a:rPr lang="en-US" dirty="0"/>
              <a:t>2. </a:t>
            </a:r>
            <a:r>
              <a:rPr lang="vi-VN" dirty="0"/>
              <a:t>An toàn vệ sinh lao động đối với nhân viên vận hành máy xử lý dầu thực vật bằng hydrogen để tạo ra một sản phẩm có cấu trúc tổng hợp, giúp cải thiện độ ổn định và độ kết dính của bơ thực vật</a:t>
            </a:r>
            <a:endParaRPr lang="en-US" dirty="0"/>
          </a:p>
          <a:p>
            <a:pPr marL="304165" indent="-304165">
              <a:buClr>
                <a:schemeClr val="tx1"/>
              </a:buClr>
            </a:pPr>
            <a:r>
              <a:rPr lang="en-US" dirty="0"/>
              <a:t>3. </a:t>
            </a:r>
            <a:r>
              <a:rPr lang="vi-VN" dirty="0"/>
              <a:t>An toàn vệ sinh lao động đối với nhân viên vận hành máy tinh chế và lọc bơ thực vật để loại bỏ các tạp chất</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trộn các nguyên liệu để tạo ra hỗn hợp cơ bản của bơ thực vật</a:t>
            </a:r>
            <a:endParaRPr lang="en-US" sz="2400" b="1" i="0" dirty="0">
              <a:effectLst/>
              <a:latin typeface="Söhne"/>
            </a:endParaRPr>
          </a:p>
          <a:p>
            <a:r>
              <a:rPr lang="vi-VN" b="0" i="0" dirty="0">
                <a:effectLst/>
                <a:latin typeface="Open Sans" panose="020B0606030504020204" pitchFamily="34" charset="0"/>
              </a:rPr>
              <a:t>Máy trộn được thiết kế để kết hợp các thành phần này theo tỉ lệ chính xác, đảm bảo độ đồng nhất và đồng đều của hỗn hợp.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trộn diễn ra trong một thùng lớn hoặc một hệ thống các bể chứa, nơi các lưỡi trộn hoặc trục xoắn được sử dụng để trộn và nhuyễn hóa các thành phần.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13AA7AA-EB4A-19F8-CA1B-764E530C3682}"/>
              </a:ext>
            </a:extLst>
          </p:cNvPr>
          <p:cNvPicPr>
            <a:picLocks noChangeAspect="1"/>
          </p:cNvPicPr>
          <p:nvPr/>
        </p:nvPicPr>
        <p:blipFill>
          <a:blip r:embed="rId3"/>
          <a:stretch>
            <a:fillRect/>
          </a:stretch>
        </p:blipFill>
        <p:spPr>
          <a:xfrm>
            <a:off x="-758428" y="4009920"/>
            <a:ext cx="4152302" cy="415230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trộn các nguyên liệu để tạo ra hỗn hợp cơ bản của bơ thực vật</a:t>
            </a:r>
            <a:endParaRPr lang="en-US" sz="2400" b="1" i="0" dirty="0">
              <a:effectLst/>
              <a:latin typeface="Söhne"/>
            </a:endParaRPr>
          </a:p>
          <a:p>
            <a:r>
              <a:rPr lang="vi-VN" b="0" i="0" dirty="0">
                <a:effectLst/>
                <a:latin typeface="Open Sans" panose="020B0606030504020204" pitchFamily="34" charset="0"/>
              </a:rPr>
              <a:t>Trong quá trình vận hành máy trộn để sản xuất bơ thực vật (Margarine), các tai nạn lao động có thể xảy ra do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phổ biến là tai nạn liên quan đến máy móc, như va đập, kẹt, hoặc mắc kẹt ngón tay trong quá trình vận hành hoặc bảo dưỡng máy trộn.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06A2F1F-6462-2E58-5368-7B78EC5057C2}"/>
              </a:ext>
            </a:extLst>
          </p:cNvPr>
          <p:cNvPicPr>
            <a:picLocks noChangeAspect="1"/>
          </p:cNvPicPr>
          <p:nvPr/>
        </p:nvPicPr>
        <p:blipFill>
          <a:blip r:embed="rId3"/>
          <a:stretch>
            <a:fillRect/>
          </a:stretch>
        </p:blipFill>
        <p:spPr>
          <a:xfrm>
            <a:off x="-758428" y="4009920"/>
            <a:ext cx="4152302" cy="415230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trộn các nguyên liệu để tạo ra hỗn hợp cơ bản của bơ thực vật </a:t>
            </a:r>
            <a:endParaRPr lang="en-US" sz="2400" b="1" i="0" dirty="0">
              <a:effectLst/>
              <a:latin typeface="Söhne"/>
            </a:endParaRPr>
          </a:p>
          <a:p>
            <a:r>
              <a:rPr lang="vi-VN" b="0" i="0" dirty="0">
                <a:effectLst/>
                <a:latin typeface="Open Sans" panose="020B0606030504020204" pitchFamily="34" charset="0"/>
              </a:rPr>
              <a:t>Một trong số đó là thiếu hiểu biết hoặc thiếu kinh nghiệm của nhân viên trong việc sử dụng máy trộn và các thiết bị liên quan.</a:t>
            </a:r>
            <a:endParaRPr lang="en-US" b="0" i="0" dirty="0">
              <a:effectLst/>
              <a:latin typeface="Open Sans" panose="020B0606030504020204" pitchFamily="34" charset="0"/>
            </a:endParaRPr>
          </a:p>
          <a:p>
            <a:r>
              <a:rPr lang="vi-VN" b="0" i="0" dirty="0">
                <a:effectLst/>
                <a:latin typeface="Open Sans" panose="020B0606030504020204" pitchFamily="34" charset="0"/>
              </a:rPr>
              <a:t>Sự thiếu sót trong quá trình đào tạo và hướng dẫn cũng có thể dẫn đến việc không biết cách đối phó với các tình huống nguy hiểm hoặc không nhận biết kịp thời các nguy cơ tiềm ẩn.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B9A756A-4F9D-06EE-C70D-79C17364B896}"/>
              </a:ext>
            </a:extLst>
          </p:cNvPr>
          <p:cNvPicPr>
            <a:picLocks noChangeAspect="1"/>
          </p:cNvPicPr>
          <p:nvPr/>
        </p:nvPicPr>
        <p:blipFill>
          <a:blip r:embed="rId3"/>
          <a:stretch>
            <a:fillRect/>
          </a:stretch>
        </p:blipFill>
        <p:spPr>
          <a:xfrm>
            <a:off x="-758428" y="4009920"/>
            <a:ext cx="4152302" cy="415230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trộn các nguyên liệu để tạo ra hỗn hợp cơ bản của bơ thực vật</a:t>
            </a:r>
            <a:endParaRPr lang="en-US" sz="2400" b="1" i="0" dirty="0">
              <a:effectLst/>
              <a:latin typeface="Söhne"/>
            </a:endParaRPr>
          </a:p>
          <a:p>
            <a:r>
              <a:rPr lang="vi-VN" b="0" i="0" dirty="0">
                <a:effectLst/>
                <a:latin typeface="Open Sans" panose="020B0606030504020204" pitchFamily="34" charset="0"/>
              </a:rPr>
              <a:t>Đầu tiên, đảm bảo rằng tất cả nhân viên tham gia vào quá trình này đã được huấn luyện về an toàn lao động đầy đủ và hiểu rõ về các quy tắc an toàn cơ bản.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không chỉ nên tập trung vào việc sử dụng máy trộn mà còn bao gồm cả những kiến thức về phòng chống cháy nổ, xử lý hóa chất và sơ cứu.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39BA237-B8FD-0218-6AD0-0E44AFD52165}"/>
              </a:ext>
            </a:extLst>
          </p:cNvPr>
          <p:cNvPicPr>
            <a:picLocks noChangeAspect="1"/>
          </p:cNvPicPr>
          <p:nvPr/>
        </p:nvPicPr>
        <p:blipFill>
          <a:blip r:embed="rId3"/>
          <a:stretch>
            <a:fillRect/>
          </a:stretch>
        </p:blipFill>
        <p:spPr>
          <a:xfrm>
            <a:off x="-758428" y="4009920"/>
            <a:ext cx="4152302" cy="415230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trộn các nguyên liệu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trộn các nguyên liệu để tạo ra hỗn hợp cơ bản của bơ thực vật</a:t>
            </a:r>
            <a:endParaRPr lang="en-US" sz="2400" b="1" i="0" dirty="0">
              <a:effectLst/>
              <a:latin typeface="Söhne"/>
            </a:endParaRPr>
          </a:p>
          <a:p>
            <a:pPr algn="l"/>
            <a:r>
              <a:rPr lang="vi-VN" b="0" i="0" dirty="0">
                <a:effectLst/>
                <a:latin typeface="Open Sans" panose="020B0606030504020204" pitchFamily="34" charset="0"/>
              </a:rPr>
              <a:t>Đầu tiên, tất cả nhân viên tham gia vào quá trình này cần được đào tạo về các quy tắc an toàn cơ bản, bao gồm cả việc sử dụng thiết bị bảo hộ cá nhân như mặt nạ, kính bảo hộ và găng tay.</a:t>
            </a:r>
          </a:p>
          <a:p>
            <a:pPr algn="l"/>
            <a:r>
              <a:rPr lang="vi-VN" b="0" i="0" dirty="0">
                <a:effectLst/>
                <a:latin typeface="Open Sans" panose="020B0606030504020204" pitchFamily="34" charset="0"/>
              </a:rPr>
              <a:t>Thứ hai, quy định cụ thể về việc vận hành và bảo trì máy trộn cần được thiết lập và tuân thủ nghiêm ngặt.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EB89BF1-62E5-70E9-785D-D8B3E50344A5}"/>
              </a:ext>
            </a:extLst>
          </p:cNvPr>
          <p:cNvPicPr>
            <a:picLocks noChangeAspect="1"/>
          </p:cNvPicPr>
          <p:nvPr/>
        </p:nvPicPr>
        <p:blipFill>
          <a:blip r:embed="rId3"/>
          <a:stretch>
            <a:fillRect/>
          </a:stretch>
        </p:blipFill>
        <p:spPr>
          <a:xfrm>
            <a:off x="-758428" y="4009920"/>
            <a:ext cx="4152302" cy="415230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trộn các nguyên liệu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trộn các nguyên liệu để tạo ra hỗn hợp cơ bản của bơ thực vật </a:t>
            </a:r>
            <a:endParaRPr lang="en-US" sz="2400" b="1" i="0" dirty="0">
              <a:effectLst/>
              <a:latin typeface="Söhne"/>
            </a:endParaRPr>
          </a:p>
          <a:p>
            <a:r>
              <a:rPr lang="vi-VN" b="0" i="0" dirty="0">
                <a:effectLst/>
                <a:latin typeface="Open Sans" panose="020B0606030504020204" pitchFamily="34" charset="0"/>
              </a:rPr>
              <a:t>Đầu tiên, người làm việc phải ngay lập tức tắt máy trộn và ngắt nguồn điện hoặc nguồn nhiên liệu để ngăn ngừa nguy cơ lan truyền của vấn đề. </a:t>
            </a:r>
            <a:endParaRPr lang="en-US" b="0" i="0" dirty="0">
              <a:effectLst/>
              <a:latin typeface="Open Sans" panose="020B0606030504020204" pitchFamily="34" charset="0"/>
            </a:endParaRPr>
          </a:p>
          <a:p>
            <a:r>
              <a:rPr lang="vi-VN" b="0" i="0" dirty="0">
                <a:effectLst/>
                <a:latin typeface="Open Sans" panose="020B0606030504020204" pitchFamily="34" charset="0"/>
              </a:rPr>
              <a:t>Sau đó, cần phải kiểm tra tình trạng của người bị nạn và cung cấp sự chăm sóc y tế ngay lập tức nếu cần thiết.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B0D1503-C5FB-3062-A2BD-A21BA4577579}"/>
              </a:ext>
            </a:extLst>
          </p:cNvPr>
          <p:cNvPicPr>
            <a:picLocks noChangeAspect="1"/>
          </p:cNvPicPr>
          <p:nvPr/>
        </p:nvPicPr>
        <p:blipFill>
          <a:blip r:embed="rId3"/>
          <a:stretch>
            <a:fillRect/>
          </a:stretch>
        </p:blipFill>
        <p:spPr>
          <a:xfrm>
            <a:off x="-758428" y="4009920"/>
            <a:ext cx="4152302" cy="415230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xử lý dầu thực vật bằng hydrogen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xử lý dầu thực vật bằng hydrogen để tạo ra một sản phẩm có cấu trúc tổng hợp, giúp cải thiện độ ổn định và độ kết dính của bơ thực vật</a:t>
            </a:r>
            <a:r>
              <a:rPr lang="en-US" sz="2000" dirty="0"/>
              <a:t>:</a:t>
            </a:r>
          </a:p>
          <a:p>
            <a:pPr algn="l"/>
            <a:r>
              <a:rPr lang="vi-VN" b="0" i="0" dirty="0">
                <a:effectLst/>
                <a:latin typeface="Open Sans" panose="020B0606030504020204" pitchFamily="34" charset="0"/>
              </a:rPr>
              <a:t>Vận hành máy xử lý dầu thực vật bằng hydrogen để sản xuất bơ thực vật (margarine) đòi hỏi sự chuyên môn cao và quy trình chính xác.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bao gồm việc kiểm soát các thông số quan trọng như áp suất, nhiệt độ và lưu lượng hydrogen và dầu.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A00DE9D-7A29-F211-0333-B8CDA96921C5}"/>
              </a:ext>
            </a:extLst>
          </p:cNvPr>
          <p:cNvPicPr>
            <a:picLocks noChangeAspect="1"/>
          </p:cNvPicPr>
          <p:nvPr/>
        </p:nvPicPr>
        <p:blipFill>
          <a:blip r:embed="rId3"/>
          <a:stretch>
            <a:fillRect/>
          </a:stretch>
        </p:blipFill>
        <p:spPr>
          <a:xfrm>
            <a:off x="6992169" y="1828800"/>
            <a:ext cx="3677096" cy="367709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xử lý dầu thực vật bằng hydrogen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xử lý dầu thực vật bằng hydrogen để tạo ra một sản phẩm có cấu trúc tổng hợp, giúp cải thiện độ ổn định và độ kết dính của bơ thực vật</a:t>
            </a:r>
            <a:r>
              <a:rPr lang="en-US" sz="2000" dirty="0"/>
              <a:t>:</a:t>
            </a:r>
          </a:p>
          <a:p>
            <a:pPr algn="l"/>
            <a:r>
              <a:rPr lang="vi-VN" b="0" i="0" dirty="0">
                <a:effectLst/>
                <a:latin typeface="Open Sans" panose="020B0606030504020204" pitchFamily="34" charset="0"/>
              </a:rPr>
              <a:t>Trong quá trình vận hành máy xử lý dầu thực vật bằng hydrogen để sản xuất bơ thực vật (margarine), có một số dạng tai nạn lao động có thể xảy 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là tai nạn liên quan đến áp suất, khi áp suất trong hệ thống không được kiểm soát chính xác, có thể dẫn đến vấn đề như vỡ ống, nổ hộp chứa hoặc xảy ra sự cố hỏng hóc của các thiết bị liên quan.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D8D6CF5-0C13-CAA1-D712-C861CD638645}"/>
              </a:ext>
            </a:extLst>
          </p:cNvPr>
          <p:cNvPicPr>
            <a:picLocks noChangeAspect="1"/>
          </p:cNvPicPr>
          <p:nvPr/>
        </p:nvPicPr>
        <p:blipFill>
          <a:blip r:embed="rId3"/>
          <a:stretch>
            <a:fillRect/>
          </a:stretch>
        </p:blipFill>
        <p:spPr>
          <a:xfrm>
            <a:off x="6992169" y="1828800"/>
            <a:ext cx="3677096" cy="367709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thực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vật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hydrogen</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xử lý dầu thực vật bằng hydrogen để tạo ra một sản phẩm có cấu trúc tổng hợp, giúp cải thiện độ ổn định và độ kết dính của bơ thực vật</a:t>
            </a:r>
            <a:endParaRPr lang="en-US" b="1" i="0" dirty="0">
              <a:effectLst/>
              <a:latin typeface="Open Sans" panose="020B0606030504020204" pitchFamily="34" charset="0"/>
            </a:endParaRPr>
          </a:p>
          <a:p>
            <a:r>
              <a:rPr lang="vi-VN" i="0" dirty="0">
                <a:effectLst/>
                <a:latin typeface="Open Sans" panose="020B0606030504020204" pitchFamily="34" charset="0"/>
              </a:rPr>
              <a:t>Thứ nhất là sự thiếu hiểu biết và đào tạo không đầy đủ về quy trình và an toàn lao động. Kỹ thuật viên không được huấn luyện đúng cách về cách vận hành thiết bị, làm cho họ không nhận biết được các nguy cơ và biện pháp phòng ngừa. </a:t>
            </a:r>
            <a:endParaRPr lang="en-US" i="0" dirty="0">
              <a:effectLst/>
              <a:latin typeface="Open Sans" panose="020B0606030504020204" pitchFamily="34" charset="0"/>
            </a:endParaRPr>
          </a:p>
          <a:p>
            <a:r>
              <a:rPr lang="vi-VN" i="0" dirty="0">
                <a:effectLst/>
                <a:latin typeface="Open Sans" panose="020B0606030504020204" pitchFamily="34" charset="0"/>
              </a:rPr>
              <a:t>Thứ hai, các lỗi trong quá trình thiết kế và bảo dưỡng máy móc cũng là một nguyên nhân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54A1FD1-5682-BFC7-BBA4-85799F0740BF}"/>
              </a:ext>
            </a:extLst>
          </p:cNvPr>
          <p:cNvPicPr>
            <a:picLocks noChangeAspect="1"/>
          </p:cNvPicPr>
          <p:nvPr/>
        </p:nvPicPr>
        <p:blipFill>
          <a:blip r:embed="rId3"/>
          <a:stretch>
            <a:fillRect/>
          </a:stretch>
        </p:blipFill>
        <p:spPr>
          <a:xfrm>
            <a:off x="6992169" y="1828800"/>
            <a:ext cx="3677096" cy="367709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thực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vật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hydrogen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xử lý dầu thực vật bằng hydrogen để tạo ra một sản phẩm có cấu trúc tổng hợp, giúp cải thiện độ ổn định và độ kết dính của bơ thực vật</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đảm bảo rằng tất cả nhân viên được đào tạo đầy đủ về quy trình vận hành, an toàn lao động và biện pháp phòng ngừa tai nạn.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Đào tạo này cần bao gồm cách kiểm soát áp suất, nhiệt độ, và lưu lượng hydrogen và dầu thực vật, cũng như cách ứng phó với tình huống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33E42B7-281F-7525-EC36-B5CBBCC03CFE}"/>
              </a:ext>
            </a:extLst>
          </p:cNvPr>
          <p:cNvPicPr>
            <a:picLocks noChangeAspect="1"/>
          </p:cNvPicPr>
          <p:nvPr/>
        </p:nvPicPr>
        <p:blipFill>
          <a:blip r:embed="rId3"/>
          <a:stretch>
            <a:fillRect/>
          </a:stretch>
        </p:blipFill>
        <p:spPr>
          <a:xfrm>
            <a:off x="6992169" y="1828800"/>
            <a:ext cx="3677096" cy="367709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thực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vật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hydrogen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xử lý dầu thực vật bằng hydrogen để tạo ra một sản phẩm có cấu trúc tổng hợp, giúp cải thiện độ ổn định và độ kết dính của bơ thực vật</a:t>
            </a:r>
            <a:r>
              <a:rPr lang="en-US" sz="2000" dirty="0"/>
              <a:t>:</a:t>
            </a:r>
          </a:p>
          <a:p>
            <a:pPr algn="l"/>
            <a:r>
              <a:rPr lang="vi-VN" b="0" i="0" dirty="0">
                <a:effectLst/>
                <a:latin typeface="Open Sans" panose="020B0606030504020204" pitchFamily="34" charset="0"/>
              </a:rPr>
              <a:t>Đầu tiên, tất cả nhân viên được yêu cầu đeo trang bị bảo hộ cá nhân như mũ bảo hiểm, kính bảo hộ và áo khoác chống axit để bảo vệ chúng khỏi các nguy cơ tiềm ẩn.</a:t>
            </a:r>
          </a:p>
          <a:p>
            <a:pPr algn="l"/>
            <a:r>
              <a:rPr lang="vi-VN" b="0" i="0" dirty="0">
                <a:effectLst/>
                <a:latin typeface="Open Sans" panose="020B0606030504020204" pitchFamily="34" charset="0"/>
              </a:rPr>
              <a:t>Thứ hai, quy định về an toàn phải bao gồm các hướng dẫn cụ thể về cách sử dụng và bảo quản các hóa chất và nguyên liệu trong quá trình sản xuất.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FCDE13D-D0FE-43C1-78E0-6726F4253881}"/>
              </a:ext>
            </a:extLst>
          </p:cNvPr>
          <p:cNvPicPr>
            <a:picLocks noChangeAspect="1"/>
          </p:cNvPicPr>
          <p:nvPr/>
        </p:nvPicPr>
        <p:blipFill>
          <a:blip r:embed="rId3"/>
          <a:stretch>
            <a:fillRect/>
          </a:stretch>
        </p:blipFill>
        <p:spPr>
          <a:xfrm>
            <a:off x="6992169" y="1828800"/>
            <a:ext cx="3677096" cy="3677096"/>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thực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vật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bằng</a:t>
            </a:r>
            <a:r>
              <a:rPr lang="en-US" sz="3400" b="1" dirty="0">
                <a:solidFill>
                  <a:schemeClr val="bg1"/>
                </a:solidFill>
                <a:latin typeface="UTM Aptima" panose="02040603050506020204" pitchFamily="18" charset="0"/>
              </a:rPr>
              <a:t> hydrogen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xử lý dầu thực vật bằng hydrogen để tạo ra một sản phẩm có cấu trúc tổng hợp, giúp cải thiện độ ổn định và độ kết dính của bơ thực vật</a:t>
            </a:r>
            <a:r>
              <a:rPr lang="en-US" sz="2000" dirty="0">
                <a:solidFill>
                  <a:schemeClr val="bg1"/>
                </a:solidFill>
              </a:rPr>
              <a:t>:</a:t>
            </a:r>
          </a:p>
          <a:p>
            <a:pPr algn="l"/>
            <a:r>
              <a:rPr lang="vi-VN" b="0" i="0" dirty="0">
                <a:effectLst/>
                <a:latin typeface="Open Sans" panose="020B0606030504020204" pitchFamily="34" charset="0"/>
              </a:rPr>
              <a:t>Đầu tiên, nhân viên phải ngay lập tức thông báo về tai nạn cho người quản lý hoặc bộ phận an toàn lao động của công ty.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Sau đó, họ cần phải thực hiện các biện pháp cấp cứu như dừng máy móc, cấp cứu người bị thương và di chuyển những người còn lại ra khỏi khu vực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2336AA6-D7F5-A9C7-0D1F-E64F67FE7935}"/>
              </a:ext>
            </a:extLst>
          </p:cNvPr>
          <p:cNvPicPr>
            <a:picLocks noChangeAspect="1"/>
          </p:cNvPicPr>
          <p:nvPr/>
        </p:nvPicPr>
        <p:blipFill>
          <a:blip r:embed="rId3"/>
          <a:stretch>
            <a:fillRect/>
          </a:stretch>
        </p:blipFill>
        <p:spPr>
          <a:xfrm>
            <a:off x="6992169" y="1828800"/>
            <a:ext cx="3677096" cy="3677096"/>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tinh chế và lọc bơ thực vật để loại bỏ các tạp chất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vận hành máy tinh chế và lọc bơ thực vật để loại bỏ các tạp chất</a:t>
            </a:r>
          </a:p>
          <a:p>
            <a:pPr algn="l">
              <a:lnSpc>
                <a:spcPct val="120000"/>
              </a:lnSpc>
            </a:pPr>
            <a:r>
              <a:rPr lang="vi-VN" b="0" i="0" dirty="0">
                <a:effectLst/>
                <a:latin typeface="Open Sans" panose="020B0606030504020204" pitchFamily="34" charset="0"/>
              </a:rPr>
              <a:t>Trước hết, công việc này đòi hỏi kiến thức sâu rộng về quy trình chế biến và lọc bơ, bao gồm cả hiểu biết về các thành phần cơ bản của bơ và tác động của chúng trong quá trình sản xuất.</a:t>
            </a:r>
          </a:p>
          <a:p>
            <a:pPr algn="l">
              <a:lnSpc>
                <a:spcPct val="120000"/>
              </a:lnSpc>
            </a:pPr>
            <a:r>
              <a:rPr lang="vi-VN" b="0" i="0" dirty="0">
                <a:effectLst/>
                <a:latin typeface="Open Sans" panose="020B0606030504020204" pitchFamily="34" charset="0"/>
              </a:rPr>
              <a:t>Vận hành máy tính chế và lọc bơ đòi hỏi sự tập trung cao độ và khả năng xử lý các vấn đề kỹ thuật một cách nhanh chóng và chính xác.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5B04AB4-3711-789D-DBBD-BC7D07E57323}"/>
              </a:ext>
            </a:extLst>
          </p:cNvPr>
          <p:cNvPicPr>
            <a:picLocks noChangeAspect="1"/>
          </p:cNvPicPr>
          <p:nvPr/>
        </p:nvPicPr>
        <p:blipFill>
          <a:blip r:embed="rId3"/>
          <a:stretch>
            <a:fillRect/>
          </a:stretch>
        </p:blipFill>
        <p:spPr>
          <a:xfrm>
            <a:off x="-1552724" y="3791247"/>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tinh chế và lọc bơ thực vật để loại bỏ các tạp chất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máy tinh chế và lọc bơ thực vật để loại bỏ các tạp chất</a:t>
            </a:r>
          </a:p>
          <a:p>
            <a:pPr algn="l">
              <a:lnSpc>
                <a:spcPct val="120000"/>
              </a:lnSpc>
            </a:pPr>
            <a:r>
              <a:rPr lang="vi-VN" b="0" i="0" dirty="0">
                <a:effectLst/>
                <a:latin typeface="Open Sans" panose="020B0606030504020204" pitchFamily="34" charset="0"/>
              </a:rPr>
              <a:t>Trong quá trình vận hành máy tính chế và lọc bơ thực vật (Margarine) để loại bỏ các tạp chất, có một số dạng tai nạn lao động thường gặp. </a:t>
            </a:r>
          </a:p>
          <a:p>
            <a:pPr algn="l">
              <a:lnSpc>
                <a:spcPct val="120000"/>
              </a:lnSpc>
            </a:pPr>
            <a:r>
              <a:rPr lang="vi-VN" b="0" i="0" dirty="0">
                <a:effectLst/>
                <a:latin typeface="Open Sans" panose="020B0606030504020204" pitchFamily="34" charset="0"/>
              </a:rPr>
              <a:t>Một trong những tai nạn phổ biến là tai nạn do va đập hoặc cắt cắp khi làm việc gần các thiết bị máy móc chạy.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6BB0784-A3AB-52C9-3EA8-F58B9A38C6C7}"/>
              </a:ext>
            </a:extLst>
          </p:cNvPr>
          <p:cNvPicPr>
            <a:picLocks noChangeAspect="1"/>
          </p:cNvPicPr>
          <p:nvPr/>
        </p:nvPicPr>
        <p:blipFill>
          <a:blip r:embed="rId3"/>
          <a:stretch>
            <a:fillRect/>
          </a:stretch>
        </p:blipFill>
        <p:spPr>
          <a:xfrm>
            <a:off x="-1552724" y="3791247"/>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tinh chế và lọc bơ thực vật để loại bỏ các tạp chất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máy tinh chế và lọc bơ thực vật để loại bỏ các tạp chất</a:t>
            </a:r>
          </a:p>
          <a:p>
            <a:pPr algn="l">
              <a:lnSpc>
                <a:spcPct val="120000"/>
              </a:lnSpc>
            </a:pPr>
            <a:r>
              <a:rPr lang="vi-VN" b="0" i="0" dirty="0">
                <a:effectLst/>
                <a:latin typeface="Open Sans" panose="020B0606030504020204" pitchFamily="34" charset="0"/>
              </a:rPr>
              <a:t>Một trong những nguyên nhân chính là thiếu hiểu biết và kỹ năng về quy trình làm việc và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có thể không được đào tạo đầy đủ về cách sử dụng máy móc một cách an toàn, hoặc họ có thể không hiểu rõ về nguy cơ tiềm ẩn khi làm việc gần các thiết bị máy móc hoạt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7C89994-5781-0B66-FF05-D25AE77883AD}"/>
              </a:ext>
            </a:extLst>
          </p:cNvPr>
          <p:cNvPicPr>
            <a:picLocks noChangeAspect="1"/>
          </p:cNvPicPr>
          <p:nvPr/>
        </p:nvPicPr>
        <p:blipFill>
          <a:blip r:embed="rId3"/>
          <a:stretch>
            <a:fillRect/>
          </a:stretch>
        </p:blipFill>
        <p:spPr>
          <a:xfrm>
            <a:off x="-1552724" y="3791247"/>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tinh chế và lọc bơ thực vật để loại bỏ các tạp chất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máy tinh chế và lọc bơ thực vật để loại bỏ các tạp chất</a:t>
            </a:r>
          </a:p>
          <a:p>
            <a:pPr algn="l">
              <a:lnSpc>
                <a:spcPct val="120000"/>
              </a:lnSpc>
            </a:pPr>
            <a:r>
              <a:rPr lang="vi-VN" b="0" i="0" dirty="0">
                <a:effectLst/>
                <a:latin typeface="Open Sans" panose="020B0606030504020204" pitchFamily="34" charset="0"/>
              </a:rPr>
              <a:t>Cần tiến hành quan trắc môi trường lao động định kỳ để đo lường các yếu tố như nhiệt độ, áp suất, độ ẩm, và hàm lượng hóa chất trong không khí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giúp xác định và kiểm soát các nguy cơ tiềm ẩn đối với sức khỏe của nhân viên.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01C05EB-CA19-A2B0-B781-0CEB4DF96599}"/>
              </a:ext>
            </a:extLst>
          </p:cNvPr>
          <p:cNvPicPr>
            <a:picLocks noChangeAspect="1"/>
          </p:cNvPicPr>
          <p:nvPr/>
        </p:nvPicPr>
        <p:blipFill>
          <a:blip r:embed="rId3"/>
          <a:stretch>
            <a:fillRect/>
          </a:stretch>
        </p:blipFill>
        <p:spPr>
          <a:xfrm>
            <a:off x="-1552724" y="3791247"/>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tinh chế và lọc bơ thực vật để loại bỏ các tạp chất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máy tinh chế và lọc bơ thực vật để loại bỏ các tạp chất</a:t>
            </a:r>
          </a:p>
          <a:p>
            <a:pPr algn="l">
              <a:lnSpc>
                <a:spcPct val="120000"/>
              </a:lnSpc>
            </a:pPr>
            <a:r>
              <a:rPr lang="vi-VN" b="0" i="0" dirty="0">
                <a:effectLst/>
                <a:latin typeface="Open Sans" panose="020B0606030504020204" pitchFamily="34" charset="0"/>
              </a:rPr>
              <a:t>Đầu tiên, tất cả nhân viên tham gia vào quá trình vận hành máy móc phải được đào tạo về các biện pháp an toàn và quy trình làm việc đúng cách.</a:t>
            </a:r>
          </a:p>
          <a:p>
            <a:pPr algn="l">
              <a:lnSpc>
                <a:spcPct val="120000"/>
              </a:lnSpc>
            </a:pPr>
            <a:r>
              <a:rPr lang="vi-VN" b="0" i="0" dirty="0">
                <a:effectLst/>
                <a:latin typeface="Open Sans" panose="020B0606030504020204" pitchFamily="34" charset="0"/>
              </a:rPr>
              <a:t>Điều này bao gồm cách sử dụng thiết bị bảo hộ cá nhân như mặt nạ bảo vệ, găng tay, áo khoác bảo hộ, và giày bảo hộ để bảo vệ khỏi các nguy cơ như tiếp xúc với hóa chất và thương tích từ máy móc.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E246E7B-703F-76B9-BB11-8CEF5B3684E5}"/>
              </a:ext>
            </a:extLst>
          </p:cNvPr>
          <p:cNvPicPr>
            <a:picLocks noChangeAspect="1"/>
          </p:cNvPicPr>
          <p:nvPr/>
        </p:nvPicPr>
        <p:blipFill>
          <a:blip r:embed="rId3"/>
          <a:stretch>
            <a:fillRect/>
          </a:stretch>
        </p:blipFill>
        <p:spPr>
          <a:xfrm>
            <a:off x="-1552724" y="3791247"/>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tinh chế và lọc bơ thực vật để loại bỏ các tạp chất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máy tinh chế và lọc bơ thực vật để loại bỏ các tạp chất</a:t>
            </a:r>
          </a:p>
          <a:p>
            <a:pPr algn="l">
              <a:lnSpc>
                <a:spcPct val="120000"/>
              </a:lnSpc>
            </a:pPr>
            <a:r>
              <a:rPr lang="vi-VN" b="0" i="0" dirty="0">
                <a:effectLst/>
                <a:latin typeface="Open Sans" panose="020B0606030504020204" pitchFamily="34" charset="0"/>
              </a:rPr>
              <a:t>Xử lý tình huống tai nạn lao động khẩn cấp khi vận hành máy tính chế và lọc bơ thực vật (Margarine) đòi hỏi sự nhanh nhạy và kiến thức chuyên môn.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đầu tiên là bảo đảm an toàn cho tất cả nhân viên bằng cách dừng máy móc và tắt các nguồn nguy cơ.</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E63B8C4-B6CA-A259-E40F-EF23556039B3}"/>
              </a:ext>
            </a:extLst>
          </p:cNvPr>
          <p:cNvPicPr>
            <a:picLocks noChangeAspect="1"/>
          </p:cNvPicPr>
          <p:nvPr/>
        </p:nvPicPr>
        <p:blipFill>
          <a:blip r:embed="rId3"/>
          <a:stretch>
            <a:fillRect/>
          </a:stretch>
        </p:blipFill>
        <p:spPr>
          <a:xfrm>
            <a:off x="-1552724" y="3791247"/>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261</TotalTime>
  <Words>2378</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BƠ THỰC VẬT</vt:lpstr>
      <vt:lpstr>Một số vụ tai nạn trong nhà máy sản xuất bơ thực vật</vt:lpstr>
      <vt:lpstr>Tóm tắt bài học</vt:lpstr>
      <vt:lpstr>Vận hành máy trộn các nguyên liệu </vt:lpstr>
      <vt:lpstr>Vận hành máy trộn các nguyên liệu </vt:lpstr>
      <vt:lpstr>Vận hành máy trộn các nguyên liệu </vt:lpstr>
      <vt:lpstr>Vận hành máy trộn các nguyên liệu </vt:lpstr>
      <vt:lpstr>Vận hành máy trộn các nguyên liệu </vt:lpstr>
      <vt:lpstr>Vận hành máy trộn các nguyên liệu </vt:lpstr>
      <vt:lpstr>Vận hành máy xử lý dầu thực vật bằng hydrogen</vt:lpstr>
      <vt:lpstr>Vận hành máy xử lý dầu thực vật bằng hydrogen</vt:lpstr>
      <vt:lpstr>Vận hành máy xử lý dầu thực vật bằng hydrogen</vt:lpstr>
      <vt:lpstr>Vận hành máy xử lý dầu thực vật bằng hydrogen</vt:lpstr>
      <vt:lpstr>Vận hành máy xử lý dầu thực vật bằng hydrogen</vt:lpstr>
      <vt:lpstr>Vận hành máy xử lý dầu thực vật bằng hydrogen</vt:lpstr>
      <vt:lpstr>Vận hành máy tinh chế và lọc bơ thực vật để loại bỏ các tạp chất</vt:lpstr>
      <vt:lpstr>Vận hành máy tinh chế và lọc bơ thực vật để loại bỏ các tạp chất</vt:lpstr>
      <vt:lpstr>Vận hành máy tinh chế và lọc bơ thực vật để loại bỏ các tạp chất</vt:lpstr>
      <vt:lpstr>Vận hành máy tinh chế và lọc bơ thực vật để loại bỏ các tạp chất</vt:lpstr>
      <vt:lpstr>Vận hành máy tinh chế và lọc bơ thực vật để loại bỏ các tạp chất</vt:lpstr>
      <vt:lpstr>Vận hành máy tinh chế và lọc bơ thực vật để loại bỏ các tạp chất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2024-04-08T06:34:26Z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