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BỈM TẢ</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3478CF5-4976-CC4A-E448-369B3626926B}"/>
              </a:ext>
            </a:extLst>
          </p:cNvPr>
          <p:cNvPicPr>
            <a:picLocks noChangeAspect="1"/>
          </p:cNvPicPr>
          <p:nvPr/>
        </p:nvPicPr>
        <p:blipFill>
          <a:blip r:embed="rId4"/>
          <a:stretch>
            <a:fillRect/>
          </a:stretch>
        </p:blipFill>
        <p:spPr>
          <a:xfrm>
            <a:off x="4758727" y="4077072"/>
            <a:ext cx="2669780" cy="26697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8179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bỉm</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tã</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bỉm</a:t>
            </a:r>
            <a:r>
              <a:rPr lang="en-US" b="0" i="0" dirty="0">
                <a:solidFill>
                  <a:srgbClr val="0D0D0D"/>
                </a:solidFill>
                <a:effectLst/>
                <a:latin typeface="Söhne"/>
              </a:rPr>
              <a:t> </a:t>
            </a:r>
            <a:r>
              <a:rPr lang="en-US" b="0" i="0" dirty="0" err="1">
                <a:solidFill>
                  <a:srgbClr val="0D0D0D"/>
                </a:solidFill>
                <a:effectLst/>
                <a:latin typeface="Söhne"/>
              </a:rPr>
              <a:t>tã</a:t>
            </a:r>
            <a:r>
              <a:rPr lang="en-US" b="0" i="0" dirty="0">
                <a:solidFill>
                  <a:srgbClr val="0D0D0D"/>
                </a:solidFill>
                <a:effectLst/>
                <a:latin typeface="Söhne"/>
              </a:rPr>
              <a:t>, </a:t>
            </a:r>
            <a:r>
              <a:rPr lang="en-US" b="0" i="0" dirty="0" err="1">
                <a:solidFill>
                  <a:srgbClr val="0D0D0D"/>
                </a:solidFill>
                <a:effectLst/>
                <a:latin typeface="Söhne"/>
              </a:rPr>
              <a:t>mặc</a:t>
            </a:r>
            <a:r>
              <a:rPr lang="en-US" b="0" i="0" dirty="0">
                <a:solidFill>
                  <a:srgbClr val="0D0D0D"/>
                </a:solidFill>
                <a:effectLst/>
                <a:latin typeface="Söhne"/>
              </a:rPr>
              <a:t> </a:t>
            </a:r>
            <a:r>
              <a:rPr lang="en-US" b="0" i="0" dirty="0" err="1">
                <a:solidFill>
                  <a:srgbClr val="0D0D0D"/>
                </a:solidFill>
                <a:effectLst/>
                <a:latin typeface="Söhne"/>
              </a:rPr>
              <a:t>dù</a:t>
            </a:r>
            <a:r>
              <a:rPr lang="en-US" b="0" i="0" dirty="0">
                <a:solidFill>
                  <a:srgbClr val="0D0D0D"/>
                </a:solidFill>
                <a:effectLst/>
                <a:latin typeface="Söhne"/>
              </a:rPr>
              <a:t> </a:t>
            </a:r>
            <a:r>
              <a:rPr lang="en-US" b="0" i="0" dirty="0" err="1">
                <a:solidFill>
                  <a:srgbClr val="0D0D0D"/>
                </a:solidFill>
                <a:effectLst/>
                <a:latin typeface="Söhne"/>
              </a:rPr>
              <a:t>đã</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nhiều</a:t>
            </a:r>
            <a:r>
              <a:rPr lang="en-US" b="0" i="0" dirty="0">
                <a:solidFill>
                  <a:srgbClr val="0D0D0D"/>
                </a:solidFill>
                <a:effectLst/>
                <a:latin typeface="Söhne"/>
              </a:rPr>
              <a:t> </a:t>
            </a:r>
            <a:r>
              <a:rPr lang="en-US" b="0" i="0" dirty="0" err="1">
                <a:solidFill>
                  <a:srgbClr val="0D0D0D"/>
                </a:solidFill>
                <a:effectLst/>
                <a:latin typeface="Söhne"/>
              </a:rPr>
              <a:t>tiến</a:t>
            </a:r>
            <a:r>
              <a:rPr lang="en-US" b="0" i="0" dirty="0">
                <a:solidFill>
                  <a:srgbClr val="0D0D0D"/>
                </a:solidFill>
                <a:effectLst/>
                <a:latin typeface="Söhne"/>
              </a:rPr>
              <a:t> </a:t>
            </a:r>
            <a:r>
              <a:rPr lang="en-US" b="0" i="0" dirty="0" err="1">
                <a:solidFill>
                  <a:srgbClr val="0D0D0D"/>
                </a:solidFill>
                <a:effectLst/>
                <a:latin typeface="Söhne"/>
              </a:rPr>
              <a:t>bộ</a:t>
            </a:r>
            <a:r>
              <a:rPr lang="en-US" b="0" i="0" dirty="0">
                <a:solidFill>
                  <a:srgbClr val="0D0D0D"/>
                </a:solidFill>
                <a:effectLst/>
                <a:latin typeface="Söhne"/>
              </a:rPr>
              <a:t> </a:t>
            </a:r>
            <a:r>
              <a:rPr lang="en-US" b="0" i="0" dirty="0" err="1">
                <a:solidFill>
                  <a:srgbClr val="0D0D0D"/>
                </a:solidFill>
                <a:effectLst/>
                <a:latin typeface="Söhne"/>
              </a:rPr>
              <a:t>về</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tuy</a:t>
            </a:r>
            <a:r>
              <a:rPr lang="en-US" b="0" i="0" dirty="0">
                <a:solidFill>
                  <a:srgbClr val="0D0D0D"/>
                </a:solidFill>
                <a:effectLst/>
                <a:latin typeface="Söhne"/>
              </a:rPr>
              <a:t> </a:t>
            </a:r>
            <a:r>
              <a:rPr lang="en-US" b="0" i="0" dirty="0" err="1">
                <a:solidFill>
                  <a:srgbClr val="0D0D0D"/>
                </a:solidFill>
                <a:effectLst/>
                <a:latin typeface="Söhne"/>
              </a:rPr>
              <a:t>nhiên</a:t>
            </a:r>
            <a:r>
              <a:rPr lang="en-US" b="0" i="0" dirty="0">
                <a:solidFill>
                  <a:srgbClr val="0D0D0D"/>
                </a:solidFill>
                <a:effectLst/>
                <a:latin typeface="Söhne"/>
              </a:rPr>
              <a:t>, </a:t>
            </a:r>
            <a:r>
              <a:rPr lang="en-US" b="0" i="0" dirty="0" err="1">
                <a:solidFill>
                  <a:srgbClr val="0D0D0D"/>
                </a:solidFill>
                <a:effectLst/>
                <a:latin typeface="Söhne"/>
              </a:rPr>
              <a:t>vẫn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hiện</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số</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đáng</a:t>
            </a:r>
            <a:r>
              <a:rPr lang="en-US" b="0" i="0" dirty="0">
                <a:solidFill>
                  <a:srgbClr val="0D0D0D"/>
                </a:solidFill>
                <a:effectLst/>
                <a:latin typeface="Söhne"/>
              </a:rPr>
              <a:t> </a:t>
            </a:r>
            <a:r>
              <a:rPr lang="en-US" b="0" i="0" dirty="0" err="1">
                <a:solidFill>
                  <a:srgbClr val="0D0D0D"/>
                </a:solidFill>
                <a:effectLst/>
                <a:latin typeface="Söhne"/>
              </a:rPr>
              <a:t>chú</a:t>
            </a:r>
            <a:r>
              <a:rPr lang="en-US" b="0" i="0" dirty="0">
                <a:solidFill>
                  <a:srgbClr val="0D0D0D"/>
                </a:solidFill>
                <a:effectLst/>
                <a:latin typeface="Söhne"/>
              </a:rPr>
              <a:t> ý</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vi-VN" i="0" dirty="0">
              <a:solidFill>
                <a:srgbClr val="0D0D0D"/>
              </a:solidFill>
              <a:effectLst/>
              <a:latin typeface="Söhne"/>
            </a:endParaRPr>
          </a:p>
          <a:p>
            <a:pPr marL="730885" lvl="1" indent="-304165"/>
            <a:r>
              <a:rPr lang="en-US" dirty="0" err="1"/>
              <a:t>Nhiễm</a:t>
            </a:r>
            <a:r>
              <a:rPr lang="en-US" dirty="0"/>
              <a:t> </a:t>
            </a:r>
            <a:r>
              <a:rPr lang="en-US" dirty="0" err="1"/>
              <a:t>Độc</a:t>
            </a:r>
            <a:r>
              <a:rPr lang="en-US" dirty="0"/>
              <a:t> </a:t>
            </a:r>
            <a:r>
              <a:rPr lang="en-US" dirty="0" err="1"/>
              <a:t>Tố</a:t>
            </a:r>
            <a:r>
              <a:rPr lang="en-US" dirty="0"/>
              <a:t> </a:t>
            </a:r>
            <a:r>
              <a:rPr lang="en-US" dirty="0" err="1"/>
              <a:t>từ</a:t>
            </a:r>
            <a:r>
              <a:rPr lang="en-US" dirty="0"/>
              <a:t> </a:t>
            </a:r>
            <a:r>
              <a:rPr lang="en-US" dirty="0" err="1"/>
              <a:t>Hóa</a:t>
            </a:r>
            <a:r>
              <a:rPr lang="en-US" dirty="0"/>
              <a:t> </a:t>
            </a:r>
            <a:r>
              <a:rPr lang="en-US" dirty="0" err="1"/>
              <a:t>Chất</a:t>
            </a:r>
            <a:r>
              <a:rPr lang="en-US" dirty="0"/>
              <a:t> </a:t>
            </a:r>
            <a:r>
              <a:rPr lang="en-US" dirty="0" err="1"/>
              <a:t>Sử</a:t>
            </a:r>
            <a:r>
              <a:rPr lang="en-US" dirty="0"/>
              <a:t> </a:t>
            </a:r>
            <a:r>
              <a:rPr lang="en-US" dirty="0" err="1"/>
              <a:t>Dụng</a:t>
            </a:r>
            <a:endParaRPr lang="vi-VN" dirty="0">
              <a:solidFill>
                <a:srgbClr val="0D0D0D"/>
              </a:solidFill>
              <a:latin typeface="Söhne"/>
            </a:endParaRPr>
          </a:p>
          <a:p>
            <a:pPr marL="730885" lvl="1" indent="-304165"/>
            <a:r>
              <a:rPr lang="en-US" dirty="0" err="1"/>
              <a:t>Thiếu</a:t>
            </a:r>
            <a:r>
              <a:rPr lang="en-US" dirty="0"/>
              <a:t> An </a:t>
            </a:r>
            <a:r>
              <a:rPr lang="en-US" dirty="0" err="1"/>
              <a:t>Toàn</a:t>
            </a:r>
            <a:r>
              <a:rPr lang="en-US" dirty="0"/>
              <a:t> </a:t>
            </a:r>
            <a:r>
              <a:rPr lang="en-US" dirty="0" err="1"/>
              <a:t>trong</a:t>
            </a:r>
            <a:r>
              <a:rPr lang="en-US" dirty="0"/>
              <a:t> </a:t>
            </a:r>
            <a:r>
              <a:rPr lang="en-US" dirty="0" err="1"/>
              <a:t>Quá</a:t>
            </a:r>
            <a:r>
              <a:rPr lang="en-US" dirty="0"/>
              <a:t> </a:t>
            </a:r>
            <a:r>
              <a:rPr lang="en-US" dirty="0" err="1"/>
              <a:t>Trình</a:t>
            </a:r>
            <a:r>
              <a:rPr lang="en-US" dirty="0"/>
              <a:t> </a:t>
            </a:r>
            <a:r>
              <a:rPr lang="en-US" dirty="0" err="1"/>
              <a:t>Vận</a:t>
            </a:r>
            <a:r>
              <a:rPr lang="en-US" dirty="0"/>
              <a:t> </a:t>
            </a:r>
            <a:r>
              <a:rPr lang="en-US" dirty="0" err="1"/>
              <a:t>Chuyển</a:t>
            </a:r>
            <a:r>
              <a:rPr lang="en-US" dirty="0"/>
              <a:t> </a:t>
            </a:r>
            <a:r>
              <a:rPr lang="en-US" dirty="0" err="1"/>
              <a:t>Vật</a:t>
            </a:r>
            <a:r>
              <a:rPr lang="en-US" dirty="0"/>
              <a:t> </a:t>
            </a:r>
            <a:r>
              <a:rPr lang="en-US" dirty="0" err="1"/>
              <a:t>Liệu</a:t>
            </a:r>
            <a:endParaRPr lang="vi-VN" dirty="0">
              <a:solidFill>
                <a:srgbClr val="0D0D0D"/>
              </a:solidFill>
              <a:latin typeface="Söhne"/>
            </a:endParaRPr>
          </a:p>
          <a:p>
            <a:pPr marL="730885" lvl="1" indent="-304165"/>
            <a:r>
              <a:rPr lang="en-US" dirty="0" err="1"/>
              <a:t>Thiếu</a:t>
            </a:r>
            <a:r>
              <a:rPr lang="en-US" dirty="0"/>
              <a:t> </a:t>
            </a:r>
            <a:r>
              <a:rPr lang="en-US" dirty="0" err="1"/>
              <a:t>Huấn</a:t>
            </a:r>
            <a:r>
              <a:rPr lang="en-US" dirty="0"/>
              <a:t> </a:t>
            </a:r>
            <a:r>
              <a:rPr lang="en-US" dirty="0" err="1"/>
              <a:t>Luyện</a:t>
            </a:r>
            <a:r>
              <a:rPr lang="en-US" dirty="0"/>
              <a:t> An </a:t>
            </a:r>
            <a:r>
              <a:rPr lang="en-US" dirty="0" err="1"/>
              <a:t>Toàn</a:t>
            </a:r>
            <a:r>
              <a:rPr lang="en-US" dirty="0"/>
              <a:t> Cho </a:t>
            </a:r>
            <a:r>
              <a:rPr lang="en-US" dirty="0" err="1"/>
              <a:t>Nhân</a:t>
            </a:r>
            <a:r>
              <a:rPr lang="en-US" dirty="0"/>
              <a:t> Viên</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sợi</a:t>
            </a:r>
            <a:r>
              <a:rPr lang="en-US" dirty="0"/>
              <a:t> </a:t>
            </a:r>
            <a:r>
              <a:rPr lang="en-US" dirty="0" err="1"/>
              <a:t>vải</a:t>
            </a:r>
            <a:r>
              <a:rPr lang="en-US" dirty="0"/>
              <a:t> </a:t>
            </a:r>
            <a:r>
              <a:rPr lang="en-US" dirty="0" err="1"/>
              <a:t>và</a:t>
            </a:r>
            <a:r>
              <a:rPr lang="en-US" dirty="0"/>
              <a:t> </a:t>
            </a:r>
            <a:r>
              <a:rPr lang="en-US" dirty="0" err="1"/>
              <a:t>sợi</a:t>
            </a:r>
            <a:r>
              <a:rPr lang="en-US" dirty="0"/>
              <a:t> </a:t>
            </a:r>
            <a:r>
              <a:rPr lang="en-US" dirty="0" err="1"/>
              <a:t>nhựa</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bỉm</a:t>
            </a:r>
            <a:r>
              <a:rPr lang="en-US" dirty="0"/>
              <a:t> </a:t>
            </a:r>
            <a:r>
              <a:rPr lang="en-US" dirty="0" err="1"/>
              <a:t>tả</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ghép</a:t>
            </a:r>
            <a:r>
              <a:rPr lang="en-US" dirty="0"/>
              <a:t> </a:t>
            </a:r>
            <a:r>
              <a:rPr lang="en-US" dirty="0" err="1"/>
              <a:t>các</a:t>
            </a:r>
            <a:r>
              <a:rPr lang="en-US" dirty="0"/>
              <a:t> </a:t>
            </a:r>
            <a:r>
              <a:rPr lang="en-US" dirty="0" err="1"/>
              <a:t>lớp</a:t>
            </a:r>
            <a:r>
              <a:rPr lang="en-US" dirty="0"/>
              <a:t> </a:t>
            </a:r>
            <a:r>
              <a:rPr lang="en-US" dirty="0" err="1"/>
              <a:t>nguyên</a:t>
            </a:r>
            <a:r>
              <a:rPr lang="en-US" dirty="0"/>
              <a:t> </a:t>
            </a:r>
            <a:r>
              <a:rPr lang="en-US" dirty="0" err="1"/>
              <a:t>liệu</a:t>
            </a:r>
            <a:r>
              <a:rPr lang="en-US" dirty="0"/>
              <a:t> </a:t>
            </a:r>
            <a:r>
              <a:rPr lang="en-US" dirty="0" err="1"/>
              <a:t>sợi</a:t>
            </a:r>
            <a:r>
              <a:rPr lang="en-US" dirty="0"/>
              <a:t> </a:t>
            </a:r>
            <a:r>
              <a:rPr lang="en-US" dirty="0" err="1"/>
              <a:t>vải</a:t>
            </a:r>
            <a:r>
              <a:rPr lang="en-US" dirty="0"/>
              <a:t> </a:t>
            </a:r>
            <a:r>
              <a:rPr lang="en-US" dirty="0" err="1"/>
              <a:t>và</a:t>
            </a:r>
            <a:r>
              <a:rPr lang="en-US" dirty="0"/>
              <a:t> </a:t>
            </a:r>
            <a:r>
              <a:rPr lang="en-US" dirty="0" err="1"/>
              <a:t>nhựa</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bỉm</a:t>
            </a:r>
            <a:r>
              <a:rPr lang="en-US" dirty="0"/>
              <a:t> </a:t>
            </a:r>
            <a:r>
              <a:rPr lang="en-US" dirty="0" err="1"/>
              <a:t>tả</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sản xuất lõi hấp thụ dung dịch và siêu thấm nước để sản xuất bỉm tả</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gia công hoàn chỉnh bỉm tả từ các nguyên liệu sợi vải nhựa và lõi hấp thụ dung dịch siêu thấm nước</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bỉm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bỉm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tả</a:t>
            </a:r>
            <a:endParaRPr lang="en-US" sz="2400" b="1" i="0" dirty="0">
              <a:effectLst/>
              <a:latin typeface="Söhne"/>
            </a:endParaRPr>
          </a:p>
          <a:p>
            <a:r>
              <a:rPr lang="vi-VN" b="0" i="0" dirty="0">
                <a:effectLst/>
                <a:latin typeface="Open Sans" panose="020B0606030504020204" pitchFamily="34" charset="0"/>
              </a:rPr>
              <a:t>Vận hành máy sản xuất sợi vải và sợi nhựa trong quá trình sản xuất bỉm tả đòi hỏi sự chuyên nghiệp và hiểu biết sâu rộng về quy trình sản xuất. </a:t>
            </a:r>
          </a:p>
          <a:p>
            <a:r>
              <a:rPr lang="vi-VN" b="0" i="0" dirty="0">
                <a:effectLst/>
                <a:latin typeface="Open Sans" panose="020B0606030504020204" pitchFamily="34" charset="0"/>
              </a:rPr>
              <a:t>Công việc này bao gồm nhiều đặc điểm quan trọng, từ việc thiết lập máy móc, giám sát quá trình sản xuất đến bảo dưỡng định kỳ.</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8BFCF5C-351C-490D-B2DB-06CBC1F90AE2}"/>
              </a:ext>
            </a:extLst>
          </p:cNvPr>
          <p:cNvPicPr>
            <a:picLocks noChangeAspect="1"/>
          </p:cNvPicPr>
          <p:nvPr/>
        </p:nvPicPr>
        <p:blipFill>
          <a:blip r:embed="rId3"/>
          <a:stretch>
            <a:fillRect/>
          </a:stretch>
        </p:blipFill>
        <p:spPr>
          <a:xfrm>
            <a:off x="-1178396" y="3284984"/>
            <a:ext cx="5040560" cy="504056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bỉm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bỉm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tả</a:t>
            </a:r>
            <a:endParaRPr lang="en-US" sz="2400" b="1" i="0" dirty="0">
              <a:effectLst/>
              <a:latin typeface="Söhne"/>
            </a:endParaRPr>
          </a:p>
          <a:p>
            <a:r>
              <a:rPr lang="vi-VN" b="0" i="0" dirty="0">
                <a:effectLst/>
                <a:latin typeface="Open Sans" panose="020B0606030504020204" pitchFamily="34" charset="0"/>
              </a:rPr>
              <a:t>Trong quá trình vận hành máy sản xuất sợi vải và sợi nhựa để sản xuất bỉm tả, các dạng tai nạn có thể xảy ra và đòi hỏi sự cảnh báo và biện pháp an toàn. </a:t>
            </a:r>
          </a:p>
          <a:p>
            <a:r>
              <a:rPr lang="vi-VN" b="0" i="0" dirty="0">
                <a:effectLst/>
                <a:latin typeface="Open Sans" panose="020B0606030504020204" pitchFamily="34" charset="0"/>
              </a:rPr>
              <a:t>Những rủi ro thường gặp bao gồm tai nạn hóa chất do sợi nhựa, va chạm máy móc, và nguy cơ cháy nổ từ quá trình sản xuất nhiệt độ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0BFB3E6-713C-82DB-92F0-B8EA3AD6908D}"/>
              </a:ext>
            </a:extLst>
          </p:cNvPr>
          <p:cNvPicPr>
            <a:picLocks noChangeAspect="1"/>
          </p:cNvPicPr>
          <p:nvPr/>
        </p:nvPicPr>
        <p:blipFill>
          <a:blip r:embed="rId3"/>
          <a:stretch>
            <a:fillRect/>
          </a:stretch>
        </p:blipFill>
        <p:spPr>
          <a:xfrm>
            <a:off x="-1178396" y="3284984"/>
            <a:ext cx="5040560" cy="504056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bỉm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bỉm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tả</a:t>
            </a:r>
            <a:endParaRPr lang="en-US" sz="2400" b="1" i="0" dirty="0">
              <a:effectLst/>
              <a:latin typeface="Söhne"/>
            </a:endParaRPr>
          </a:p>
          <a:p>
            <a:r>
              <a:rPr lang="en-US" b="0" i="0" dirty="0">
                <a:effectLst/>
                <a:latin typeface="Open Sans" panose="020B0606030504020204" pitchFamily="34" charset="0"/>
              </a:rPr>
              <a:t>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sợi</a:t>
            </a:r>
            <a:r>
              <a:rPr lang="en-US" b="0" i="0" dirty="0">
                <a:effectLst/>
                <a:latin typeface="Open Sans" panose="020B0606030504020204" pitchFamily="34" charset="0"/>
              </a:rPr>
              <a:t> </a:t>
            </a:r>
            <a:r>
              <a:rPr lang="en-US" b="0" i="0" dirty="0" err="1">
                <a:effectLst/>
                <a:latin typeface="Open Sans" panose="020B0606030504020204" pitchFamily="34" charset="0"/>
              </a:rPr>
              <a:t>vải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sợi</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bỉm</a:t>
            </a:r>
            <a:r>
              <a:rPr lang="en-US" b="0" i="0" dirty="0">
                <a:effectLst/>
                <a:latin typeface="Open Sans" panose="020B0606030504020204" pitchFamily="34" charset="0"/>
              </a:rPr>
              <a:t> </a:t>
            </a:r>
            <a:r>
              <a:rPr lang="en-US" b="0" i="0" dirty="0" err="1">
                <a:effectLst/>
                <a:latin typeface="Open Sans" panose="020B0606030504020204" pitchFamily="34" charset="0"/>
              </a:rPr>
              <a:t>tả</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endParaRPr lang="vi-VN" b="0" i="0" dirty="0">
              <a:effectLst/>
              <a:latin typeface="Open Sans" panose="020B0606030504020204" pitchFamily="34" charset="0"/>
            </a:endParaRPr>
          </a:p>
          <a:p>
            <a:r>
              <a:rPr lang="en-US" b="0" i="0" dirty="0" err="1">
                <a:effectLst/>
                <a:latin typeface="Open Sans" panose="020B0606030504020204" pitchFamily="34" charset="0"/>
              </a:rPr>
              <a:t>Đôi</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xác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97F567C-8800-A63E-0530-8ACD766F3870}"/>
              </a:ext>
            </a:extLst>
          </p:cNvPr>
          <p:cNvPicPr>
            <a:picLocks noChangeAspect="1"/>
          </p:cNvPicPr>
          <p:nvPr/>
        </p:nvPicPr>
        <p:blipFill>
          <a:blip r:embed="rId3"/>
          <a:stretch>
            <a:fillRect/>
          </a:stretch>
        </p:blipFill>
        <p:spPr>
          <a:xfrm>
            <a:off x="-1178396" y="3284984"/>
            <a:ext cx="5040560" cy="504056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bỉm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bỉm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tả</a:t>
            </a:r>
            <a:endParaRPr lang="en-US" sz="2400" b="1" i="0" dirty="0">
              <a:effectLst/>
              <a:latin typeface="Söhne"/>
            </a:endParaRPr>
          </a:p>
          <a:p>
            <a:r>
              <a:rPr lang="en-US" b="0" i="0" dirty="0" err="1">
                <a:effectLst/>
                <a:latin typeface="Söhne"/>
              </a:rPr>
              <a:t>Để</a:t>
            </a:r>
            <a:r>
              <a:rPr lang="en-US" b="0" i="0" dirty="0">
                <a:effectLst/>
                <a:latin typeface="Söhne"/>
              </a:rPr>
              <a:t> </a:t>
            </a:r>
            <a:r>
              <a:rPr lang="en-US" b="0" i="0" dirty="0" err="1">
                <a:effectLst/>
                <a:latin typeface="Söhne"/>
              </a:rPr>
              <a:t>đảm</a:t>
            </a:r>
            <a:r>
              <a:rPr lang="en-US" b="0" i="0" dirty="0">
                <a:effectLst/>
                <a:latin typeface="Söhne"/>
              </a:rPr>
              <a:t> </a:t>
            </a:r>
            <a:r>
              <a:rPr lang="en-US" b="0" i="0" dirty="0" err="1">
                <a:effectLst/>
                <a:latin typeface="Söhne"/>
              </a:rPr>
              <a:t>bảo</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sản</a:t>
            </a:r>
            <a:r>
              <a:rPr lang="en-US" b="0" i="0" dirty="0">
                <a:effectLst/>
                <a:latin typeface="Söhne"/>
              </a:rPr>
              <a:t> </a:t>
            </a:r>
            <a:r>
              <a:rPr lang="en-US" b="0" i="0" dirty="0" err="1">
                <a:effectLst/>
                <a:latin typeface="Söhne"/>
              </a:rPr>
              <a:t>xuất</a:t>
            </a:r>
            <a:r>
              <a:rPr lang="en-US" b="0" i="0" dirty="0">
                <a:effectLst/>
                <a:latin typeface="Söhne"/>
              </a:rPr>
              <a:t> </a:t>
            </a:r>
            <a:r>
              <a:rPr lang="en-US" b="0" i="0" dirty="0" err="1">
                <a:effectLst/>
                <a:latin typeface="Söhne"/>
              </a:rPr>
              <a:t>sợi</a:t>
            </a:r>
            <a:r>
              <a:rPr lang="en-US" b="0" i="0" dirty="0">
                <a:effectLst/>
                <a:latin typeface="Söhne"/>
              </a:rPr>
              <a:t> </a:t>
            </a:r>
            <a:r>
              <a:rPr lang="en-US" b="0" i="0" dirty="0" err="1">
                <a:effectLst/>
                <a:latin typeface="Söhne"/>
              </a:rPr>
              <a:t>vải</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sợi</a:t>
            </a:r>
            <a:r>
              <a:rPr lang="en-US" b="0" i="0" dirty="0">
                <a:effectLst/>
                <a:latin typeface="Söhne"/>
              </a:rPr>
              <a:t> </a:t>
            </a:r>
            <a:r>
              <a:rPr lang="en-US" b="0" i="0" dirty="0" err="1">
                <a:effectLst/>
                <a:latin typeface="Söhne"/>
              </a:rPr>
              <a:t>nhựa</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sản</a:t>
            </a:r>
            <a:r>
              <a:rPr lang="en-US" b="0" i="0" dirty="0">
                <a:effectLst/>
                <a:latin typeface="Söhne"/>
              </a:rPr>
              <a:t> </a:t>
            </a:r>
            <a:r>
              <a:rPr lang="en-US" b="0" i="0" dirty="0" err="1">
                <a:effectLst/>
                <a:latin typeface="Söhne"/>
              </a:rPr>
              <a:t>xuất</a:t>
            </a:r>
            <a:r>
              <a:rPr lang="en-US" b="0" i="0" dirty="0">
                <a:effectLst/>
                <a:latin typeface="Söhne"/>
              </a:rPr>
              <a:t> </a:t>
            </a:r>
            <a:r>
              <a:rPr lang="en-US" b="0" i="0" dirty="0" err="1">
                <a:effectLst/>
                <a:latin typeface="Söhne"/>
              </a:rPr>
              <a:t>bỉm</a:t>
            </a:r>
            <a:r>
              <a:rPr lang="en-US" b="0" i="0" dirty="0">
                <a:effectLst/>
                <a:latin typeface="Söhne"/>
              </a:rPr>
              <a:t> </a:t>
            </a:r>
            <a:r>
              <a:rPr lang="en-US" b="0" i="0" dirty="0" err="1">
                <a:effectLst/>
                <a:latin typeface="Söhne"/>
              </a:rPr>
              <a:t>tả</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thực</a:t>
            </a:r>
            <a:r>
              <a:rPr lang="en-US" b="0" i="0" dirty="0">
                <a:effectLst/>
                <a:latin typeface="Söhne"/>
              </a:rPr>
              <a:t> </a:t>
            </a:r>
            <a:r>
              <a:rPr lang="en-US" b="0" i="0" dirty="0" err="1">
                <a:effectLst/>
                <a:latin typeface="Söhne"/>
              </a:rPr>
              <a:t>hiện</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biện</a:t>
            </a:r>
            <a:r>
              <a:rPr lang="en-US" b="0" i="0" dirty="0">
                <a:effectLst/>
                <a:latin typeface="Söhne"/>
              </a:rPr>
              <a:t> </a:t>
            </a:r>
            <a:r>
              <a:rPr lang="en-US" b="0" i="0" dirty="0" err="1">
                <a:effectLst/>
                <a:latin typeface="Söhne"/>
              </a:rPr>
              <a:t>pháp</a:t>
            </a:r>
            <a:r>
              <a:rPr lang="en-US" b="0" i="0" dirty="0">
                <a:effectLst/>
                <a:latin typeface="Söhne"/>
              </a:rPr>
              <a:t> </a:t>
            </a:r>
            <a:r>
              <a:rPr lang="en-US" b="0" i="0" dirty="0" err="1">
                <a:effectLst/>
                <a:latin typeface="Söhne"/>
              </a:rPr>
              <a:t>phòng</a:t>
            </a:r>
            <a:r>
              <a:rPr lang="en-US" b="0" i="0" dirty="0">
                <a:effectLst/>
                <a:latin typeface="Söhne"/>
              </a:rPr>
              <a:t> </a:t>
            </a:r>
            <a:r>
              <a:rPr lang="en-US" b="0" i="0" dirty="0" err="1">
                <a:effectLst/>
                <a:latin typeface="Söhne"/>
              </a:rPr>
              <a:t>tránh</a:t>
            </a:r>
            <a:r>
              <a:rPr lang="en-US" b="0" i="0" dirty="0">
                <a:effectLst/>
                <a:latin typeface="Söhne"/>
              </a:rPr>
              <a:t> tai </a:t>
            </a:r>
            <a:r>
              <a:rPr lang="en-US" b="0" i="0" dirty="0" err="1">
                <a:effectLst/>
                <a:latin typeface="Söhne"/>
              </a:rPr>
              <a:t>nạn</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endParaRPr lang="vi-VN" b="0" i="0" dirty="0">
              <a:effectLst/>
              <a:latin typeface="Söhne"/>
            </a:endParaRPr>
          </a:p>
          <a:p>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đóng</a:t>
            </a:r>
            <a:r>
              <a:rPr lang="en-US" b="0" i="0" dirty="0">
                <a:effectLst/>
                <a:latin typeface="Söhne"/>
              </a:rPr>
              <a:t> </a:t>
            </a:r>
            <a:r>
              <a:rPr lang="en-US" b="0" i="0" dirty="0" err="1">
                <a:effectLst/>
                <a:latin typeface="Söhne"/>
              </a:rPr>
              <a:t>vai</a:t>
            </a:r>
            <a:r>
              <a:rPr lang="en-US" b="0" i="0" dirty="0">
                <a:effectLst/>
                <a:latin typeface="Söhne"/>
              </a:rPr>
              <a:t> </a:t>
            </a:r>
            <a:r>
              <a:rPr lang="en-US" b="0" i="0" dirty="0" err="1">
                <a:effectLst/>
                <a:latin typeface="Söhne"/>
              </a:rPr>
              <a:t>trò</a:t>
            </a:r>
            <a:r>
              <a:rPr lang="en-US" b="0" i="0" dirty="0">
                <a:effectLst/>
                <a:latin typeface="Söhne"/>
              </a:rPr>
              <a:t> then </a:t>
            </a:r>
            <a:r>
              <a:rPr lang="en-US" b="0" i="0" dirty="0" err="1">
                <a:effectLst/>
                <a:latin typeface="Söhne"/>
              </a:rPr>
              <a:t>chốt</a:t>
            </a:r>
            <a:r>
              <a:rPr lang="en-US" b="0" i="0" dirty="0">
                <a:effectLst/>
                <a:latin typeface="Söhne"/>
              </a:rPr>
              <a:t> </a:t>
            </a:r>
            <a:r>
              <a:rPr lang="en-US" b="0" i="0" dirty="0" err="1">
                <a:effectLst/>
                <a:latin typeface="Söhne"/>
              </a:rPr>
              <a:t>trong</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nâng</a:t>
            </a:r>
            <a:r>
              <a:rPr lang="en-US" b="0" i="0" dirty="0">
                <a:effectLst/>
                <a:latin typeface="Söhne"/>
              </a:rPr>
              <a:t> </a:t>
            </a:r>
            <a:r>
              <a:rPr lang="en-US" b="0" i="0" dirty="0" err="1">
                <a:effectLst/>
                <a:latin typeface="Söhne"/>
              </a:rPr>
              <a:t>cao</a:t>
            </a:r>
            <a:r>
              <a:rPr lang="en-US" b="0" i="0" dirty="0">
                <a:effectLst/>
                <a:latin typeface="Söhne"/>
              </a:rPr>
              <a:t> </a:t>
            </a:r>
            <a:r>
              <a:rPr lang="en-US" b="0" i="0" dirty="0" err="1">
                <a:effectLst/>
                <a:latin typeface="Söhne"/>
              </a:rPr>
              <a:t>nhận</a:t>
            </a:r>
            <a:r>
              <a:rPr lang="en-US" b="0" i="0" dirty="0">
                <a:effectLst/>
                <a:latin typeface="Söhne"/>
              </a:rPr>
              <a:t> </a:t>
            </a:r>
            <a:r>
              <a:rPr lang="en-US" b="0" i="0" dirty="0" err="1">
                <a:effectLst/>
                <a:latin typeface="Söhne"/>
              </a:rPr>
              <a:t>thức</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kỹ</a:t>
            </a:r>
            <a:r>
              <a:rPr lang="en-US" b="0" i="0" dirty="0">
                <a:effectLst/>
                <a:latin typeface="Söhne"/>
              </a:rPr>
              <a:t> </a:t>
            </a:r>
            <a:r>
              <a:rPr lang="en-US" b="0" i="0" dirty="0" err="1">
                <a:effectLst/>
                <a:latin typeface="Söhne"/>
              </a:rPr>
              <a:t>năng</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FB00BC-E7C7-5632-5C88-02915035BFB3}"/>
              </a:ext>
            </a:extLst>
          </p:cNvPr>
          <p:cNvPicPr>
            <a:picLocks noChangeAspect="1"/>
          </p:cNvPicPr>
          <p:nvPr/>
        </p:nvPicPr>
        <p:blipFill>
          <a:blip r:embed="rId3"/>
          <a:stretch>
            <a:fillRect/>
          </a:stretch>
        </p:blipFill>
        <p:spPr>
          <a:xfrm>
            <a:off x="-1178396" y="3284984"/>
            <a:ext cx="5040560" cy="504056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bỉm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bỉm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tả</a:t>
            </a:r>
            <a:endParaRPr lang="en-US" sz="2400" b="1" i="0" dirty="0">
              <a:effectLst/>
              <a:latin typeface="Söhne"/>
            </a:endParaRPr>
          </a:p>
          <a:p>
            <a:r>
              <a:rPr lang="vi-VN" b="0" i="0" dirty="0">
                <a:effectLst/>
                <a:latin typeface="Open Sans" panose="020B0606030504020204" pitchFamily="34" charset="0"/>
              </a:rPr>
              <a:t>Quy định an toàn lao động khi vận hành máy sản xuất sợi vải và sợi nhựa để sản xuất bỉm tả là yếu tố quan trọng để bảo vệ nhân viên và đảm bảo môi trường làm việc an toàn. </a:t>
            </a:r>
          </a:p>
          <a:p>
            <a:r>
              <a:rPr lang="vi-VN" b="0" i="0" dirty="0">
                <a:effectLst/>
                <a:latin typeface="Open Sans" panose="020B0606030504020204" pitchFamily="34" charset="0"/>
              </a:rPr>
              <a:t>Những quy định này thường bao gồm việc đào tạo đầy đủ về an toàn lao động, với sự tập trung vào việc sử dụng đúng trang thiết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7A07E5D-4C47-131D-ADF1-2384C6001719}"/>
              </a:ext>
            </a:extLst>
          </p:cNvPr>
          <p:cNvPicPr>
            <a:picLocks noChangeAspect="1"/>
          </p:cNvPicPr>
          <p:nvPr/>
        </p:nvPicPr>
        <p:blipFill>
          <a:blip r:embed="rId3"/>
          <a:stretch>
            <a:fillRect/>
          </a:stretch>
        </p:blipFill>
        <p:spPr>
          <a:xfrm>
            <a:off x="-1178396" y="3284984"/>
            <a:ext cx="5040560" cy="504056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nhựa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bỉm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tả</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bỉm</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tả</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sản xuất sợi vải và sợi nhựa để sản xuất bỉm tả đòi hỏi sự nhanh nhẹn và sẵn sàng của nhân viên. </a:t>
            </a:r>
          </a:p>
          <a:p>
            <a:r>
              <a:rPr lang="vi-VN" b="0" i="0" dirty="0">
                <a:effectLst/>
                <a:latin typeface="Open Sans" panose="020B0606030504020204" pitchFamily="34" charset="0"/>
              </a:rPr>
              <a:t>Trong trường hợp có tai nạn, việc đào tạo nhân viên để họ biết cách ứng phó ngay lập tức là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C8C1AC-DF39-6FD1-3AA5-105042082C8E}"/>
              </a:ext>
            </a:extLst>
          </p:cNvPr>
          <p:cNvPicPr>
            <a:picLocks noChangeAspect="1"/>
          </p:cNvPicPr>
          <p:nvPr/>
        </p:nvPicPr>
        <p:blipFill>
          <a:blip r:embed="rId3"/>
          <a:stretch>
            <a:fillRect/>
          </a:stretch>
        </p:blipFill>
        <p:spPr>
          <a:xfrm>
            <a:off x="-1178396" y="3284984"/>
            <a:ext cx="5040560" cy="504056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ghép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bỉm</a:t>
            </a:r>
            <a:r>
              <a:rPr lang="en-US" b="1" i="0" dirty="0">
                <a:effectLst/>
                <a:latin typeface="Open Sans" panose="020B0606030504020204" pitchFamily="34" charset="0"/>
              </a:rPr>
              <a:t> </a:t>
            </a:r>
            <a:r>
              <a:rPr lang="en-US" b="1" i="0" dirty="0" err="1">
                <a:effectLst/>
                <a:latin typeface="Open Sans" panose="020B0606030504020204" pitchFamily="34" charset="0"/>
              </a:rPr>
              <a:t>tả</a:t>
            </a:r>
            <a:r>
              <a:rPr lang="en-US" sz="2000" dirty="0"/>
              <a:t>:</a:t>
            </a:r>
          </a:p>
          <a:p>
            <a:pPr algn="l">
              <a:buFont typeface="Arial" panose="020B0604020202020204" pitchFamily="34" charset="0"/>
              <a:buChar char="•"/>
            </a:pPr>
            <a:r>
              <a:rPr lang="vi-VN" b="1" i="0" dirty="0">
                <a:effectLst/>
                <a:latin typeface="Open Sans" panose="020B0606030504020204" pitchFamily="34" charset="0"/>
              </a:rPr>
              <a:t>Chuẩn bị và Kiểm soát Nguyên Liệu:</a:t>
            </a:r>
            <a:r>
              <a:rPr lang="vi-VN" b="0" i="0" dirty="0">
                <a:effectLst/>
                <a:latin typeface="Open Sans" panose="020B0606030504020204" pitchFamily="34" charset="0"/>
              </a:rPr>
              <a:t> Trước khi bắt đầu vận hành máy, người làm việc phải kiểm tra và chuẩn bị nguyên liệu như sợi vải và nhựa. Đảm bảo chất lượng và số lượng đủ để sản xuất theo quy định.</a:t>
            </a:r>
          </a:p>
          <a:p>
            <a:pPr algn="l">
              <a:buFont typeface="Arial" panose="020B0604020202020204" pitchFamily="34" charset="0"/>
              <a:buChar char="•"/>
            </a:pPr>
            <a:r>
              <a:rPr lang="vi-VN" b="1" i="0" dirty="0">
                <a:effectLst/>
                <a:latin typeface="Open Sans" panose="020B0606030504020204" pitchFamily="34" charset="0"/>
              </a:rPr>
              <a:t> Cài Đặt Máy:</a:t>
            </a:r>
            <a:r>
              <a:rPr lang="vi-VN" b="0" i="0" dirty="0">
                <a:effectLst/>
                <a:latin typeface="Open Sans" panose="020B0606030504020204" pitchFamily="34" charset="0"/>
              </a:rPr>
              <a:t> Người vận hành máy cần có kỹ năng trong việc cài đặt máy chính xác theo yêu cầu công việc cụ thể. Điều này bao gồm cả việc đảm bảo độ dày và độ bền của các lớp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BD9FCAD-02E9-E357-4443-1974E611EDF4}"/>
              </a:ext>
            </a:extLst>
          </p:cNvPr>
          <p:cNvPicPr>
            <a:picLocks noChangeAspect="1"/>
          </p:cNvPicPr>
          <p:nvPr/>
        </p:nvPicPr>
        <p:blipFill>
          <a:blip r:embed="rId3"/>
          <a:stretch>
            <a:fillRect/>
          </a:stretch>
        </p:blipFill>
        <p:spPr>
          <a:xfrm>
            <a:off x="6315303" y="119675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7416" y="404664"/>
            <a:ext cx="782195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ghép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bỉm</a:t>
            </a:r>
            <a:r>
              <a:rPr lang="en-US" b="1" i="0" dirty="0">
                <a:effectLst/>
                <a:latin typeface="Open Sans" panose="020B0606030504020204" pitchFamily="34" charset="0"/>
              </a:rPr>
              <a:t> </a:t>
            </a:r>
            <a:r>
              <a:rPr lang="en-US" b="1" i="0" dirty="0" err="1">
                <a:effectLst/>
                <a:latin typeface="Open Sans" panose="020B0606030504020204" pitchFamily="34" charset="0"/>
              </a:rPr>
              <a:t>tả</a:t>
            </a:r>
            <a:r>
              <a:rPr lang="en-US" sz="2000" dirty="0"/>
              <a:t>:</a:t>
            </a:r>
          </a:p>
          <a:p>
            <a:pPr algn="l"/>
            <a:r>
              <a:rPr lang="vi-VN" b="0" i="0" dirty="0">
                <a:effectLst/>
                <a:latin typeface="Open Sans" panose="020B0606030504020204" pitchFamily="34" charset="0"/>
              </a:rPr>
              <a:t>Một trong những rủi ro phổ biến là tai nạn cắt và nghiền, có thể xảy ra khi người làm việc không tuân thủ các biện pháp an toàn khi tiếp xúc với máy cắt. Việc này có thể dẫn đến chấn thương nặng hoặc mất ngón tay.</a:t>
            </a:r>
          </a:p>
          <a:p>
            <a:pPr algn="l"/>
            <a:r>
              <a:rPr lang="vi-VN" b="0" i="0" dirty="0">
                <a:effectLst/>
                <a:latin typeface="Open Sans" panose="020B0606030504020204" pitchFamily="34" charset="0"/>
              </a:rPr>
              <a:t>Nguy cơ nổ và cháy cũng là mối đe dọa trong môi trường sản xuất. Nếu quy trình sản xuất liên quan đến việc sử dụng chất liệu nhựa, đặc biệt là trong điều kiện nhiệt độ cao, cần phải tuân thủ chặt chẽ các biện pháp an toàn để tránh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62FAE19-7DDE-23C7-AA58-90FF782CB092}"/>
              </a:ext>
            </a:extLst>
          </p:cNvPr>
          <p:cNvPicPr>
            <a:picLocks noChangeAspect="1"/>
          </p:cNvPicPr>
          <p:nvPr/>
        </p:nvPicPr>
        <p:blipFill>
          <a:blip r:embed="rId3"/>
          <a:stretch>
            <a:fillRect/>
          </a:stretch>
        </p:blipFill>
        <p:spPr>
          <a:xfrm>
            <a:off x="6315303" y="119675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31790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ghép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bỉm</a:t>
            </a:r>
            <a:r>
              <a:rPr lang="en-US" b="1" i="0" dirty="0">
                <a:effectLst/>
                <a:latin typeface="Open Sans" panose="020B0606030504020204" pitchFamily="34" charset="0"/>
              </a:rPr>
              <a:t> </a:t>
            </a:r>
            <a:r>
              <a:rPr lang="en-US" b="1" i="0" dirty="0" err="1">
                <a:effectLst/>
                <a:latin typeface="Open Sans" panose="020B0606030504020204" pitchFamily="34" charset="0"/>
              </a:rPr>
              <a:t>tả</a:t>
            </a:r>
            <a:r>
              <a:rPr lang="en-US" sz="2000" dirty="0"/>
              <a:t>:</a:t>
            </a:r>
          </a:p>
          <a:p>
            <a:pPr algn="l"/>
            <a:r>
              <a:rPr lang="vi-VN" b="0" i="0" dirty="0">
                <a:effectLst/>
                <a:latin typeface="Open Sans" panose="020B0606030504020204" pitchFamily="34" charset="0"/>
              </a:rPr>
              <a:t>Thiếu đào tạo: Người làm việc không đủ đào tạo về cách vận hành máy và thiếu hiểu biết về quy trình sản xuất có thể gặp khó khăn trong việc đối phó với các tình huống nguy hiểm.</a:t>
            </a:r>
          </a:p>
          <a:p>
            <a:pPr algn="l"/>
            <a:r>
              <a:rPr lang="vi-VN" b="0" i="0" dirty="0">
                <a:effectLst/>
                <a:latin typeface="Open Sans" panose="020B0606030504020204" pitchFamily="34" charset="0"/>
              </a:rPr>
              <a:t>Sơ suất trong bảo trì: Quá trình bảo trì định kỳ không được thực hiện đúng cách có thể dẫn đến hỏng hóc máy móc, tăng nguy cơ sự cố và tai nạn trong khi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ACD310-B12F-617A-466C-7171658CA2A3}"/>
              </a:ext>
            </a:extLst>
          </p:cNvPr>
          <p:cNvPicPr>
            <a:picLocks noChangeAspect="1"/>
          </p:cNvPicPr>
          <p:nvPr/>
        </p:nvPicPr>
        <p:blipFill>
          <a:blip r:embed="rId3"/>
          <a:stretch>
            <a:fillRect/>
          </a:stretch>
        </p:blipFill>
        <p:spPr>
          <a:xfrm>
            <a:off x="6315303" y="119675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17388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ghép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bỉm</a:t>
            </a:r>
            <a:r>
              <a:rPr lang="en-US" b="1" i="0" dirty="0">
                <a:effectLst/>
                <a:latin typeface="Open Sans" panose="020B0606030504020204" pitchFamily="34" charset="0"/>
              </a:rPr>
              <a:t> </a:t>
            </a:r>
            <a:r>
              <a:rPr lang="en-US" b="1" i="0" dirty="0" err="1">
                <a:effectLst/>
                <a:latin typeface="Open Sans" panose="020B0606030504020204" pitchFamily="34" charset="0"/>
              </a:rPr>
              <a:t>tả</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và Nhận Thức An Toàn:</a:t>
            </a:r>
            <a:r>
              <a:rPr lang="vi-VN" b="0" i="0" dirty="0">
                <a:effectLst/>
                <a:latin typeface="Open Sans" panose="020B0606030504020204" pitchFamily="34" charset="0"/>
              </a:rPr>
              <a:t> Đảm bảo rằng tất cả nhân viên đều được đào tạo đầy đủ về cách vận hành máy, các nguy cơ tiềm ẩn, và biện pháp an toàn. Tăng cường nhận thức về an toàn lao động giúp giảm nguy cơ tai nạn.</a:t>
            </a:r>
          </a:p>
          <a:p>
            <a:pPr algn="l">
              <a:buFont typeface="Arial" panose="020B0604020202020204" pitchFamily="34" charset="0"/>
              <a:buChar char="•"/>
            </a:pPr>
            <a:r>
              <a:rPr lang="vi-VN" b="1" i="0" dirty="0">
                <a:effectLst/>
                <a:latin typeface="Open Sans" panose="020B0606030504020204" pitchFamily="34" charset="0"/>
              </a:rPr>
              <a:t>Thực Hiện Bảo Dưỡng Định Kỳ:</a:t>
            </a:r>
            <a:r>
              <a:rPr lang="vi-VN" b="0" i="0" dirty="0">
                <a:effectLst/>
                <a:latin typeface="Open Sans" panose="020B0606030504020204" pitchFamily="34" charset="0"/>
              </a:rPr>
              <a:t> Duy trì lịch trình bảo dưỡng định kỳ cho máy móc để đảm bảo chúng luôn hoạt động ổn định và giảm nguy cơ hỏng hóc đột ngột.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FE98DA-F59A-47A6-9723-77FA5C3572C9}"/>
              </a:ext>
            </a:extLst>
          </p:cNvPr>
          <p:cNvPicPr>
            <a:picLocks noChangeAspect="1"/>
          </p:cNvPicPr>
          <p:nvPr/>
        </p:nvPicPr>
        <p:blipFill>
          <a:blip r:embed="rId3"/>
          <a:stretch>
            <a:fillRect/>
          </a:stretch>
        </p:blipFill>
        <p:spPr>
          <a:xfrm>
            <a:off x="6315303" y="119675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16997" y="404664"/>
            <a:ext cx="731790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ghép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bỉm</a:t>
            </a:r>
            <a:r>
              <a:rPr lang="en-US" b="1" i="0" dirty="0">
                <a:effectLst/>
                <a:latin typeface="Open Sans" panose="020B0606030504020204" pitchFamily="34" charset="0"/>
              </a:rPr>
              <a:t> </a:t>
            </a:r>
            <a:r>
              <a:rPr lang="en-US" b="1" i="0" dirty="0" err="1">
                <a:effectLst/>
                <a:latin typeface="Open Sans" panose="020B0606030504020204" pitchFamily="34" charset="0"/>
              </a:rPr>
              <a:t>tả</a:t>
            </a:r>
            <a:r>
              <a:rPr lang="en-US" sz="2000" dirty="0"/>
              <a:t>:</a:t>
            </a:r>
          </a:p>
          <a:p>
            <a:pPr algn="l">
              <a:buFont typeface="Arial" panose="020B0604020202020204" pitchFamily="34" charset="0"/>
              <a:buChar char="•"/>
            </a:pPr>
            <a:r>
              <a:rPr lang="vi-VN" b="1" i="0" dirty="0">
                <a:effectLst/>
                <a:latin typeface="Open Sans" panose="020B0606030504020204" pitchFamily="34" charset="0"/>
              </a:rPr>
              <a:t>Đào Tạo An Toàn:</a:t>
            </a:r>
            <a:r>
              <a:rPr lang="vi-VN" b="0" i="0" dirty="0">
                <a:effectLst/>
                <a:latin typeface="Open Sans" panose="020B0606030504020204" pitchFamily="34" charset="0"/>
              </a:rPr>
              <a:t> Mọi người làm việc cần được đào tạo về quy tắc an toàn lao động, cũng như các nguy cơ cụ thể liên quan đến vận hành máy cắt và ghép.</a:t>
            </a:r>
          </a:p>
          <a:p>
            <a:pPr algn="l">
              <a:buFont typeface="Arial" panose="020B0604020202020204" pitchFamily="34" charset="0"/>
              <a:buChar char="•"/>
            </a:pPr>
            <a:r>
              <a:rPr lang="vi-VN" b="1" i="0" dirty="0">
                <a:effectLst/>
                <a:latin typeface="Open Sans" panose="020B0606030504020204" pitchFamily="34" charset="0"/>
              </a:rPr>
              <a:t>Trang Thiết Bị Bảo Hộ:</a:t>
            </a:r>
            <a:r>
              <a:rPr lang="vi-VN" b="0" i="0" dirty="0">
                <a:effectLst/>
                <a:latin typeface="Open Sans" panose="020B0606030504020204" pitchFamily="34" charset="0"/>
              </a:rPr>
              <a:t> Yêu cầu sử dụng đầy đủ trang thiết bị bảo hộ cá nhân, bao gồm kính bảo hộ, nón, áo chống cháy, găng tay, và giày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5374F8F-308F-D906-DFCE-F5C6146B781C}"/>
              </a:ext>
            </a:extLst>
          </p:cNvPr>
          <p:cNvPicPr>
            <a:picLocks noChangeAspect="1"/>
          </p:cNvPicPr>
          <p:nvPr/>
        </p:nvPicPr>
        <p:blipFill>
          <a:blip r:embed="rId3"/>
          <a:stretch>
            <a:fillRect/>
          </a:stretch>
        </p:blipFill>
        <p:spPr>
          <a:xfrm>
            <a:off x="6315303" y="119675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ghép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lớp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vải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nhựa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sợi</a:t>
            </a:r>
            <a:r>
              <a:rPr lang="en-US" b="1" i="0" dirty="0">
                <a:effectLst/>
                <a:latin typeface="Open Sans" panose="020B0606030504020204" pitchFamily="34" charset="0"/>
              </a:rPr>
              <a:t> </a:t>
            </a:r>
            <a:r>
              <a:rPr lang="en-US" b="1" i="0" dirty="0" err="1">
                <a:effectLst/>
                <a:latin typeface="Open Sans" panose="020B0606030504020204" pitchFamily="34" charset="0"/>
              </a:rPr>
              <a:t>vải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bỉm</a:t>
            </a:r>
            <a:r>
              <a:rPr lang="en-US" b="1" i="0" dirty="0">
                <a:effectLst/>
                <a:latin typeface="Open Sans" panose="020B0606030504020204" pitchFamily="34" charset="0"/>
              </a:rPr>
              <a:t> </a:t>
            </a:r>
            <a:r>
              <a:rPr lang="en-US" b="1" i="0" dirty="0" err="1">
                <a:effectLst/>
                <a:latin typeface="Open Sans" panose="020B0606030504020204" pitchFamily="34" charset="0"/>
              </a:rPr>
              <a:t>tả</a:t>
            </a:r>
            <a:r>
              <a:rPr lang="en-US" b="1" i="0" dirty="0">
                <a:effectLst/>
                <a:latin typeface="Open Sans" panose="020B0606030504020204" pitchFamily="34" charset="0"/>
              </a:rPr>
              <a:t> </a:t>
            </a:r>
            <a:r>
              <a:rPr lang="en-US" sz="2000" dirty="0"/>
              <a:t>:</a:t>
            </a:r>
          </a:p>
          <a:p>
            <a:pPr algn="l">
              <a:buFont typeface="Arial" panose="020B0604020202020204" pitchFamily="34" charset="0"/>
              <a:buChar char="•"/>
            </a:pPr>
            <a:r>
              <a:rPr lang="vi-VN" b="1" i="0" dirty="0">
                <a:effectLst/>
                <a:latin typeface="Open Sans" panose="020B0606030504020204" pitchFamily="34" charset="0"/>
              </a:rPr>
              <a:t>Ngừng Ngay Lập Tức:</a:t>
            </a:r>
            <a:r>
              <a:rPr lang="vi-VN" b="0" i="0" dirty="0">
                <a:effectLst/>
                <a:latin typeface="Open Sans" panose="020B0606030504020204" pitchFamily="34" charset="0"/>
              </a:rPr>
              <a:t> Khi phát hiện tai nạn, người làm việc cần ngừng máy ngay lập tức để ngăn chặn nguy cơ gia tăng.</a:t>
            </a:r>
          </a:p>
          <a:p>
            <a:pPr algn="l">
              <a:buFont typeface="Arial" panose="020B0604020202020204" pitchFamily="34" charset="0"/>
              <a:buChar char="•"/>
            </a:pPr>
            <a:r>
              <a:rPr lang="vi-VN" b="1" i="0" dirty="0">
                <a:effectLst/>
                <a:latin typeface="Open Sans" panose="020B0606030504020204" pitchFamily="34" charset="0"/>
              </a:rPr>
              <a:t>Báo Cáo Ngay Lập Tức:</a:t>
            </a:r>
            <a:r>
              <a:rPr lang="vi-VN" b="0" i="0" dirty="0">
                <a:effectLst/>
                <a:latin typeface="Open Sans" panose="020B0606030504020204" pitchFamily="34" charset="0"/>
              </a:rPr>
              <a:t> Thông báo về tai nạn cho người quản lý và đồng nghiệp để đội ngũ cứu thương và hỗ trợ có thể được triệu hồi ngay.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73FB621-E3A0-562E-B3C7-0409D8AD3444}"/>
              </a:ext>
            </a:extLst>
          </p:cNvPr>
          <p:cNvPicPr>
            <a:picLocks noChangeAspect="1"/>
          </p:cNvPicPr>
          <p:nvPr/>
        </p:nvPicPr>
        <p:blipFill>
          <a:blip r:embed="rId3"/>
          <a:stretch>
            <a:fillRect/>
          </a:stretch>
        </p:blipFill>
        <p:spPr>
          <a:xfrm>
            <a:off x="6315303" y="119675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sản xuất lõi hấp thụ dung dịch và siêu thấm nước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sản xuất lõi hấp thụ dung dịch và siêu thấm nước để sản xuất bỉm tả</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vận hành máy sản xuất lõi hấp thụ dung dịch và siêu thấm nước để sản xuất bỉm tả đòi hỏi sự chuyên nghiệp và kiên nhẫn từ người làm việc. </a:t>
            </a:r>
          </a:p>
          <a:p>
            <a:pPr algn="l">
              <a:lnSpc>
                <a:spcPct val="120000"/>
              </a:lnSpc>
            </a:pPr>
            <a:r>
              <a:rPr lang="vi-VN" b="0" i="0" dirty="0">
                <a:effectLst/>
                <a:latin typeface="Open Sans" panose="020B0606030504020204" pitchFamily="34" charset="0"/>
              </a:rPr>
              <a:t>Công việc này bao gồm quá trình điều chỉnh và giám sát máy móc để đảm bảo hiệu suất và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EBC95027-B001-3D67-B83A-B73CE7345BBA}"/>
              </a:ext>
            </a:extLst>
          </p:cNvPr>
          <p:cNvPicPr>
            <a:picLocks noChangeAspect="1"/>
          </p:cNvPicPr>
          <p:nvPr/>
        </p:nvPicPr>
        <p:blipFill>
          <a:blip r:embed="rId3"/>
          <a:stretch>
            <a:fillRect/>
          </a:stretch>
        </p:blipFill>
        <p:spPr>
          <a:xfrm>
            <a:off x="-530324" y="2636912"/>
            <a:ext cx="5832648" cy="583264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sản xuất lõi hấp thụ dung dịch và siêu thấm nước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sản xuất lõi hấp thụ dung dịch và siêu thấm nước để sản xuất bỉm tả</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sản xuất lõi hấp thụ dung dịch và siêu thấm nước để sản xuất bỉm tả, có nhiều dạng tai nạn mà người làm việc cần phải đề phòng. Một số tai nạn phổ biến bao gồm rủi ro liên quan đến máy móc và vật liệu.</a:t>
            </a:r>
          </a:p>
          <a:p>
            <a:pPr algn="l"/>
            <a:r>
              <a:rPr lang="vi-VN" b="0" i="0" dirty="0">
                <a:effectLst/>
                <a:latin typeface="Open Sans" panose="020B0606030504020204" pitchFamily="34" charset="0"/>
              </a:rPr>
              <a:t>Tai nạn thường xuyên xảy ra khi người làm việc không tuân thủ quy tắc an toàn khi vận hành máy. Việc không đeo đủ bảo hộ cá nhân, như mũ bảo hiểm và kính bảo hộ, có thể tăng nguy cơ bị thương tích trong trường hợp sự cố. Đồng thời, việc không giữ vững vị trí an toàn khi làm việc xung quanh máy móc cũng là nguyên nhân gây tai nạn phổ biến.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997E626-8872-B350-AD0F-19786E1C9511}"/>
              </a:ext>
            </a:extLst>
          </p:cNvPr>
          <p:cNvPicPr>
            <a:picLocks noChangeAspect="1"/>
          </p:cNvPicPr>
          <p:nvPr/>
        </p:nvPicPr>
        <p:blipFill>
          <a:blip r:embed="rId3"/>
          <a:stretch>
            <a:fillRect/>
          </a:stretch>
        </p:blipFill>
        <p:spPr>
          <a:xfrm>
            <a:off x="-530324" y="2636912"/>
            <a:ext cx="5832648" cy="583264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sản xuất lõi hấp thụ dung dịch và siêu thấm nước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sản xuất lõi hấp thụ dung dịch và siêu thấm nước để sản xuất bỉm tả</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khi vận hành máy sản xuất lõi hấp thụ dung dịch và siêu thấm nước để sản xuất bỉm tả. Một trong những nguyên nhân quan trọng là thiếu sự chú ý và tuân thủ quy tắc an toàn từ phía người làm việc. </a:t>
            </a:r>
          </a:p>
          <a:p>
            <a:pPr algn="l">
              <a:lnSpc>
                <a:spcPct val="120000"/>
              </a:lnSpc>
            </a:pPr>
            <a:r>
              <a:rPr lang="vi-VN" b="0" i="0" dirty="0">
                <a:effectLst/>
                <a:latin typeface="Open Sans" panose="020B0606030504020204" pitchFamily="34" charset="0"/>
              </a:rPr>
              <a:t>Việc không đeo đủ bảo hộ cá nhân, như kính bảo hộ và áo bảo hộ, có thể tạo ra rủi ro lớn cho người làm việc trong môi trường sản xuất đầy rủi ro.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4F6416-0D80-33DE-F2AA-FF0E600D7E8C}"/>
              </a:ext>
            </a:extLst>
          </p:cNvPr>
          <p:cNvPicPr>
            <a:picLocks noChangeAspect="1"/>
          </p:cNvPicPr>
          <p:nvPr/>
        </p:nvPicPr>
        <p:blipFill>
          <a:blip r:embed="rId3"/>
          <a:stretch>
            <a:fillRect/>
          </a:stretch>
        </p:blipFill>
        <p:spPr>
          <a:xfrm>
            <a:off x="-530324" y="2636912"/>
            <a:ext cx="5832648" cy="583264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sản xuất lõi hấp thụ dung dịch và siêu thấm nước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sản xuất lõi hấp thụ dung dịch và siêu thấm nước để sản xuất bỉm tả</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việc đeo đủ bảo hộ cá nhân, bao gồm kính bảo hộ, mũ bảo hiểm và áo bảo hộ, là quan trọng để bảo vệ người làm việc khỏi những rủi ro tiềm ẩn. </a:t>
            </a:r>
          </a:p>
          <a:p>
            <a:pPr algn="l">
              <a:lnSpc>
                <a:spcPct val="120000"/>
              </a:lnSpc>
            </a:pPr>
            <a:r>
              <a:rPr lang="vi-VN" b="0" i="0" dirty="0">
                <a:effectLst/>
                <a:latin typeface="Open Sans" panose="020B0606030504020204" pitchFamily="34" charset="0"/>
              </a:rPr>
              <a:t>Ngoài ra, đào tạo và nâng cao ý thức an toàn cho nhân viên cũng là biện pháp hiệu quả để giảm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A475408-64EE-3999-3FCF-39A826A0D294}"/>
              </a:ext>
            </a:extLst>
          </p:cNvPr>
          <p:cNvPicPr>
            <a:picLocks noChangeAspect="1"/>
          </p:cNvPicPr>
          <p:nvPr/>
        </p:nvPicPr>
        <p:blipFill>
          <a:blip r:embed="rId3"/>
          <a:stretch>
            <a:fillRect/>
          </a:stretch>
        </p:blipFill>
        <p:spPr>
          <a:xfrm>
            <a:off x="-530324" y="2636912"/>
            <a:ext cx="5832648" cy="583264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sản xuất lõi hấp thụ dung dịch và siêu thấm nước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sản xuất lõi hấp thụ dung dịch và siêu thấm nước để sản xuất bỉm tả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sản xuất lõi hấp thụ dung dịch và siêu thấm nước để sản xuất bỉm tả đóng vai trò quan trọng trong bảo vệ sức khỏe và an toàn của nhân viên. </a:t>
            </a:r>
          </a:p>
          <a:p>
            <a:pPr algn="l">
              <a:lnSpc>
                <a:spcPct val="120000"/>
              </a:lnSpc>
            </a:pPr>
            <a:r>
              <a:rPr lang="vi-VN" b="0" i="0" dirty="0">
                <a:effectLst/>
                <a:latin typeface="Open Sans" panose="020B0606030504020204" pitchFamily="34" charset="0"/>
              </a:rPr>
              <a:t>Các nhân viên phải tuân thủ việc đeo đủ bảo hộ cá nhân như mũ bảo hiểm, kính bảo hộ, và áo bảo hộ để giảm nguy cơ chấn thương và bảo vệ khỏi tác động tiêu cực từ môi trường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042428C-7F88-882C-E7EB-9707C6B41624}"/>
              </a:ext>
            </a:extLst>
          </p:cNvPr>
          <p:cNvPicPr>
            <a:picLocks noChangeAspect="1"/>
          </p:cNvPicPr>
          <p:nvPr/>
        </p:nvPicPr>
        <p:blipFill>
          <a:blip r:embed="rId3"/>
          <a:stretch>
            <a:fillRect/>
          </a:stretch>
        </p:blipFill>
        <p:spPr>
          <a:xfrm>
            <a:off x="-530324" y="2636912"/>
            <a:ext cx="5832648" cy="583264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sản xuất lõi hấp thụ dung dịch và siêu thấm nước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sản xuất lõi hấp thụ dung dịch và siêu thấm nước để sản xuất bỉm tả</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sản xuất lõi hấp thụ dung dịch và siêu thấm nước để sản xuất bỉm tả đòi hỏi sự nhanh nhẹn và chuẩn bị kỹ lưỡng từ phía nhân viên. </a:t>
            </a:r>
          </a:p>
          <a:p>
            <a:pPr algn="l">
              <a:lnSpc>
                <a:spcPct val="120000"/>
              </a:lnSpc>
            </a:pPr>
            <a:r>
              <a:rPr lang="vi-VN" b="0" i="0" dirty="0">
                <a:effectLst/>
                <a:latin typeface="Open Sans" panose="020B0606030504020204" pitchFamily="34" charset="0"/>
              </a:rPr>
              <a:t>Trong trường hợp xảy ra tai nạn, việc đảm bảo an toàn là ưu tiên hàng đầu.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791F2E-A190-019B-03A9-6F9D57FA2F48}"/>
              </a:ext>
            </a:extLst>
          </p:cNvPr>
          <p:cNvPicPr>
            <a:picLocks noChangeAspect="1"/>
          </p:cNvPicPr>
          <p:nvPr/>
        </p:nvPicPr>
        <p:blipFill>
          <a:blip r:embed="rId3"/>
          <a:stretch>
            <a:fillRect/>
          </a:stretch>
        </p:blipFill>
        <p:spPr>
          <a:xfrm>
            <a:off x="-530324" y="2636912"/>
            <a:ext cx="5832648" cy="583264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sz="3600" b="1" dirty="0">
                <a:latin typeface="UTM Aptima" panose="02040603050506020204" pitchFamily="18" charset="0"/>
              </a:rPr>
              <a:t>Vận hành máy gia công hoàn chỉnh bỉm tả</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gia công hoàn chỉnh bỉm tả từ các nguyên liệu sợi vải nhựa và lõi hấp thụ dung dịch siêu thấm nước</a:t>
            </a:r>
            <a:r>
              <a:rPr lang="en-US" sz="2400" dirty="0"/>
              <a:t>:</a:t>
            </a:r>
          </a:p>
          <a:p>
            <a:pPr algn="l"/>
            <a:r>
              <a:rPr lang="vi-VN" b="0" i="0" dirty="0">
                <a:solidFill>
                  <a:srgbClr val="4C4F5A"/>
                </a:solidFill>
                <a:effectLst/>
                <a:latin typeface="Open Sans" panose="020B0606030504020204" pitchFamily="34" charset="0"/>
              </a:rPr>
              <a:t>Quá trình vận hành máy gia công hoàn chỉnh bỉm tả (diapers) là một quy trình phức tạp và yêu cầu sự kỹ thuật cao để đảm bảo chất lượng sản phẩm cuối cùng. Đặc điểm nổi bật của công việc này bao gồm sự tích hợp của nguyên liệu sợi vải nhựa và lõi hấp thụ dung dịch siêu thấm nước.</a:t>
            </a:r>
          </a:p>
          <a:p>
            <a:pPr algn="l"/>
            <a:r>
              <a:rPr lang="vi-VN" b="0" i="0" dirty="0">
                <a:solidFill>
                  <a:srgbClr val="4C4F5A"/>
                </a:solidFill>
                <a:effectLst/>
                <a:latin typeface="Open Sans" panose="020B0606030504020204" pitchFamily="34" charset="0"/>
              </a:rPr>
              <a:t>Máy gia công được thiết kế để thực hiện các bước quan trọng từ việc cắt và định hình lớp nền bỉm tả đến quá trình ghép nối chúng với lõi hấp thụ.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545489" cy="990600"/>
          </a:xfrm>
        </p:spPr>
        <p:txBody>
          <a:bodyPr>
            <a:noAutofit/>
          </a:bodyPr>
          <a:lstStyle/>
          <a:p>
            <a:r>
              <a:rPr lang="vi-VN" sz="3600" b="1" dirty="0">
                <a:latin typeface="UTM Aptima" panose="02040603050506020204" pitchFamily="18" charset="0"/>
              </a:rPr>
              <a:t>Vận hành máy gia công hoàn chỉnh bỉm tả</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gia công hoàn chỉnh bỉm tả từ các nguyên liệu sợi vải nhựa và lõi hấp thụ dung dịch siêu thấm nước</a:t>
            </a:r>
            <a:r>
              <a:rPr lang="en-US" sz="2400" dirty="0"/>
              <a:t>:</a:t>
            </a:r>
          </a:p>
          <a:p>
            <a:pPr algn="l"/>
            <a:r>
              <a:rPr lang="vi-VN" b="0" i="0" dirty="0">
                <a:solidFill>
                  <a:srgbClr val="4C4F5A"/>
                </a:solidFill>
                <a:effectLst/>
                <a:latin typeface="Open Sans" panose="020B0606030504020204" pitchFamily="34" charset="0"/>
              </a:rPr>
              <a:t>Trong quá trình vận hành máy gia công bỉm tả từ sợi vải nhựa và lõi hấp thụ dung dịch siêu thấm nước, có một số dạng tai nạn có thể xảy ra. Một trong những rủi ro phổ biến là sự cố trong quá trình cắt và định hình lớp nền bỉm tả từ sợi vải nhựa. </a:t>
            </a:r>
          </a:p>
          <a:p>
            <a:pPr algn="l"/>
            <a:r>
              <a:rPr lang="vi-VN" b="0" i="0" dirty="0">
                <a:solidFill>
                  <a:srgbClr val="4C4F5A"/>
                </a:solidFill>
                <a:effectLst/>
                <a:latin typeface="Open Sans" panose="020B0606030504020204" pitchFamily="34" charset="0"/>
              </a:rPr>
              <a:t>Nếu máy không được điều chỉnh đúng cách, có thể xảy ra việc cắt không đồng đều hoặc đường cắt không chính xác, gây ra lỗi sản phẩm cuối cùng.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257457" cy="990600"/>
          </a:xfrm>
        </p:spPr>
        <p:txBody>
          <a:bodyPr>
            <a:noAutofit/>
          </a:bodyPr>
          <a:lstStyle/>
          <a:p>
            <a:r>
              <a:rPr lang="vi-VN" sz="3600" b="1" dirty="0">
                <a:latin typeface="UTM Aptima" panose="02040603050506020204" pitchFamily="18" charset="0"/>
              </a:rPr>
              <a:t>Vận hành máy gia công hoàn chỉnh bỉm tả</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gia công hoàn chỉnh bỉm tả từ các nguyên liệu sợi vải nhựa và lõi hấp thụ dung dịch siêu thấm nước</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vận hành máy gia công bỉm tả từ sợi vải nhựa và lõi hấp thụ dung dịch siêu thấm nước. </a:t>
            </a:r>
          </a:p>
          <a:p>
            <a:pPr algn="l"/>
            <a:r>
              <a:rPr lang="vi-VN" b="0" i="0" dirty="0">
                <a:solidFill>
                  <a:srgbClr val="4C4F5A"/>
                </a:solidFill>
                <a:effectLst/>
                <a:latin typeface="Open Sans" panose="020B0606030504020204" pitchFamily="34" charset="0"/>
              </a:rPr>
              <a:t>Một trong những yếu tố chính là thiếu hiểu biết hoặc đánh giá không đúng về tính chất của nguyên liệu sợi vải nhựa và lõi hấp thụ. Nếu không hiểu rõ về đặc tính kỹ thuật và cách xử lý của chúng, nguy cơ xảy ra lỗi trong quá trình gia công là rất lớn.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329465" cy="990600"/>
          </a:xfrm>
        </p:spPr>
        <p:txBody>
          <a:bodyPr>
            <a:noAutofit/>
          </a:bodyPr>
          <a:lstStyle/>
          <a:p>
            <a:r>
              <a:rPr lang="vi-VN" sz="3600" b="1" dirty="0">
                <a:latin typeface="UTM Aptima" panose="02040603050506020204" pitchFamily="18" charset="0"/>
              </a:rPr>
              <a:t>Vận hành máy gia công hoàn chỉnh bỉm tả</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gia công hoàn chỉnh bỉm tả từ các nguyên liệu sợi vải nhựa và lõi hấp thụ dung dịch siêu thấm nước</a:t>
            </a:r>
            <a:r>
              <a:rPr lang="en-US" sz="2400" dirty="0"/>
              <a:t>:</a:t>
            </a:r>
          </a:p>
          <a:p>
            <a:pPr algn="l"/>
            <a:r>
              <a:rPr lang="vi-VN" b="0" i="0" dirty="0">
                <a:solidFill>
                  <a:srgbClr val="4C4F5A"/>
                </a:solidFill>
                <a:effectLst/>
                <a:latin typeface="Open Sans" panose="020B0606030504020204" pitchFamily="34" charset="0"/>
              </a:rPr>
              <a:t>Để giảm thiểu nguy cơ tai nạn khi vận hành máy gia công bỉm tả từ sợi vải nhựa và lõi hấp thụ dung dịch siêu thấm nước, các biện pháp phòng tránh là cực kỳ quan trọng. </a:t>
            </a:r>
          </a:p>
          <a:p>
            <a:pPr algn="l"/>
            <a:r>
              <a:rPr lang="vi-VN" b="0" i="0" dirty="0">
                <a:solidFill>
                  <a:srgbClr val="4C4F5A"/>
                </a:solidFill>
                <a:effectLst/>
                <a:latin typeface="Open Sans" panose="020B0606030504020204" pitchFamily="34" charset="0"/>
              </a:rPr>
              <a:t>Đầu tiên, việc đảm bảo rằng tất cả nhân viên được đào tạo đầy đủ về an toàn là chìa khóa. Điều này bao gồm việc họ hiểu rõ về các nguy cơ tiềm ẩn, cách sử dụng máy móc an toàn, và biện pháp khẩn cấp khi cần.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sz="3600" b="1" dirty="0">
                <a:latin typeface="UTM Aptima" panose="02040603050506020204" pitchFamily="18" charset="0"/>
              </a:rPr>
              <a:t>Vận hành máy gia công hoàn chỉnh bỉm tả</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gia công hoàn chỉnh bỉm tả từ các nguyên liệu sợi vải nhựa và lõi hấp thụ dung dịch siêu thấm nước</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hành máy gia công bỉm tả từ sợi vải nhựa và lõi hấp thụ dung dịch siêu thấm nước đóng vai trò quan trọng trong bảo vệ nhân viên và đảm bảo môi trường làm việc an toàn. </a:t>
            </a:r>
          </a:p>
          <a:p>
            <a:pPr algn="l"/>
            <a:r>
              <a:rPr lang="vi-VN" b="0" i="0" dirty="0">
                <a:solidFill>
                  <a:srgbClr val="4C4F5A"/>
                </a:solidFill>
                <a:effectLst/>
                <a:latin typeface="Open Sans" panose="020B0606030504020204" pitchFamily="34" charset="0"/>
              </a:rPr>
              <a:t>Nhân viên cần tuân thủ mọi quy tắc an toàn, bao gồm việc sử dụng các thiết bị bảo hộ cá nhân như mũ bảo hiểm, khẩu trang, găng tay và kính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sz="3600" b="1" dirty="0">
                <a:latin typeface="UTM Aptima" panose="02040603050506020204" pitchFamily="18" charset="0"/>
              </a:rPr>
              <a:t>Vận hành máy gia công hoàn chỉnh bỉm tả</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gia công hoàn chỉnh bỉm tả từ các nguyên liệu sợi vải nhựa và lõi hấp thụ dung dịch siêu thấm nước</a:t>
            </a:r>
            <a:r>
              <a:rPr lang="en-US" sz="2400" dirty="0"/>
              <a:t>:</a:t>
            </a:r>
          </a:p>
          <a:p>
            <a:pPr algn="l"/>
            <a:r>
              <a:rPr lang="vi-VN" b="0" i="0" dirty="0">
                <a:solidFill>
                  <a:srgbClr val="4C4F5A"/>
                </a:solidFill>
                <a:effectLst/>
                <a:latin typeface="Open Sans" panose="020B0606030504020204" pitchFamily="34" charset="0"/>
              </a:rPr>
              <a:t>Trong trường hợp xảy ra tình huống tai nạn khẩn cấp trong quá trình vận hành máy gia công bỉm tả từ sợi vải nhựa và lõi hấp thụ dung dịch siêu thấm nước, việc xử lý nhanh chóng và hiệu quả là quan trọng. </a:t>
            </a:r>
          </a:p>
          <a:p>
            <a:pPr algn="l"/>
            <a:r>
              <a:rPr lang="vi-VN" b="0" i="0" dirty="0">
                <a:solidFill>
                  <a:srgbClr val="4C4F5A"/>
                </a:solidFill>
                <a:effectLst/>
                <a:latin typeface="Open Sans" panose="020B0606030504020204" pitchFamily="34" charset="0"/>
              </a:rPr>
              <a:t>Nhân viên cần được đào tạo và thông tin về các bước hành động khẩn cấp cụ thể.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166</TotalTime>
  <Words>3308</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BỈM TẢ</vt:lpstr>
      <vt:lpstr>Một số vụ tai nạn trong nhà máy sản xuất bỉm tã</vt:lpstr>
      <vt:lpstr>Tóm tắt bài học</vt:lpstr>
      <vt:lpstr>Vận hành máy sản xuất sợi vải và sợi nhựa để sản xuất bỉm tả</vt:lpstr>
      <vt:lpstr>Vận hành máy sản xuất sợi vải và sợi nhựa để sản xuất bỉm tả</vt:lpstr>
      <vt:lpstr>Vận hành máy sản xuất sợi vải và sợi nhựa để sản xuất bỉm tả</vt:lpstr>
      <vt:lpstr>Vận hành máy sản xuất sợi vải và sợi nhựa để sản xuất bỉm tả</vt:lpstr>
      <vt:lpstr>Vận hành máy sản xuất sợi vải và sợi nhựa để sản xuất bỉm tả</vt:lpstr>
      <vt:lpstr>Vận hành máy sản xuất sợi vải và sợi nhựa để sản xuất bỉm tả</vt:lpstr>
      <vt:lpstr>Vận hành máy cắt và ghép các lớp nguyên liệu sợi vải và nhựa</vt:lpstr>
      <vt:lpstr>Vận hành máy cắt và ghép các lớp nguyên liệu sợi vải và nhựa</vt:lpstr>
      <vt:lpstr>Vận hành máy cắt và ghép các lớp nguyên liệu sợi vải và nhựa</vt:lpstr>
      <vt:lpstr>Vận hành máy cắt và ghép các lớp nguyên liệu sợi vải và nhựa</vt:lpstr>
      <vt:lpstr>Vận hành máy cắt và ghép các lớp nguyên liệu sợi vải và nhựa</vt:lpstr>
      <vt:lpstr>Vận hành máy cắt và ghép các lớp nguyên liệu sợi vải và nhựa</vt:lpstr>
      <vt:lpstr>Vận hành máy sản xuất lõi hấp thụ dung dịch và siêu thấm nước</vt:lpstr>
      <vt:lpstr>Vận hành máy sản xuất lõi hấp thụ dung dịch và siêu thấm nước</vt:lpstr>
      <vt:lpstr>Vận hành máy sản xuất lõi hấp thụ dung dịch và siêu thấm nước</vt:lpstr>
      <vt:lpstr>Vận hành máy sản xuất lõi hấp thụ dung dịch và siêu thấm nước</vt:lpstr>
      <vt:lpstr>Vận hành máy sản xuất lõi hấp thụ dung dịch và siêu thấm nước</vt:lpstr>
      <vt:lpstr>Vận hành máy sản xuất lõi hấp thụ dung dịch và siêu thấm nước</vt:lpstr>
      <vt:lpstr>Vận hành máy gia công hoàn chỉnh bỉm tả</vt:lpstr>
      <vt:lpstr>Vận hành máy gia công hoàn chỉnh bỉm tả</vt:lpstr>
      <vt:lpstr>Vận hành máy gia công hoàn chỉnh bỉm tả</vt:lpstr>
      <vt:lpstr>Vận hành máy gia công hoàn chỉnh bỉm tả</vt:lpstr>
      <vt:lpstr>Vận hành máy gia công hoàn chỉnh bỉm tả</vt:lpstr>
      <vt:lpstr>Vận hành máy gia công hoàn chỉnh bỉm tả</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2024-03-29T08:02:59Z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