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BỘT GIẶT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9" name="Picture 8">
            <a:extLst>
              <a:ext uri="{FF2B5EF4-FFF2-40B4-BE49-F238E27FC236}">
                <a16:creationId xmlns:a16="http://schemas.microsoft.com/office/drawing/2014/main" id="{E1F70797-8E82-87A4-3DEA-CB63095798E6}"/>
              </a:ext>
            </a:extLst>
          </p:cNvPr>
          <p:cNvPicPr>
            <a:picLocks noChangeAspect="1"/>
          </p:cNvPicPr>
          <p:nvPr/>
        </p:nvPicPr>
        <p:blipFill>
          <a:blip r:embed="rId4"/>
          <a:stretch>
            <a:fillRect/>
          </a:stretch>
        </p:blipFill>
        <p:spPr>
          <a:xfrm>
            <a:off x="5163809" y="4484101"/>
            <a:ext cx="1859615" cy="185961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giặt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bột giặt, một số vụ tai nạn lao động đã thu hút sự chú ý do ảnh hưởng không những đến sức khỏe và an toàn của nhân viên mà còn đến hoạt động sản xuất</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Độc</a:t>
            </a:r>
            <a:r>
              <a:rPr lang="en-US" i="0" dirty="0">
                <a:solidFill>
                  <a:srgbClr val="0D0D0D"/>
                </a:solidFill>
                <a:effectLst/>
                <a:latin typeface="Söhne"/>
              </a:rPr>
              <a:t> </a:t>
            </a:r>
            <a:r>
              <a:rPr lang="en-US" i="0" dirty="0" err="1">
                <a:solidFill>
                  <a:srgbClr val="0D0D0D"/>
                </a:solidFill>
                <a:effectLst/>
                <a:latin typeface="Söhne"/>
              </a:rPr>
              <a:t>Hại</a:t>
            </a:r>
            <a:endParaRPr lang="en-US" i="0" dirty="0">
              <a:solidFill>
                <a:srgbClr val="0D0D0D"/>
              </a:solidFill>
              <a:effectLst/>
              <a:latin typeface="Söhne"/>
            </a:endParaRPr>
          </a:p>
          <a:p>
            <a:pPr marL="730885" lvl="1" indent="-304165"/>
            <a:r>
              <a:rPr lang="vi-VN" dirty="0"/>
              <a:t>Nguy Cơ Về Môi Trường Làm Việc</a:t>
            </a:r>
            <a:endParaRPr lang="en-US" dirty="0">
              <a:solidFill>
                <a:srgbClr val="0D0D0D"/>
              </a:solidFill>
              <a:latin typeface="Söhne"/>
            </a:endParaRPr>
          </a:p>
          <a:p>
            <a:pPr marL="730885" lvl="1" indent="-304165"/>
            <a:r>
              <a:rPr lang="en-US" dirty="0" err="1"/>
              <a:t>Thiếu</a:t>
            </a:r>
            <a:r>
              <a:rPr lang="en-US" dirty="0"/>
              <a:t> An </a:t>
            </a:r>
            <a:r>
              <a:rPr lang="en-US" dirty="0" err="1"/>
              <a:t>Toàn</a:t>
            </a:r>
            <a:r>
              <a:rPr lang="en-US" dirty="0"/>
              <a:t> Trong Quy </a:t>
            </a:r>
            <a:r>
              <a:rPr lang="en-US" dirty="0" err="1"/>
              <a:t>Trình</a:t>
            </a:r>
            <a:r>
              <a:rPr lang="en-US" dirty="0"/>
              <a:t> </a:t>
            </a:r>
            <a:r>
              <a:rPr lang="en-US" dirty="0" err="1"/>
              <a:t>Máy</a:t>
            </a:r>
            <a:r>
              <a:rPr lang="en-US" dirty="0"/>
              <a:t> </a:t>
            </a:r>
            <a:r>
              <a:rPr lang="en-US" dirty="0" err="1"/>
              <a:t>Móc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nguyên liệu như hóa chất, enzym, và các chất phụ gia khác để sản xuất bột giặt</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kết</a:t>
            </a:r>
            <a:r>
              <a:rPr lang="en-US" dirty="0"/>
              <a:t> </a:t>
            </a:r>
            <a:r>
              <a:rPr lang="en-US" dirty="0" err="1"/>
              <a:t>tinh</a:t>
            </a:r>
            <a:r>
              <a:rPr lang="en-US" dirty="0"/>
              <a:t> </a:t>
            </a:r>
            <a:r>
              <a:rPr lang="en-US" dirty="0" err="1"/>
              <a:t>nguyên</a:t>
            </a:r>
            <a:r>
              <a:rPr lang="en-US" dirty="0"/>
              <a:t> </a:t>
            </a:r>
            <a:r>
              <a:rPr lang="en-US" dirty="0" err="1"/>
              <a:t>liệu</a:t>
            </a:r>
            <a:r>
              <a:rPr lang="en-US" dirty="0"/>
              <a:t> </a:t>
            </a:r>
            <a:r>
              <a:rPr lang="en-US" dirty="0" err="1"/>
              <a:t>hỗn</a:t>
            </a:r>
            <a:r>
              <a:rPr lang="en-US" dirty="0"/>
              <a:t> </a:t>
            </a:r>
            <a:r>
              <a:rPr lang="en-US" dirty="0" err="1"/>
              <a:t>hợp</a:t>
            </a:r>
            <a:r>
              <a:rPr lang="en-US" dirty="0"/>
              <a:t> </a:t>
            </a:r>
            <a:r>
              <a:rPr lang="en-US" dirty="0" err="1"/>
              <a:t>hóa</a:t>
            </a:r>
            <a:r>
              <a:rPr lang="en-US" dirty="0"/>
              <a:t> </a:t>
            </a:r>
            <a:r>
              <a:rPr lang="en-US" dirty="0" err="1"/>
              <a:t>chất</a:t>
            </a:r>
            <a:r>
              <a:rPr lang="en-US" dirty="0"/>
              <a:t> </a:t>
            </a:r>
            <a:r>
              <a:rPr lang="en-US" dirty="0" err="1"/>
              <a:t>thành</a:t>
            </a:r>
            <a:r>
              <a:rPr lang="en-US" dirty="0"/>
              <a:t> </a:t>
            </a:r>
            <a:r>
              <a:rPr lang="en-US" dirty="0" err="1"/>
              <a:t>bột</a:t>
            </a:r>
            <a:r>
              <a:rPr lang="en-US" dirty="0"/>
              <a:t> </a:t>
            </a:r>
            <a:r>
              <a:rPr lang="en-US" dirty="0" err="1"/>
              <a:t>giặt</a:t>
            </a:r>
            <a:r>
              <a:rPr lang="en-US" dirty="0"/>
              <a:t> </a:t>
            </a:r>
            <a:r>
              <a:rPr lang="en-US" dirty="0" err="1"/>
              <a:t>dạng</a:t>
            </a:r>
            <a:r>
              <a:rPr lang="en-US" dirty="0"/>
              <a:t> </a:t>
            </a:r>
            <a:r>
              <a:rPr lang="en-US" dirty="0" err="1"/>
              <a:t>hạt</a:t>
            </a:r>
            <a:endParaRPr lang="en-US"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xuất</a:t>
            </a:r>
            <a:r>
              <a:rPr lang="en-US" dirty="0"/>
              <a:t> </a:t>
            </a:r>
            <a:r>
              <a:rPr lang="en-US" dirty="0" err="1"/>
              <a:t>bột</a:t>
            </a:r>
            <a:r>
              <a:rPr lang="en-US" dirty="0"/>
              <a:t> </a:t>
            </a:r>
            <a:r>
              <a:rPr lang="en-US" dirty="0" err="1"/>
              <a:t>giặt</a:t>
            </a:r>
            <a:r>
              <a:rPr lang="en-US" dirty="0"/>
              <a:t> </a:t>
            </a:r>
            <a:r>
              <a:rPr lang="en-US" dirty="0" err="1"/>
              <a:t>vào</a:t>
            </a:r>
            <a:r>
              <a:rPr lang="en-US" dirty="0"/>
              <a:t> </a:t>
            </a:r>
            <a:r>
              <a:rPr lang="en-US" dirty="0" err="1"/>
              <a:t>túi</a:t>
            </a:r>
            <a:r>
              <a:rPr lang="en-US" dirty="0"/>
              <a:t> </a:t>
            </a:r>
            <a:r>
              <a:rPr lang="en-US" dirty="0" err="1"/>
              <a:t>và</a:t>
            </a:r>
            <a:r>
              <a:rPr lang="en-US" dirty="0"/>
              <a:t> </a:t>
            </a:r>
            <a:r>
              <a:rPr lang="en-US" dirty="0" err="1"/>
              <a:t>đóng</a:t>
            </a:r>
            <a:r>
              <a:rPr lang="en-US" dirty="0"/>
              <a:t> seal</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61764"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sz="2400" b="1" i="0" dirty="0">
                <a:effectLst/>
                <a:latin typeface="Söhne"/>
              </a:rPr>
              <a:t>Đặc điểm công việc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Trong quá trình sản xuất bột giặt, việc vận hành máy trộn nguyên liệu đóng vai trò quan trọng để đảm bảo chất lượng và hiệu suất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chú ý đặc biệt đến nhiều đặc điểm quan trọng của máy trộn, đồng thời đảm bảo quá trình hỗn hợp nguyên liệu diễn ra một cách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D7CC8636-5F8F-45CC-7E7D-284BC1EB2EBA}"/>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Trong quá trình vận hành máy trộn nguyên liệu để sản xuất bột giặt, có nhiều nguy cơ tai nạn mà người làm việc cần phải đề phòng.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chính là liên quan đến việc làm việc với hóa chất. Tai nạn có thể xảy ra khi tiếp xúc trực tiếp với các chất này, đặc biệt là nếu không tuân thủ đúng các biện pháp an toàn. Sự cẩn trọng và sử dụng đúng trang thiết bị bảo hộ là quan trọng để tránh những tác động có thể gây hại cho sức khỏe.</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F736323-3475-AC91-EED7-C2A2713F475E}"/>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189756"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Các tai nạn trong quá trình vận hành máy trộn nguyên liệu để sản xuất bột giặt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sự thiếu hiểu biết hoặc không chú ý đến tính chất của hóa chất, enzym và các chất phụ gia. Người làm việc cần phải hiểu rõ về các tác động của từng thành phần để đảm bảo việc sử dụng chúng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CBCF971-0C82-6B85-5A02-146716B054D9}"/>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189756"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trộn nguyên liệu để sản xuất bột giặt, việc thực hiện các biện pháp phòng tránh và quan trắc môi trường lao động là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nhân viên về tính chất của hóa chất, enzym và các chất phụ gia cũng như các biện pháp an toàn là chìa khóa. Họ cần biết cách sử dụng và xử lý chúng một cách đúng đắn để tránh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D5679FE-9D8B-F0BB-5896-097000153E42}"/>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61764"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Quy định an toàn lao động khi vận hành máy trộn nguyên liệu để sản xuất bột giặt là bước cơ bản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đầy đủ về tính chất và rủi ro của hóa chất, enzym, và chất phụ gia khác. Việc đeo đúng trang thiết bị bảo hộ là bắt buộc, bao gồm mũ bảo hiểm, kính bảo hộ, và áo bảo hộ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68E7BF4-DF4C-ABEE-8196-66092B7F0C9B}"/>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61764" y="404664"/>
            <a:ext cx="3886199" cy="2133598"/>
          </a:xfrm>
        </p:spPr>
        <p:txBody>
          <a:bodyPr>
            <a:normAutofit fontScale="90000"/>
          </a:bodyPr>
          <a:lstStyle/>
          <a:p>
            <a:r>
              <a:rPr lang="vi-VN" dirty="0">
                <a:solidFill>
                  <a:schemeClr val="accent4"/>
                </a:solidFill>
                <a:latin typeface="UTM Aptima" panose="02040603050506020204" pitchFamily="18" charset="0"/>
              </a:rPr>
              <a:t>Vận hành máy trộn nguyên liệu như hóa chất, enzym,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trộn nguyên liệu như hóa chất, enzym, và các chất phụ gia khác để sản xuất bột giặt</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nguyên liệu để sản xuất bột giặt đòi hỏi sự nhanh nhạy và chuẩn bị kỹ lưỡng.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tiếp xúc với hóa chất độc hại, người làm việc cần ngay lập tức đeo đúng trang thiết bị bảo hộ và rời khỏi khu vực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3F2EBD0-81F0-C46A-57A5-24B701023A71}"/>
              </a:ext>
            </a:extLst>
          </p:cNvPr>
          <p:cNvPicPr>
            <a:picLocks noChangeAspect="1"/>
          </p:cNvPicPr>
          <p:nvPr/>
        </p:nvPicPr>
        <p:blipFill>
          <a:blip r:embed="rId3"/>
          <a:stretch>
            <a:fillRect/>
          </a:stretch>
        </p:blipFill>
        <p:spPr>
          <a:xfrm>
            <a:off x="-1108621" y="2708920"/>
            <a:ext cx="5256584" cy="525658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686056"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hóa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bột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dạng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r>
              <a:rPr lang="vi-VN" b="0" i="0" dirty="0">
                <a:effectLst/>
                <a:latin typeface="Open Sans" panose="020B0606030504020204" pitchFamily="34" charset="0"/>
              </a:rPr>
              <a:t>Vận hành máy kết tinh nguyên liệu hỗn hợp hóa chất để sản xuất bột giặt dạng hạt đòi hỏi sự chuyên nghiệp và kiến thức kỹ thuật sâu sắc. Quy trình này bao gồm nhiều đặc điểm quan trọng để đảm bảo chất lượng và hiệu suất sản xuất.</a:t>
            </a:r>
          </a:p>
          <a:p>
            <a:pPr algn="l"/>
            <a:r>
              <a:rPr lang="vi-VN" b="0" i="0" dirty="0">
                <a:effectLst/>
                <a:latin typeface="Open Sans" panose="020B0606030504020204" pitchFamily="34" charset="0"/>
              </a:rPr>
              <a:t>Trước hết, quá trình này đòi hỏi sự chính xác trong việc đo lường và pha trộn các nguyên liệu. Các hóa chất cần được đo lường theo tỷ lệ chính xác để đảm bảo rằng thành phẩm cuối cùng đáp ứng đúng cấu hình. Điều này đặt ra yêu cầu cao đối với các thiết bị đo lường và hệ thống tự động để giữ cho quá trình diễn ra một cách chính xác và liên tục.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049426-33F4-F5FA-F013-F733BB67AEEB}"/>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r>
              <a:rPr lang="vi-VN" b="0" i="0" dirty="0">
                <a:effectLst/>
                <a:latin typeface="Open Sans" panose="020B0606030504020204" pitchFamily="34" charset="0"/>
              </a:rPr>
              <a:t>Trong quá trình vận hành máy kết tinh nguyên liệu hỗn hợp hóa chất để sản xuất bột giặt dạng hạt, có một số nguy cơ liên quan đến các dạng tai nạn mà nhà máy cần chú ý và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hóa học, nơi sự tiếp xúc không an toàn với các chất hóa học có thể gây hại cho sức khỏe con người. Điều này đặc biệt đúng khi xử lý các hóa chất mạnh và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
        <p:nvSpPr>
          <p:cNvPr id="6" name="Title 1">
            <a:extLst>
              <a:ext uri="{FF2B5EF4-FFF2-40B4-BE49-F238E27FC236}">
                <a16:creationId xmlns:a16="http://schemas.microsoft.com/office/drawing/2014/main" id="{172E5699-35BD-8D35-ABBE-B7566C27B048}"/>
              </a:ext>
            </a:extLst>
          </p:cNvPr>
          <p:cNvSpPr txBox="1">
            <a:spLocks/>
          </p:cNvSpPr>
          <p:nvPr/>
        </p:nvSpPr>
        <p:spPr>
          <a:xfrm>
            <a:off x="621804" y="404664"/>
            <a:ext cx="8686056" cy="1143000"/>
          </a:xfrm>
          <a:prstGeom prst="rect">
            <a:avLst/>
          </a:prstGeom>
        </p:spPr>
        <p:txBody>
          <a:bodyPr vert="horz" lIns="121899" tIns="60949" rIns="121899" bIns="60949" rtlCol="0" anchor="t">
            <a:noAutofit/>
          </a:bodyPr>
          <a:lstStyle>
            <a:lvl1pPr algn="l" defTabSz="1218987" rtl="0" eaLnBrk="1" latinLnBrk="0" hangingPunct="1">
              <a:lnSpc>
                <a:spcPct val="85000"/>
              </a:lnSpc>
              <a:spcBef>
                <a:spcPct val="0"/>
              </a:spcBef>
              <a:buNone/>
              <a:tabLst/>
              <a:defRPr sz="4000" b="1" kern="1200" cap="none" baseline="0">
                <a:solidFill>
                  <a:schemeClr val="bg1"/>
                </a:solidFill>
                <a:effectLst/>
                <a:latin typeface="+mj-lt"/>
                <a:ea typeface="+mj-ea"/>
                <a:cs typeface="+mj-cs"/>
              </a:defRPr>
            </a:lvl1pPr>
          </a:lstStyle>
          <a:p>
            <a:pPr>
              <a:lnSpc>
                <a:spcPct val="100000"/>
              </a:lnSpc>
            </a:pPr>
            <a:r>
              <a:rPr lang="en-US" sz="3600" dirty="0" err="1">
                <a:latin typeface="UTM Aptima" panose="02040603050506020204" pitchFamily="18" charset="0"/>
              </a:rPr>
              <a:t>Vận</a:t>
            </a:r>
            <a:r>
              <a:rPr lang="en-US" sz="3600" dirty="0">
                <a:latin typeface="UTM Aptima" panose="02040603050506020204" pitchFamily="18" charset="0"/>
              </a:rPr>
              <a:t> </a:t>
            </a:r>
            <a:r>
              <a:rPr lang="en-US" sz="3600" dirty="0" err="1">
                <a:latin typeface="UTM Aptima" panose="02040603050506020204" pitchFamily="18" charset="0"/>
              </a:rPr>
              <a:t>hành</a:t>
            </a:r>
            <a:r>
              <a:rPr lang="en-US" sz="3600" dirty="0">
                <a:latin typeface="UTM Aptima" panose="02040603050506020204" pitchFamily="18" charset="0"/>
              </a:rPr>
              <a:t> </a:t>
            </a:r>
            <a:r>
              <a:rPr lang="en-US" sz="3600" dirty="0" err="1">
                <a:latin typeface="UTM Aptima" panose="02040603050506020204" pitchFamily="18" charset="0"/>
              </a:rPr>
              <a:t>máy</a:t>
            </a:r>
            <a:r>
              <a:rPr lang="en-US" sz="3600" dirty="0">
                <a:latin typeface="UTM Aptima" panose="02040603050506020204" pitchFamily="18" charset="0"/>
              </a:rPr>
              <a:t> </a:t>
            </a:r>
            <a:r>
              <a:rPr lang="en-US" sz="3600" dirty="0" err="1">
                <a:latin typeface="UTM Aptima" panose="02040603050506020204" pitchFamily="18" charset="0"/>
              </a:rPr>
              <a:t>kết</a:t>
            </a:r>
            <a:r>
              <a:rPr lang="en-US" sz="3600" dirty="0">
                <a:latin typeface="UTM Aptima" panose="02040603050506020204" pitchFamily="18" charset="0"/>
              </a:rPr>
              <a:t> </a:t>
            </a:r>
            <a:r>
              <a:rPr lang="en-US" sz="3600" dirty="0" err="1">
                <a:latin typeface="UTM Aptima" panose="02040603050506020204" pitchFamily="18" charset="0"/>
              </a:rPr>
              <a:t>tinh</a:t>
            </a:r>
            <a:r>
              <a:rPr lang="en-US" sz="3600" dirty="0">
                <a:latin typeface="UTM Aptima" panose="02040603050506020204" pitchFamily="18" charset="0"/>
              </a:rPr>
              <a:t> </a:t>
            </a:r>
            <a:r>
              <a:rPr lang="en-US" sz="3600" dirty="0" err="1">
                <a:latin typeface="UTM Aptima" panose="02040603050506020204" pitchFamily="18" charset="0"/>
              </a:rPr>
              <a:t>nguyên</a:t>
            </a:r>
            <a:r>
              <a:rPr lang="en-US" sz="3600" dirty="0">
                <a:latin typeface="UTM Aptima" panose="02040603050506020204" pitchFamily="18" charset="0"/>
              </a:rPr>
              <a:t> </a:t>
            </a:r>
            <a:r>
              <a:rPr lang="en-US" sz="3600" dirty="0" err="1">
                <a:latin typeface="UTM Aptima" panose="02040603050506020204" pitchFamily="18" charset="0"/>
              </a:rPr>
              <a:t>liệu</a:t>
            </a:r>
            <a:r>
              <a:rPr lang="en-US" sz="3600" dirty="0">
                <a:latin typeface="UTM Aptima" panose="02040603050506020204" pitchFamily="18" charset="0"/>
              </a:rPr>
              <a:t> </a:t>
            </a:r>
            <a:r>
              <a:rPr lang="en-US" sz="3600" dirty="0" err="1">
                <a:latin typeface="UTM Aptima" panose="02040603050506020204" pitchFamily="18" charset="0"/>
              </a:rPr>
              <a:t>hỗn</a:t>
            </a:r>
            <a:r>
              <a:rPr lang="en-US" sz="3600" dirty="0">
                <a:latin typeface="UTM Aptima" panose="02040603050506020204" pitchFamily="18" charset="0"/>
              </a:rPr>
              <a:t> </a:t>
            </a:r>
            <a:r>
              <a:rPr lang="en-US" sz="3600" dirty="0" err="1">
                <a:latin typeface="UTM Aptima" panose="02040603050506020204" pitchFamily="18" charset="0"/>
              </a:rPr>
              <a:t>hợp</a:t>
            </a:r>
            <a:r>
              <a:rPr lang="en-US" sz="3600" dirty="0">
                <a:latin typeface="UTM Aptima" panose="02040603050506020204" pitchFamily="18" charset="0"/>
              </a:rPr>
              <a:t> </a:t>
            </a:r>
            <a:r>
              <a:rPr lang="en-US" sz="3600" dirty="0" err="1">
                <a:latin typeface="UTM Aptima" panose="02040603050506020204" pitchFamily="18" charset="0"/>
              </a:rPr>
              <a:t>hóa</a:t>
            </a:r>
            <a:r>
              <a:rPr lang="en-US" sz="3600" dirty="0">
                <a:latin typeface="UTM Aptima" panose="02040603050506020204" pitchFamily="18" charset="0"/>
              </a:rPr>
              <a:t> </a:t>
            </a:r>
            <a:r>
              <a:rPr lang="en-US" sz="3600" dirty="0" err="1">
                <a:latin typeface="UTM Aptima" panose="02040603050506020204" pitchFamily="18" charset="0"/>
              </a:rPr>
              <a:t>chất</a:t>
            </a:r>
            <a:r>
              <a:rPr lang="en-US" sz="3600" dirty="0">
                <a:latin typeface="UTM Aptima" panose="02040603050506020204" pitchFamily="18" charset="0"/>
              </a:rPr>
              <a:t> </a:t>
            </a:r>
            <a:r>
              <a:rPr lang="en-US" sz="3600" dirty="0" err="1">
                <a:latin typeface="UTM Aptima" panose="02040603050506020204" pitchFamily="18" charset="0"/>
              </a:rPr>
              <a:t>thành</a:t>
            </a:r>
            <a:r>
              <a:rPr lang="en-US" sz="3600" dirty="0">
                <a:latin typeface="UTM Aptima" panose="02040603050506020204" pitchFamily="18" charset="0"/>
              </a:rPr>
              <a:t> </a:t>
            </a:r>
            <a:r>
              <a:rPr lang="en-US" sz="3600" dirty="0" err="1">
                <a:latin typeface="UTM Aptima" panose="02040603050506020204" pitchFamily="18" charset="0"/>
              </a:rPr>
              <a:t>bột</a:t>
            </a:r>
            <a:r>
              <a:rPr lang="en-US" sz="3600" dirty="0">
                <a:latin typeface="UTM Aptima" panose="02040603050506020204" pitchFamily="18" charset="0"/>
              </a:rPr>
              <a:t> </a:t>
            </a:r>
            <a:r>
              <a:rPr lang="en-US" sz="3600" dirty="0" err="1">
                <a:latin typeface="UTM Aptima" panose="02040603050506020204" pitchFamily="18" charset="0"/>
              </a:rPr>
              <a:t>giặt</a:t>
            </a:r>
            <a:r>
              <a:rPr lang="en-US" sz="3600" dirty="0">
                <a:latin typeface="UTM Aptima" panose="02040603050506020204" pitchFamily="18" charset="0"/>
              </a:rPr>
              <a:t> </a:t>
            </a:r>
            <a:r>
              <a:rPr lang="en-US" sz="3600" dirty="0" err="1">
                <a:latin typeface="UTM Aptima" panose="02040603050506020204" pitchFamily="18" charset="0"/>
              </a:rPr>
              <a:t>dạng</a:t>
            </a:r>
            <a:r>
              <a:rPr lang="en-US" sz="3600" dirty="0">
                <a:latin typeface="UTM Aptima" panose="02040603050506020204" pitchFamily="18" charset="0"/>
              </a:rPr>
              <a:t> </a:t>
            </a:r>
            <a:r>
              <a:rPr lang="en-US" sz="3600" dirty="0" err="1">
                <a:latin typeface="UTM Aptima" panose="02040603050506020204" pitchFamily="18" charset="0"/>
              </a:rPr>
              <a:t>hạt</a:t>
            </a:r>
            <a:endParaRPr lang="en-US" sz="3600" dirty="0">
              <a:latin typeface="UTM Aptima" panose="02040603050506020204" pitchFamily="18" charset="0"/>
            </a:endParaRPr>
          </a:p>
        </p:txBody>
      </p:sp>
      <p:pic>
        <p:nvPicPr>
          <p:cNvPr id="7" name="Picture 6">
            <a:extLst>
              <a:ext uri="{FF2B5EF4-FFF2-40B4-BE49-F238E27FC236}">
                <a16:creationId xmlns:a16="http://schemas.microsoft.com/office/drawing/2014/main" id="{9D3310AB-EFDB-C955-A363-841493283955}"/>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542040" cy="1143000"/>
          </a:xfrm>
        </p:spPr>
        <p:txBody>
          <a:bodyPr anchor="t">
            <a:noAutofit/>
          </a:bodyPr>
          <a:lstStyle/>
          <a:p>
            <a:pPr>
              <a:lnSpc>
                <a:spcPct val="100000"/>
              </a:lnSpc>
            </a:pPr>
            <a:r>
              <a:rPr lang="en-US" sz="3600" dirty="0" err="1">
                <a:latin typeface="UTM Aptima" panose="02040603050506020204" pitchFamily="18" charset="0"/>
              </a:rPr>
              <a:t>Vận</a:t>
            </a:r>
            <a:r>
              <a:rPr lang="en-US" sz="3600" dirty="0">
                <a:latin typeface="UTM Aptima" panose="02040603050506020204" pitchFamily="18" charset="0"/>
              </a:rPr>
              <a:t> </a:t>
            </a:r>
            <a:r>
              <a:rPr lang="en-US" sz="3600" dirty="0" err="1">
                <a:latin typeface="UTM Aptima" panose="02040603050506020204" pitchFamily="18" charset="0"/>
              </a:rPr>
              <a:t>hành</a:t>
            </a:r>
            <a:r>
              <a:rPr lang="en-US" sz="3600" dirty="0">
                <a:latin typeface="UTM Aptima" panose="02040603050506020204" pitchFamily="18" charset="0"/>
              </a:rPr>
              <a:t> </a:t>
            </a:r>
            <a:r>
              <a:rPr lang="en-US" sz="3600" dirty="0" err="1">
                <a:latin typeface="UTM Aptima" panose="02040603050506020204" pitchFamily="18" charset="0"/>
              </a:rPr>
              <a:t>máy</a:t>
            </a:r>
            <a:r>
              <a:rPr lang="en-US" sz="3600" dirty="0">
                <a:latin typeface="UTM Aptima" panose="02040603050506020204" pitchFamily="18" charset="0"/>
              </a:rPr>
              <a:t> </a:t>
            </a:r>
            <a:r>
              <a:rPr lang="en-US" sz="3600" dirty="0" err="1">
                <a:latin typeface="UTM Aptima" panose="02040603050506020204" pitchFamily="18" charset="0"/>
              </a:rPr>
              <a:t>kết</a:t>
            </a:r>
            <a:r>
              <a:rPr lang="en-US" sz="3600" dirty="0">
                <a:latin typeface="UTM Aptima" panose="02040603050506020204" pitchFamily="18" charset="0"/>
              </a:rPr>
              <a:t> </a:t>
            </a:r>
            <a:r>
              <a:rPr lang="en-US" sz="3600" dirty="0" err="1">
                <a:latin typeface="UTM Aptima" panose="02040603050506020204" pitchFamily="18" charset="0"/>
              </a:rPr>
              <a:t>tinh</a:t>
            </a:r>
            <a:r>
              <a:rPr lang="en-US" sz="3600" dirty="0">
                <a:latin typeface="UTM Aptima" panose="02040603050506020204" pitchFamily="18" charset="0"/>
              </a:rPr>
              <a:t> </a:t>
            </a:r>
            <a:r>
              <a:rPr lang="en-US" sz="3600" dirty="0" err="1">
                <a:latin typeface="UTM Aptima" panose="02040603050506020204" pitchFamily="18" charset="0"/>
              </a:rPr>
              <a:t>nguyên</a:t>
            </a:r>
            <a:r>
              <a:rPr lang="en-US" sz="3600" dirty="0">
                <a:latin typeface="UTM Aptima" panose="02040603050506020204" pitchFamily="18" charset="0"/>
              </a:rPr>
              <a:t> </a:t>
            </a:r>
            <a:r>
              <a:rPr lang="en-US" sz="3600" dirty="0" err="1">
                <a:latin typeface="UTM Aptima" panose="02040603050506020204" pitchFamily="18" charset="0"/>
              </a:rPr>
              <a:t>liệu</a:t>
            </a:r>
            <a:r>
              <a:rPr lang="en-US" sz="3600" dirty="0">
                <a:latin typeface="UTM Aptima" panose="02040603050506020204" pitchFamily="18" charset="0"/>
              </a:rPr>
              <a:t> </a:t>
            </a:r>
            <a:r>
              <a:rPr lang="en-US" sz="3600" dirty="0" err="1">
                <a:latin typeface="UTM Aptima" panose="02040603050506020204" pitchFamily="18" charset="0"/>
              </a:rPr>
              <a:t>hỗn</a:t>
            </a:r>
            <a:r>
              <a:rPr lang="en-US" sz="3600" dirty="0">
                <a:latin typeface="UTM Aptima" panose="02040603050506020204" pitchFamily="18" charset="0"/>
              </a:rPr>
              <a:t> </a:t>
            </a:r>
            <a:r>
              <a:rPr lang="en-US" sz="3600" dirty="0" err="1">
                <a:latin typeface="UTM Aptima" panose="02040603050506020204" pitchFamily="18" charset="0"/>
              </a:rPr>
              <a:t>hợp</a:t>
            </a:r>
            <a:r>
              <a:rPr lang="en-US" sz="3600" dirty="0">
                <a:latin typeface="UTM Aptima" panose="02040603050506020204" pitchFamily="18" charset="0"/>
              </a:rPr>
              <a:t> </a:t>
            </a:r>
            <a:r>
              <a:rPr lang="en-US" sz="3600" dirty="0" err="1">
                <a:latin typeface="UTM Aptima" panose="02040603050506020204" pitchFamily="18" charset="0"/>
              </a:rPr>
              <a:t>hóa</a:t>
            </a:r>
            <a:r>
              <a:rPr lang="en-US" sz="3600" dirty="0">
                <a:latin typeface="UTM Aptima" panose="02040603050506020204" pitchFamily="18" charset="0"/>
              </a:rPr>
              <a:t> </a:t>
            </a:r>
            <a:r>
              <a:rPr lang="en-US" sz="3600" dirty="0" err="1">
                <a:latin typeface="UTM Aptima" panose="02040603050506020204" pitchFamily="18" charset="0"/>
              </a:rPr>
              <a:t>chất</a:t>
            </a:r>
            <a:r>
              <a:rPr lang="en-US" sz="3600" dirty="0">
                <a:latin typeface="UTM Aptima" panose="02040603050506020204" pitchFamily="18" charset="0"/>
              </a:rPr>
              <a:t> </a:t>
            </a:r>
            <a:r>
              <a:rPr lang="en-US" sz="3600" dirty="0" err="1">
                <a:latin typeface="UTM Aptima" panose="02040603050506020204" pitchFamily="18" charset="0"/>
              </a:rPr>
              <a:t>thành</a:t>
            </a:r>
            <a:r>
              <a:rPr lang="en-US" sz="3600" dirty="0">
                <a:latin typeface="UTM Aptima" panose="02040603050506020204" pitchFamily="18" charset="0"/>
              </a:rPr>
              <a:t> </a:t>
            </a:r>
            <a:r>
              <a:rPr lang="en-US" sz="3600" dirty="0" err="1">
                <a:latin typeface="UTM Aptima" panose="02040603050506020204" pitchFamily="18" charset="0"/>
              </a:rPr>
              <a:t>bột</a:t>
            </a:r>
            <a:r>
              <a:rPr lang="en-US" sz="3600" dirty="0">
                <a:latin typeface="UTM Aptima" panose="02040603050506020204" pitchFamily="18" charset="0"/>
              </a:rPr>
              <a:t> </a:t>
            </a:r>
            <a:r>
              <a:rPr lang="en-US" sz="3600" dirty="0" err="1">
                <a:latin typeface="UTM Aptima" panose="02040603050506020204" pitchFamily="18" charset="0"/>
              </a:rPr>
              <a:t>giặt</a:t>
            </a:r>
            <a:r>
              <a:rPr lang="en-US" sz="3600" dirty="0">
                <a:latin typeface="UTM Aptima" panose="02040603050506020204" pitchFamily="18" charset="0"/>
              </a:rPr>
              <a:t> </a:t>
            </a:r>
            <a:r>
              <a:rPr lang="en-US" sz="3600" dirty="0" err="1">
                <a:latin typeface="UTM Aptima" panose="02040603050506020204" pitchFamily="18" charset="0"/>
              </a:rPr>
              <a:t>dạng</a:t>
            </a:r>
            <a:r>
              <a:rPr lang="en-US" sz="3600" dirty="0">
                <a:latin typeface="UTM Aptima" panose="02040603050506020204" pitchFamily="18" charset="0"/>
              </a:rPr>
              <a:t> </a:t>
            </a:r>
            <a:r>
              <a:rPr lang="en-US" sz="3600" dirty="0" err="1">
                <a:latin typeface="UTM Aptima" panose="02040603050506020204" pitchFamily="18" charset="0"/>
              </a:rPr>
              <a:t>hạt</a:t>
            </a:r>
            <a:endParaRPr lang="en-US" sz="3600" dirty="0">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kết</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giặt</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khía</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Nếu</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ràng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kể</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820B211-BCFB-27B5-9D62-AC9FE17D0A91}"/>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533536"/>
            <a:ext cx="8398023" cy="1143000"/>
          </a:xfrm>
        </p:spPr>
        <p:txBody>
          <a:bodyPr anchor="t">
            <a:noAutofit/>
          </a:bodyPr>
          <a:lstStyle/>
          <a:p>
            <a:pPr>
              <a:lnSpc>
                <a:spcPct val="100000"/>
              </a:lnSpc>
            </a:pPr>
            <a:r>
              <a:rPr lang="en-US" sz="3600" dirty="0" err="1">
                <a:latin typeface="UTM Aptima" panose="02040603050506020204" pitchFamily="18" charset="0"/>
              </a:rPr>
              <a:t>Vận</a:t>
            </a:r>
            <a:r>
              <a:rPr lang="en-US" sz="3600" dirty="0">
                <a:latin typeface="UTM Aptima" panose="02040603050506020204" pitchFamily="18" charset="0"/>
              </a:rPr>
              <a:t> </a:t>
            </a:r>
            <a:r>
              <a:rPr lang="en-US" sz="3600" dirty="0" err="1">
                <a:latin typeface="UTM Aptima" panose="02040603050506020204" pitchFamily="18" charset="0"/>
              </a:rPr>
              <a:t>hành</a:t>
            </a:r>
            <a:r>
              <a:rPr lang="en-US" sz="3600" dirty="0">
                <a:latin typeface="UTM Aptima" panose="02040603050506020204" pitchFamily="18" charset="0"/>
              </a:rPr>
              <a:t> </a:t>
            </a:r>
            <a:r>
              <a:rPr lang="en-US" sz="3600" dirty="0" err="1">
                <a:latin typeface="UTM Aptima" panose="02040603050506020204" pitchFamily="18" charset="0"/>
              </a:rPr>
              <a:t>máy</a:t>
            </a:r>
            <a:r>
              <a:rPr lang="en-US" sz="3600" dirty="0">
                <a:latin typeface="UTM Aptima" panose="02040603050506020204" pitchFamily="18" charset="0"/>
              </a:rPr>
              <a:t> </a:t>
            </a:r>
            <a:r>
              <a:rPr lang="en-US" sz="3600" dirty="0" err="1">
                <a:latin typeface="UTM Aptima" panose="02040603050506020204" pitchFamily="18" charset="0"/>
              </a:rPr>
              <a:t>kết</a:t>
            </a:r>
            <a:r>
              <a:rPr lang="en-US" sz="3600" dirty="0">
                <a:latin typeface="UTM Aptima" panose="02040603050506020204" pitchFamily="18" charset="0"/>
              </a:rPr>
              <a:t> </a:t>
            </a:r>
            <a:r>
              <a:rPr lang="en-US" sz="3600" dirty="0" err="1">
                <a:latin typeface="UTM Aptima" panose="02040603050506020204" pitchFamily="18" charset="0"/>
              </a:rPr>
              <a:t>tinh</a:t>
            </a:r>
            <a:r>
              <a:rPr lang="en-US" sz="3600" dirty="0">
                <a:latin typeface="UTM Aptima" panose="02040603050506020204" pitchFamily="18" charset="0"/>
              </a:rPr>
              <a:t> </a:t>
            </a:r>
            <a:r>
              <a:rPr lang="en-US" sz="3600" dirty="0" err="1">
                <a:latin typeface="UTM Aptima" panose="02040603050506020204" pitchFamily="18" charset="0"/>
              </a:rPr>
              <a:t>nguyên</a:t>
            </a:r>
            <a:r>
              <a:rPr lang="en-US" sz="3600" dirty="0">
                <a:latin typeface="UTM Aptima" panose="02040603050506020204" pitchFamily="18" charset="0"/>
              </a:rPr>
              <a:t> </a:t>
            </a:r>
            <a:r>
              <a:rPr lang="en-US" sz="3600" dirty="0" err="1">
                <a:latin typeface="UTM Aptima" panose="02040603050506020204" pitchFamily="18" charset="0"/>
              </a:rPr>
              <a:t>liệu</a:t>
            </a:r>
            <a:r>
              <a:rPr lang="en-US" sz="3600" dirty="0">
                <a:latin typeface="UTM Aptima" panose="02040603050506020204" pitchFamily="18" charset="0"/>
              </a:rPr>
              <a:t> </a:t>
            </a:r>
            <a:r>
              <a:rPr lang="en-US" sz="3600" dirty="0" err="1">
                <a:latin typeface="UTM Aptima" panose="02040603050506020204" pitchFamily="18" charset="0"/>
              </a:rPr>
              <a:t>hỗn</a:t>
            </a:r>
            <a:r>
              <a:rPr lang="en-US" sz="3600" dirty="0">
                <a:latin typeface="UTM Aptima" panose="02040603050506020204" pitchFamily="18" charset="0"/>
              </a:rPr>
              <a:t> </a:t>
            </a:r>
            <a:r>
              <a:rPr lang="en-US" sz="3600" dirty="0" err="1">
                <a:latin typeface="UTM Aptima" panose="02040603050506020204" pitchFamily="18" charset="0"/>
              </a:rPr>
              <a:t>hợp</a:t>
            </a:r>
            <a:r>
              <a:rPr lang="en-US" sz="3600" dirty="0">
                <a:latin typeface="UTM Aptima" panose="02040603050506020204" pitchFamily="18" charset="0"/>
              </a:rPr>
              <a:t> </a:t>
            </a:r>
            <a:r>
              <a:rPr lang="en-US" sz="3600" dirty="0" err="1">
                <a:latin typeface="UTM Aptima" panose="02040603050506020204" pitchFamily="18" charset="0"/>
              </a:rPr>
              <a:t>hóa</a:t>
            </a:r>
            <a:r>
              <a:rPr lang="en-US" sz="3600" dirty="0">
                <a:latin typeface="UTM Aptima" panose="02040603050506020204" pitchFamily="18" charset="0"/>
              </a:rPr>
              <a:t> </a:t>
            </a:r>
            <a:r>
              <a:rPr lang="en-US" sz="3600" dirty="0" err="1">
                <a:latin typeface="UTM Aptima" panose="02040603050506020204" pitchFamily="18" charset="0"/>
              </a:rPr>
              <a:t>chất</a:t>
            </a:r>
            <a:r>
              <a:rPr lang="en-US" sz="3600" dirty="0">
                <a:latin typeface="UTM Aptima" panose="02040603050506020204" pitchFamily="18" charset="0"/>
              </a:rPr>
              <a:t> </a:t>
            </a:r>
            <a:r>
              <a:rPr lang="en-US" sz="3600" dirty="0" err="1">
                <a:latin typeface="UTM Aptima" panose="02040603050506020204" pitchFamily="18" charset="0"/>
              </a:rPr>
              <a:t>thành</a:t>
            </a:r>
            <a:r>
              <a:rPr lang="en-US" sz="3600" dirty="0">
                <a:latin typeface="UTM Aptima" panose="02040603050506020204" pitchFamily="18" charset="0"/>
              </a:rPr>
              <a:t> </a:t>
            </a:r>
            <a:r>
              <a:rPr lang="en-US" sz="3600" dirty="0" err="1">
                <a:latin typeface="UTM Aptima" panose="02040603050506020204" pitchFamily="18" charset="0"/>
              </a:rPr>
              <a:t>bột</a:t>
            </a:r>
            <a:r>
              <a:rPr lang="en-US" sz="3600" dirty="0">
                <a:latin typeface="UTM Aptima" panose="02040603050506020204" pitchFamily="18" charset="0"/>
              </a:rPr>
              <a:t> </a:t>
            </a:r>
            <a:r>
              <a:rPr lang="en-US" sz="3600" dirty="0" err="1">
                <a:latin typeface="UTM Aptima" panose="02040603050506020204" pitchFamily="18" charset="0"/>
              </a:rPr>
              <a:t>giặt</a:t>
            </a:r>
            <a:r>
              <a:rPr lang="en-US" sz="3600" dirty="0">
                <a:latin typeface="UTM Aptima" panose="02040603050506020204" pitchFamily="18" charset="0"/>
              </a:rPr>
              <a:t> </a:t>
            </a:r>
            <a:r>
              <a:rPr lang="en-US" sz="3600" dirty="0" err="1">
                <a:latin typeface="UTM Aptima" panose="02040603050506020204" pitchFamily="18" charset="0"/>
              </a:rPr>
              <a:t>dạng</a:t>
            </a:r>
            <a:r>
              <a:rPr lang="en-US" sz="3600" dirty="0">
                <a:latin typeface="UTM Aptima" panose="02040603050506020204" pitchFamily="18" charset="0"/>
              </a:rPr>
              <a:t> </a:t>
            </a:r>
            <a:r>
              <a:rPr lang="en-US" sz="3600" dirty="0" err="1">
                <a:latin typeface="UTM Aptima" panose="02040603050506020204" pitchFamily="18" charset="0"/>
              </a:rPr>
              <a:t>hạt</a:t>
            </a:r>
            <a:endParaRPr lang="en-US" sz="3600" dirty="0">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buFont typeface="Arial" panose="020B0604020202020204" pitchFamily="34" charset="0"/>
              <a:buChar char="•"/>
            </a:pPr>
            <a:r>
              <a:rPr lang="vi-VN" b="1" i="0" dirty="0">
                <a:effectLst/>
                <a:latin typeface="Open Sans" panose="020B0606030504020204" pitchFamily="34" charset="0"/>
              </a:rPr>
              <a:t>Hiểu Rõ Thiết Bị:</a:t>
            </a:r>
            <a:r>
              <a:rPr lang="vi-VN" b="0" i="0" dirty="0">
                <a:effectLst/>
                <a:latin typeface="Open Sans" panose="020B0606030504020204" pitchFamily="34" charset="0"/>
              </a:rPr>
              <a:t> Đảm bảo nhân viên nắm vững kiến thức về máy móc, từng bước trong quá trình sản xuất để phòng tránh nguy cơ tai nạn.</a:t>
            </a:r>
          </a:p>
          <a:p>
            <a:pPr algn="l">
              <a:buFont typeface="Arial" panose="020B0604020202020204" pitchFamily="34" charset="0"/>
              <a:buChar char="•"/>
            </a:pPr>
            <a:r>
              <a:rPr lang="vi-VN" b="1" i="0" dirty="0">
                <a:effectLst/>
                <a:latin typeface="Open Sans" panose="020B0606030504020204" pitchFamily="34" charset="0"/>
              </a:rPr>
              <a:t>Sử Dụng Thiết Bị Bảo Hộ:</a:t>
            </a:r>
            <a:r>
              <a:rPr lang="vi-VN" b="0" i="0" dirty="0">
                <a:effectLst/>
                <a:latin typeface="Open Sans" panose="020B0606030504020204" pitchFamily="34" charset="0"/>
              </a:rPr>
              <a:t> Phân phối và hướng dẫn việc sử dụng đúng các thiết bị bảo hộ như mặt nạ, găng tay, áo choàng để tránh tiếp xúc trực tiếp với hóa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E260458-44F1-84B0-165B-65078BBFF72E}"/>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181999" cy="1143000"/>
          </a:xfrm>
        </p:spPr>
        <p:txBody>
          <a:bodyPr anchor="t">
            <a:noAutofit/>
          </a:bodyPr>
          <a:lstStyle/>
          <a:p>
            <a:pPr>
              <a:lnSpc>
                <a:spcPct val="100000"/>
              </a:lnSpc>
            </a:pPr>
            <a:r>
              <a:rPr lang="en-US" sz="3600" dirty="0" err="1">
                <a:latin typeface="UTM Aptima" panose="02040603050506020204" pitchFamily="18" charset="0"/>
              </a:rPr>
              <a:t>Vận</a:t>
            </a:r>
            <a:r>
              <a:rPr lang="en-US" sz="3600" dirty="0">
                <a:latin typeface="UTM Aptima" panose="02040603050506020204" pitchFamily="18" charset="0"/>
              </a:rPr>
              <a:t> </a:t>
            </a:r>
            <a:r>
              <a:rPr lang="en-US" sz="3600" dirty="0" err="1">
                <a:latin typeface="UTM Aptima" panose="02040603050506020204" pitchFamily="18" charset="0"/>
              </a:rPr>
              <a:t>hành</a:t>
            </a:r>
            <a:r>
              <a:rPr lang="en-US" sz="3600" dirty="0">
                <a:latin typeface="UTM Aptima" panose="02040603050506020204" pitchFamily="18" charset="0"/>
              </a:rPr>
              <a:t> </a:t>
            </a:r>
            <a:r>
              <a:rPr lang="en-US" sz="3600" dirty="0" err="1">
                <a:latin typeface="UTM Aptima" panose="02040603050506020204" pitchFamily="18" charset="0"/>
              </a:rPr>
              <a:t>máy</a:t>
            </a:r>
            <a:r>
              <a:rPr lang="en-US" sz="3600" dirty="0">
                <a:latin typeface="UTM Aptima" panose="02040603050506020204" pitchFamily="18" charset="0"/>
              </a:rPr>
              <a:t> </a:t>
            </a:r>
            <a:r>
              <a:rPr lang="en-US" sz="3600" dirty="0" err="1">
                <a:latin typeface="UTM Aptima" panose="02040603050506020204" pitchFamily="18" charset="0"/>
              </a:rPr>
              <a:t>kết</a:t>
            </a:r>
            <a:r>
              <a:rPr lang="en-US" sz="3600" dirty="0">
                <a:latin typeface="UTM Aptima" panose="02040603050506020204" pitchFamily="18" charset="0"/>
              </a:rPr>
              <a:t> </a:t>
            </a:r>
            <a:r>
              <a:rPr lang="en-US" sz="3600" dirty="0" err="1">
                <a:latin typeface="UTM Aptima" panose="02040603050506020204" pitchFamily="18" charset="0"/>
              </a:rPr>
              <a:t>tinh</a:t>
            </a:r>
            <a:r>
              <a:rPr lang="en-US" sz="3600" dirty="0">
                <a:latin typeface="UTM Aptima" panose="02040603050506020204" pitchFamily="18" charset="0"/>
              </a:rPr>
              <a:t> </a:t>
            </a:r>
            <a:r>
              <a:rPr lang="en-US" sz="3600" dirty="0" err="1">
                <a:latin typeface="UTM Aptima" panose="02040603050506020204" pitchFamily="18" charset="0"/>
              </a:rPr>
              <a:t>nguyên</a:t>
            </a:r>
            <a:r>
              <a:rPr lang="en-US" sz="3600" dirty="0">
                <a:latin typeface="UTM Aptima" panose="02040603050506020204" pitchFamily="18" charset="0"/>
              </a:rPr>
              <a:t> </a:t>
            </a:r>
            <a:r>
              <a:rPr lang="en-US" sz="3600" dirty="0" err="1">
                <a:latin typeface="UTM Aptima" panose="02040603050506020204" pitchFamily="18" charset="0"/>
              </a:rPr>
              <a:t>liệu</a:t>
            </a:r>
            <a:r>
              <a:rPr lang="en-US" sz="3600" dirty="0">
                <a:latin typeface="UTM Aptima" panose="02040603050506020204" pitchFamily="18" charset="0"/>
              </a:rPr>
              <a:t> </a:t>
            </a:r>
            <a:r>
              <a:rPr lang="en-US" sz="3600" dirty="0" err="1">
                <a:latin typeface="UTM Aptima" panose="02040603050506020204" pitchFamily="18" charset="0"/>
              </a:rPr>
              <a:t>hỗn</a:t>
            </a:r>
            <a:r>
              <a:rPr lang="en-US" sz="3600" dirty="0">
                <a:latin typeface="UTM Aptima" panose="02040603050506020204" pitchFamily="18" charset="0"/>
              </a:rPr>
              <a:t> </a:t>
            </a:r>
            <a:r>
              <a:rPr lang="en-US" sz="3600" dirty="0" err="1">
                <a:latin typeface="UTM Aptima" panose="02040603050506020204" pitchFamily="18" charset="0"/>
              </a:rPr>
              <a:t>hợp</a:t>
            </a:r>
            <a:r>
              <a:rPr lang="en-US" sz="3600" dirty="0">
                <a:latin typeface="UTM Aptima" panose="02040603050506020204" pitchFamily="18" charset="0"/>
              </a:rPr>
              <a:t> </a:t>
            </a:r>
            <a:r>
              <a:rPr lang="en-US" sz="3600" dirty="0" err="1">
                <a:latin typeface="UTM Aptima" panose="02040603050506020204" pitchFamily="18" charset="0"/>
              </a:rPr>
              <a:t>hóa</a:t>
            </a:r>
            <a:r>
              <a:rPr lang="en-US" sz="3600" dirty="0">
                <a:latin typeface="UTM Aptima" panose="02040603050506020204" pitchFamily="18" charset="0"/>
              </a:rPr>
              <a:t> </a:t>
            </a:r>
            <a:r>
              <a:rPr lang="en-US" sz="3600" dirty="0" err="1">
                <a:latin typeface="UTM Aptima" panose="02040603050506020204" pitchFamily="18" charset="0"/>
              </a:rPr>
              <a:t>chất</a:t>
            </a:r>
            <a:r>
              <a:rPr lang="en-US" sz="3600" dirty="0">
                <a:latin typeface="UTM Aptima" panose="02040603050506020204" pitchFamily="18" charset="0"/>
              </a:rPr>
              <a:t> </a:t>
            </a:r>
            <a:r>
              <a:rPr lang="en-US" sz="3600" dirty="0" err="1">
                <a:latin typeface="UTM Aptima" panose="02040603050506020204" pitchFamily="18" charset="0"/>
              </a:rPr>
              <a:t>thành</a:t>
            </a:r>
            <a:r>
              <a:rPr lang="en-US" sz="3600" dirty="0">
                <a:latin typeface="UTM Aptima" panose="02040603050506020204" pitchFamily="18" charset="0"/>
              </a:rPr>
              <a:t> </a:t>
            </a:r>
            <a:r>
              <a:rPr lang="en-US" sz="3600" dirty="0" err="1">
                <a:latin typeface="UTM Aptima" panose="02040603050506020204" pitchFamily="18" charset="0"/>
              </a:rPr>
              <a:t>bột</a:t>
            </a:r>
            <a:r>
              <a:rPr lang="en-US" sz="3600" dirty="0">
                <a:latin typeface="UTM Aptima" panose="02040603050506020204" pitchFamily="18" charset="0"/>
              </a:rPr>
              <a:t> </a:t>
            </a:r>
            <a:r>
              <a:rPr lang="en-US" sz="3600" dirty="0" err="1">
                <a:latin typeface="UTM Aptima" panose="02040603050506020204" pitchFamily="18" charset="0"/>
              </a:rPr>
              <a:t>giặt</a:t>
            </a:r>
            <a:r>
              <a:rPr lang="en-US" sz="3600" dirty="0">
                <a:latin typeface="UTM Aptima" panose="02040603050506020204" pitchFamily="18" charset="0"/>
              </a:rPr>
              <a:t> </a:t>
            </a:r>
            <a:r>
              <a:rPr lang="en-US" sz="3600" dirty="0" err="1">
                <a:latin typeface="UTM Aptima" panose="02040603050506020204" pitchFamily="18" charset="0"/>
              </a:rPr>
              <a:t>dạng</a:t>
            </a:r>
            <a:r>
              <a:rPr lang="en-US" sz="3600" dirty="0">
                <a:latin typeface="UTM Aptima" panose="02040603050506020204" pitchFamily="18" charset="0"/>
              </a:rPr>
              <a:t> </a:t>
            </a:r>
            <a:r>
              <a:rPr lang="en-US" sz="3600" dirty="0" err="1">
                <a:latin typeface="UTM Aptima" panose="02040603050506020204" pitchFamily="18" charset="0"/>
              </a:rPr>
              <a:t>hạt</a:t>
            </a:r>
            <a:endParaRPr lang="en-US" sz="3600" dirty="0">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r>
              <a:rPr lang="vi-VN" b="0" i="0" dirty="0">
                <a:effectLst/>
                <a:latin typeface="Open Sans" panose="020B0606030504020204" pitchFamily="34" charset="0"/>
              </a:rPr>
              <a:t>Quy định an toàn lao động trong quá trình vận hành máy kết tinh nguyên liệu hỗn hợp hóa chất để sản xuất bột giặt dạng hạt là rất quan trọng để đảm bảo sự bảo vệ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máy cần tuân thủ các nguyên tắc cơ bản như đào tạo an toàn đầy đủ cho nhân viên, đảm bảo họ hiểu rõ về quy trình làm việc và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66BA68E-D30C-BBA0-3434-50D596E1E286}"/>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181999" cy="1143000"/>
          </a:xfrm>
        </p:spPr>
        <p:txBody>
          <a:bodyPr anchor="t">
            <a:noAutofit/>
          </a:bodyPr>
          <a:lstStyle/>
          <a:p>
            <a:pPr>
              <a:lnSpc>
                <a:spcPct val="100000"/>
              </a:lnSpc>
            </a:pPr>
            <a:r>
              <a:rPr lang="en-US" sz="3600" dirty="0" err="1">
                <a:latin typeface="UTM Aptima" panose="02040603050506020204" pitchFamily="18" charset="0"/>
              </a:rPr>
              <a:t>Vận</a:t>
            </a:r>
            <a:r>
              <a:rPr lang="en-US" sz="3600" dirty="0">
                <a:latin typeface="UTM Aptima" panose="02040603050506020204" pitchFamily="18" charset="0"/>
              </a:rPr>
              <a:t> </a:t>
            </a:r>
            <a:r>
              <a:rPr lang="en-US" sz="3600" dirty="0" err="1">
                <a:latin typeface="UTM Aptima" panose="02040603050506020204" pitchFamily="18" charset="0"/>
              </a:rPr>
              <a:t>hành</a:t>
            </a:r>
            <a:r>
              <a:rPr lang="en-US" sz="3600" dirty="0">
                <a:latin typeface="UTM Aptima" panose="02040603050506020204" pitchFamily="18" charset="0"/>
              </a:rPr>
              <a:t> </a:t>
            </a:r>
            <a:r>
              <a:rPr lang="en-US" sz="3600" dirty="0" err="1">
                <a:latin typeface="UTM Aptima" panose="02040603050506020204" pitchFamily="18" charset="0"/>
              </a:rPr>
              <a:t>máy</a:t>
            </a:r>
            <a:r>
              <a:rPr lang="en-US" sz="3600" dirty="0">
                <a:latin typeface="UTM Aptima" panose="02040603050506020204" pitchFamily="18" charset="0"/>
              </a:rPr>
              <a:t> </a:t>
            </a:r>
            <a:r>
              <a:rPr lang="en-US" sz="3600" dirty="0" err="1">
                <a:latin typeface="UTM Aptima" panose="02040603050506020204" pitchFamily="18" charset="0"/>
              </a:rPr>
              <a:t>kết</a:t>
            </a:r>
            <a:r>
              <a:rPr lang="en-US" sz="3600" dirty="0">
                <a:latin typeface="UTM Aptima" panose="02040603050506020204" pitchFamily="18" charset="0"/>
              </a:rPr>
              <a:t> </a:t>
            </a:r>
            <a:r>
              <a:rPr lang="en-US" sz="3600" dirty="0" err="1">
                <a:latin typeface="UTM Aptima" panose="02040603050506020204" pitchFamily="18" charset="0"/>
              </a:rPr>
              <a:t>tinh</a:t>
            </a:r>
            <a:r>
              <a:rPr lang="en-US" sz="3600" dirty="0">
                <a:latin typeface="UTM Aptima" panose="02040603050506020204" pitchFamily="18" charset="0"/>
              </a:rPr>
              <a:t> </a:t>
            </a:r>
            <a:r>
              <a:rPr lang="en-US" sz="3600" dirty="0" err="1">
                <a:latin typeface="UTM Aptima" panose="02040603050506020204" pitchFamily="18" charset="0"/>
              </a:rPr>
              <a:t>nguyên</a:t>
            </a:r>
            <a:r>
              <a:rPr lang="en-US" sz="3600" dirty="0">
                <a:latin typeface="UTM Aptima" panose="02040603050506020204" pitchFamily="18" charset="0"/>
              </a:rPr>
              <a:t> </a:t>
            </a:r>
            <a:r>
              <a:rPr lang="en-US" sz="3600" dirty="0" err="1">
                <a:latin typeface="UTM Aptima" panose="02040603050506020204" pitchFamily="18" charset="0"/>
              </a:rPr>
              <a:t>liệu</a:t>
            </a:r>
            <a:r>
              <a:rPr lang="en-US" sz="3600" dirty="0">
                <a:latin typeface="UTM Aptima" panose="02040603050506020204" pitchFamily="18" charset="0"/>
              </a:rPr>
              <a:t> </a:t>
            </a:r>
            <a:r>
              <a:rPr lang="en-US" sz="3600" dirty="0" err="1">
                <a:latin typeface="UTM Aptima" panose="02040603050506020204" pitchFamily="18" charset="0"/>
              </a:rPr>
              <a:t>hỗn</a:t>
            </a:r>
            <a:r>
              <a:rPr lang="en-US" sz="3600" dirty="0">
                <a:latin typeface="UTM Aptima" panose="02040603050506020204" pitchFamily="18" charset="0"/>
              </a:rPr>
              <a:t> </a:t>
            </a:r>
            <a:r>
              <a:rPr lang="en-US" sz="3600" dirty="0" err="1">
                <a:latin typeface="UTM Aptima" panose="02040603050506020204" pitchFamily="18" charset="0"/>
              </a:rPr>
              <a:t>hợp</a:t>
            </a:r>
            <a:r>
              <a:rPr lang="en-US" sz="3600" dirty="0">
                <a:latin typeface="UTM Aptima" panose="02040603050506020204" pitchFamily="18" charset="0"/>
              </a:rPr>
              <a:t> </a:t>
            </a:r>
            <a:r>
              <a:rPr lang="en-US" sz="3600" dirty="0" err="1">
                <a:latin typeface="UTM Aptima" panose="02040603050506020204" pitchFamily="18" charset="0"/>
              </a:rPr>
              <a:t>hóa</a:t>
            </a:r>
            <a:r>
              <a:rPr lang="en-US" sz="3600" dirty="0">
                <a:latin typeface="UTM Aptima" panose="02040603050506020204" pitchFamily="18" charset="0"/>
              </a:rPr>
              <a:t> </a:t>
            </a:r>
            <a:r>
              <a:rPr lang="en-US" sz="3600" dirty="0" err="1">
                <a:latin typeface="UTM Aptima" panose="02040603050506020204" pitchFamily="18" charset="0"/>
              </a:rPr>
              <a:t>chất</a:t>
            </a:r>
            <a:r>
              <a:rPr lang="en-US" sz="3600" dirty="0">
                <a:latin typeface="UTM Aptima" panose="02040603050506020204" pitchFamily="18" charset="0"/>
              </a:rPr>
              <a:t> </a:t>
            </a:r>
            <a:r>
              <a:rPr lang="en-US" sz="3600" dirty="0" err="1">
                <a:latin typeface="UTM Aptima" panose="02040603050506020204" pitchFamily="18" charset="0"/>
              </a:rPr>
              <a:t>thành</a:t>
            </a:r>
            <a:r>
              <a:rPr lang="en-US" sz="3600" dirty="0">
                <a:latin typeface="UTM Aptima" panose="02040603050506020204" pitchFamily="18" charset="0"/>
              </a:rPr>
              <a:t> </a:t>
            </a:r>
            <a:r>
              <a:rPr lang="en-US" sz="3600" dirty="0" err="1">
                <a:latin typeface="UTM Aptima" panose="02040603050506020204" pitchFamily="18" charset="0"/>
              </a:rPr>
              <a:t>bột</a:t>
            </a:r>
            <a:r>
              <a:rPr lang="en-US" sz="3600" dirty="0">
                <a:latin typeface="UTM Aptima" panose="02040603050506020204" pitchFamily="18" charset="0"/>
              </a:rPr>
              <a:t> </a:t>
            </a:r>
            <a:r>
              <a:rPr lang="en-US" sz="3600" dirty="0" err="1">
                <a:latin typeface="UTM Aptima" panose="02040603050506020204" pitchFamily="18" charset="0"/>
              </a:rPr>
              <a:t>giặt</a:t>
            </a:r>
            <a:r>
              <a:rPr lang="en-US" sz="3600" dirty="0">
                <a:latin typeface="UTM Aptima" panose="02040603050506020204" pitchFamily="18" charset="0"/>
              </a:rPr>
              <a:t> </a:t>
            </a:r>
            <a:r>
              <a:rPr lang="en-US" sz="3600" dirty="0" err="1">
                <a:latin typeface="UTM Aptima" panose="02040603050506020204" pitchFamily="18" charset="0"/>
              </a:rPr>
              <a:t>dạng</a:t>
            </a:r>
            <a:r>
              <a:rPr lang="en-US" sz="3600" dirty="0">
                <a:latin typeface="UTM Aptima" panose="02040603050506020204" pitchFamily="18" charset="0"/>
              </a:rPr>
              <a:t> </a:t>
            </a:r>
            <a:r>
              <a:rPr lang="en-US" sz="3600" dirty="0" err="1">
                <a:latin typeface="UTM Aptima" panose="02040603050506020204" pitchFamily="18" charset="0"/>
              </a:rPr>
              <a:t>hạt</a:t>
            </a:r>
            <a:endParaRPr lang="en-US" sz="3600" dirty="0">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sz="2000" dirty="0"/>
              <a:t>:</a:t>
            </a:r>
          </a:p>
          <a:p>
            <a:pPr algn="l"/>
            <a:r>
              <a:rPr lang="vi-VN" b="0" i="0" dirty="0">
                <a:effectLst/>
                <a:latin typeface="Open Sans" panose="020B0606030504020204" pitchFamily="34" charset="0"/>
              </a:rPr>
              <a:t>Xử lý tình huống tai nạn khẩn cấp khi vận hành máy kết tinh nguyên liệu hỗn hợp hóa chất để sản xuất bột giặt dạng hạt đòi hỏi sự chuẩn bị và đáp ứng nhanh chóng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hóa học hoặc kỹ thuật, việc thông báo ngay lập tức và kích thích hệ thống báo động là quan trọng để cảnh báo mọi người và kích thích quá trình sơ tán.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190864-DACD-7D40-0FD7-635A585F0483}"/>
              </a:ext>
            </a:extLst>
          </p:cNvPr>
          <p:cNvPicPr>
            <a:picLocks noChangeAspect="1"/>
          </p:cNvPicPr>
          <p:nvPr/>
        </p:nvPicPr>
        <p:blipFill>
          <a:blip r:embed="rId3"/>
          <a:stretch>
            <a:fillRect/>
          </a:stretch>
        </p:blipFill>
        <p:spPr>
          <a:xfrm>
            <a:off x="6998171" y="1772816"/>
            <a:ext cx="3679726" cy="367972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chiết xuất bột giặt và đóng seal đòi hỏi sự chuyên nghiệp và chính xác để đảm bảo chất lượng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vận hành máy cần kiểm tra và chuẩn bị nguyên liệu bột giặt, đảm bảo chúng đạt chất lượng tiêu chuẩn. Sau đó, máy được khởi động và được giám sát để đảm bảo hiệu suất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3BF01A74-7676-20FB-2F9B-280E37B488A0}"/>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chiết xuất bột giặt và đóng seal, có nhiều rủi ro về tai nạn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dạng tai nạn phổ biến bao gồm mất kiểm soát của máy, đặc biệt là khi đang xử lý lượng lớn nguyên liệu. Điều này có thể dẫn đến việc làm rơi bột giặt, gây nguy hiểm cho người vận hành và có thể làm hư hại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1E188F-9608-1CC3-6263-AA6A1EAB987B}"/>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chiết xuất bột giặt và đóng seal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đào tạo và hiểu biết đầy đủ từ phía người vận hành. Nếu họ không hiểu rõ về quy trình và cách điều khiển máy, có thể dẫn đến sự cố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88B56F-2685-BD10-E03E-F3304FD25115}"/>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chiết xuất bột giặt và đóng seal, có một số biện pháp phòng tránh quan trọng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đào tạo chuyên sâu cho nhân viên là quan trọng, giúp họ hiểu rõ về quy trình vận hành và biết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4A3849-712D-9EFA-E021-B7489D6F9F39}"/>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chiết xuất bột giặt và đóng seal là chìa khóa quan trọng để bảo vệ nhân viên và đảm bảo quy trình sản xuất diễn ra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phải được đào tạo về các biện pháp an toàn và làm thế nào để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81ECE6-C70C-E3D3-1DB0-DE8ADB2F3E08}"/>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bột</a:t>
            </a:r>
            <a:r>
              <a:rPr lang="en-US" dirty="0">
                <a:latin typeface="UTM Aptima" panose="02040603050506020204" pitchFamily="18" charset="0"/>
              </a:rPr>
              <a:t> </a:t>
            </a:r>
            <a:r>
              <a:rPr lang="en-US" dirty="0" err="1">
                <a:latin typeface="UTM Aptima" panose="02040603050506020204" pitchFamily="18" charset="0"/>
              </a:rPr>
              <a:t>giặt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đóng</a:t>
            </a:r>
            <a:r>
              <a:rPr lang="en-US" dirty="0">
                <a:latin typeface="UTM Aptima" panose="02040603050506020204" pitchFamily="18" charset="0"/>
              </a:rPr>
              <a:t> seal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giặt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seal</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chiết xuất bột giặt và đóng seal đòi hỏi sự nhanh nhẹn và sự chuẩn bị kỹ lưỡng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sự cố, việc ngưng máy ngay lập tức và kích thích hệ thống báo động là ưu tiên hàng đầu để ngăn chặn tình huống trở nên nghiêm trọng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8A116D-73FB-4344-5763-5CBB83B2C0D3}"/>
              </a:ext>
            </a:extLst>
          </p:cNvPr>
          <p:cNvPicPr>
            <a:picLocks noChangeAspect="1"/>
          </p:cNvPicPr>
          <p:nvPr/>
        </p:nvPicPr>
        <p:blipFill>
          <a:blip r:embed="rId3"/>
          <a:stretch>
            <a:fillRect/>
          </a:stretch>
        </p:blipFill>
        <p:spPr>
          <a:xfrm>
            <a:off x="-1079669" y="2708920"/>
            <a:ext cx="5256584" cy="525658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2506</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BỘT GIẶT</vt:lpstr>
      <vt:lpstr>Một số vụ tai nạn trong nhà máy sản xuất bột giặt</vt:lpstr>
      <vt:lpstr>Tóm tắt bài học</vt:lpstr>
      <vt:lpstr>Vận hành máy trộn nguyên liệu như hóa chất, enzym, và các chất phụ gia khác</vt:lpstr>
      <vt:lpstr>Vận hành máy trộn nguyên liệu như hóa chất, enzym, và các chất phụ gia khác</vt:lpstr>
      <vt:lpstr>Vận hành máy trộn nguyên liệu như hóa chất, enzym, và các chất phụ gia khác</vt:lpstr>
      <vt:lpstr>Vận hành máy trộn nguyên liệu như hóa chất, enzym, và các chất phụ gia khác</vt:lpstr>
      <vt:lpstr>Vận hành máy trộn nguyên liệu như hóa chất, enzym, và các chất phụ gia khác</vt:lpstr>
      <vt:lpstr>Vận hành máy trộn nguyên liệu như hóa chất, enzym, và các chất phụ gia khác</vt:lpstr>
      <vt:lpstr>Vận hành máy kết tinh nguyên liệu hỗn hợp hóa chất thành bột giặt dạng hạt</vt:lpstr>
      <vt:lpstr>PowerPoint Presentation</vt:lpstr>
      <vt:lpstr>Vận hành máy kết tinh nguyên liệu hỗn hợp hóa chất thành bột giặt dạng hạt</vt:lpstr>
      <vt:lpstr>Vận hành máy kết tinh nguyên liệu hỗn hợp hóa chất thành bột giặt dạng hạt</vt:lpstr>
      <vt:lpstr>Vận hành máy kết tinh nguyên liệu hỗn hợp hóa chất thành bột giặt dạng hạt</vt:lpstr>
      <vt:lpstr>Vận hành máy kết tinh nguyên liệu hỗn hợp hóa chất thành bột giặt dạng hạt</vt:lpstr>
      <vt:lpstr>Vận hành máy chiết xuất bột giặt vào túi và đóng seal</vt:lpstr>
      <vt:lpstr>Vận hành máy chiết xuất bột giặt vào túi và đóng seal</vt:lpstr>
      <vt:lpstr>Vận hành máy chiết xuất bột giặt vào túi và đóng seal</vt:lpstr>
      <vt:lpstr>Vận hành máy chiết xuất bột giặt vào túi và đóng seal</vt:lpstr>
      <vt:lpstr>Vận hành máy chiết xuất bột giặt vào túi và đóng seal</vt:lpstr>
      <vt:lpstr>Vận hành máy chiết xuất bột giặt vào túi và đóng seal</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2024-03-29T04:10:58Z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