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3" r:id="rId32"/>
    <p:sldId id="345" r:id="rId33"/>
    <p:sldId id="346" r:id="rId34"/>
    <p:sldId id="344" r:id="rId35"/>
    <p:sldId id="343" r:id="rId36"/>
    <p:sldId id="342"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p:scale>
          <a:sx n="110" d="100"/>
          <a:sy n="110" d="100"/>
        </p:scale>
        <p:origin x="588" y="20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30</a:t>
            </a:fld>
            <a:endParaRPr lang="en-US" dirty="0"/>
          </a:p>
        </p:txBody>
      </p:sp>
    </p:spTree>
    <p:extLst>
      <p:ext uri="{BB962C8B-B14F-4D97-AF65-F5344CB8AC3E}">
        <p14:creationId xmlns:p14="http://schemas.microsoft.com/office/powerpoint/2010/main" val="318225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31</a:t>
            </a:fld>
            <a:endParaRPr lang="en-US" dirty="0"/>
          </a:p>
        </p:txBody>
      </p:sp>
    </p:spTree>
    <p:extLst>
      <p:ext uri="{BB962C8B-B14F-4D97-AF65-F5344CB8AC3E}">
        <p14:creationId xmlns:p14="http://schemas.microsoft.com/office/powerpoint/2010/main" val="1065326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32</a:t>
            </a:fld>
            <a:endParaRPr lang="en-US" dirty="0"/>
          </a:p>
        </p:txBody>
      </p:sp>
    </p:spTree>
    <p:extLst>
      <p:ext uri="{BB962C8B-B14F-4D97-AF65-F5344CB8AC3E}">
        <p14:creationId xmlns:p14="http://schemas.microsoft.com/office/powerpoint/2010/main" val="937417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33</a:t>
            </a:fld>
            <a:endParaRPr lang="en-US" dirty="0"/>
          </a:p>
        </p:txBody>
      </p:sp>
    </p:spTree>
    <p:extLst>
      <p:ext uri="{BB962C8B-B14F-4D97-AF65-F5344CB8AC3E}">
        <p14:creationId xmlns:p14="http://schemas.microsoft.com/office/powerpoint/2010/main" val="2794771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BỘT NGỌT</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t>
            </a:r>
            <a:r>
              <a:rPr lang="en-US" sz="1200" b="1">
                <a:solidFill>
                  <a:schemeClr val="accent1"/>
                </a:solidFill>
                <a:latin typeface="Arial" panose="020B0604020202020204" pitchFamily="34" charset="0"/>
                <a:cs typeface="Arial" panose="020B0604020202020204" pitchFamily="34" charset="0"/>
              </a:rPr>
              <a:t>AN TOÀN NAM </a:t>
            </a:r>
            <a:r>
              <a:rPr lang="en-US" sz="1200" b="1" dirty="0">
                <a:solidFill>
                  <a:schemeClr val="accent1"/>
                </a:solidFill>
                <a:latin typeface="Arial" panose="020B0604020202020204" pitchFamily="34" charset="0"/>
                <a:cs typeface="Arial" panose="020B0604020202020204" pitchFamily="34" charset="0"/>
              </a:rPr>
              <a:t>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B49A12BA-F340-DBA6-8C5D-B4006E6F503E}"/>
              </a:ext>
            </a:extLst>
          </p:cNvPr>
          <p:cNvPicPr>
            <a:picLocks noChangeAspect="1"/>
          </p:cNvPicPr>
          <p:nvPr/>
        </p:nvPicPr>
        <p:blipFill>
          <a:blip r:embed="rId4"/>
          <a:stretch>
            <a:fillRect/>
          </a:stretch>
        </p:blipFill>
        <p:spPr>
          <a:xfrm>
            <a:off x="4795129" y="4149080"/>
            <a:ext cx="2596976" cy="2596976"/>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bột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ngọt</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bột ngọt (MSG), việc đảm bảo an toàn lao động là một ưu tiên hàng đầu. Tuy nhiên, không tránh khỏi những sự cố đau lòng khiến nhiều công nhân phải đối mặt với những hậu quả nặng nề</a:t>
            </a:r>
            <a:r>
              <a:rPr lang="en-US" sz="2000" dirty="0">
                <a:ea typeface="+mn-lt"/>
                <a:cs typeface="+mn-lt"/>
              </a:rPr>
              <a:t>:</a:t>
            </a:r>
            <a:endParaRPr lang="en-US" dirty="0"/>
          </a:p>
          <a:p>
            <a:pPr marL="730885" lvl="1" indent="-304165"/>
            <a:r>
              <a:rPr lang="en-US" i="0" dirty="0" err="1">
                <a:solidFill>
                  <a:srgbClr val="0D0D0D"/>
                </a:solidFill>
                <a:effectLst/>
                <a:latin typeface="Söhne"/>
              </a:rPr>
              <a:t>Vụ</a:t>
            </a:r>
            <a:r>
              <a:rPr lang="en-US" i="0" dirty="0">
                <a:solidFill>
                  <a:srgbClr val="0D0D0D"/>
                </a:solidFill>
                <a:effectLst/>
                <a:latin typeface="Söhne"/>
              </a:rPr>
              <a:t> </a:t>
            </a:r>
            <a:r>
              <a:rPr lang="en-US" i="0" dirty="0" err="1">
                <a:solidFill>
                  <a:srgbClr val="0D0D0D"/>
                </a:solidFill>
                <a:effectLst/>
                <a:latin typeface="Söhne"/>
              </a:rPr>
              <a:t>Nổ</a:t>
            </a:r>
            <a:r>
              <a:rPr lang="en-US" i="0" dirty="0">
                <a:solidFill>
                  <a:srgbClr val="0D0D0D"/>
                </a:solidFill>
                <a:effectLst/>
                <a:latin typeface="Söhne"/>
              </a:rPr>
              <a:t> </a:t>
            </a:r>
            <a:r>
              <a:rPr lang="en-US" i="0" dirty="0" err="1">
                <a:solidFill>
                  <a:srgbClr val="0D0D0D"/>
                </a:solidFill>
                <a:effectLst/>
                <a:latin typeface="Söhne"/>
              </a:rPr>
              <a:t>Hóa</a:t>
            </a:r>
            <a:r>
              <a:rPr lang="en-US" i="0" dirty="0">
                <a:solidFill>
                  <a:srgbClr val="0D0D0D"/>
                </a:solidFill>
                <a:effectLst/>
                <a:latin typeface="Söhne"/>
              </a:rPr>
              <a:t> </a:t>
            </a:r>
            <a:r>
              <a:rPr lang="en-US" i="0" dirty="0" err="1">
                <a:solidFill>
                  <a:srgbClr val="0D0D0D"/>
                </a:solidFill>
                <a:effectLst/>
                <a:latin typeface="Söhne"/>
              </a:rPr>
              <a:t>Chất</a:t>
            </a:r>
            <a:r>
              <a:rPr lang="en-US" i="0" dirty="0">
                <a:solidFill>
                  <a:srgbClr val="0D0D0D"/>
                </a:solidFill>
                <a:effectLst/>
                <a:latin typeface="Söhne"/>
              </a:rPr>
              <a:t> </a:t>
            </a:r>
            <a:r>
              <a:rPr lang="en-US" i="0" dirty="0" err="1">
                <a:solidFill>
                  <a:srgbClr val="0D0D0D"/>
                </a:solidFill>
                <a:effectLst/>
                <a:latin typeface="Söhne"/>
              </a:rPr>
              <a:t>Gây</a:t>
            </a:r>
            <a:r>
              <a:rPr lang="en-US" i="0" dirty="0">
                <a:solidFill>
                  <a:srgbClr val="0D0D0D"/>
                </a:solidFill>
                <a:effectLst/>
                <a:latin typeface="Söhne"/>
              </a:rPr>
              <a:t> </a:t>
            </a:r>
            <a:r>
              <a:rPr lang="en-US" i="0" dirty="0" err="1">
                <a:solidFill>
                  <a:srgbClr val="0D0D0D"/>
                </a:solidFill>
                <a:effectLst/>
                <a:latin typeface="Söhne"/>
              </a:rPr>
              <a:t>Cháy</a:t>
            </a:r>
            <a:r>
              <a:rPr lang="en-US" i="0" dirty="0">
                <a:solidFill>
                  <a:srgbClr val="0D0D0D"/>
                </a:solidFill>
                <a:effectLst/>
                <a:latin typeface="Söhne"/>
              </a:rPr>
              <a:t> </a:t>
            </a:r>
            <a:r>
              <a:rPr lang="en-US" i="0" dirty="0" err="1">
                <a:solidFill>
                  <a:srgbClr val="0D0D0D"/>
                </a:solidFill>
                <a:effectLst/>
                <a:latin typeface="Söhne"/>
              </a:rPr>
              <a:t>Nổ</a:t>
            </a:r>
            <a:endParaRPr lang="en-US" i="0" dirty="0">
              <a:solidFill>
                <a:srgbClr val="0D0D0D"/>
              </a:solidFill>
              <a:effectLst/>
              <a:latin typeface="Söhne"/>
            </a:endParaRPr>
          </a:p>
          <a:p>
            <a:pPr marL="730885" lvl="1" indent="-304165"/>
            <a:r>
              <a:rPr lang="en-US" dirty="0"/>
              <a:t>Tai </a:t>
            </a:r>
            <a:r>
              <a:rPr lang="en-US" dirty="0" err="1"/>
              <a:t>Nạn</a:t>
            </a:r>
            <a:r>
              <a:rPr lang="en-US" dirty="0"/>
              <a:t> </a:t>
            </a:r>
            <a:r>
              <a:rPr lang="en-US" dirty="0" err="1"/>
              <a:t>Máy</a:t>
            </a:r>
            <a:r>
              <a:rPr lang="en-US" dirty="0"/>
              <a:t> </a:t>
            </a:r>
            <a:r>
              <a:rPr lang="en-US" dirty="0" err="1"/>
              <a:t>Móc</a:t>
            </a:r>
            <a:r>
              <a:rPr lang="en-US" dirty="0"/>
              <a:t> Nghiêm </a:t>
            </a:r>
            <a:r>
              <a:rPr lang="en-US" dirty="0" err="1"/>
              <a:t>Trọng</a:t>
            </a:r>
            <a:endParaRPr lang="en-US" dirty="0">
              <a:solidFill>
                <a:srgbClr val="0D0D0D"/>
              </a:solidFill>
              <a:latin typeface="Söhne"/>
            </a:endParaRPr>
          </a:p>
          <a:p>
            <a:pPr marL="730885" lvl="1" indent="-304165"/>
            <a:r>
              <a:rPr lang="en-US" dirty="0" err="1"/>
              <a:t>Lạc</a:t>
            </a:r>
            <a:r>
              <a:rPr lang="en-US" dirty="0"/>
              <a:t> Quan Trong </a:t>
            </a:r>
            <a:r>
              <a:rPr lang="en-US" dirty="0" err="1"/>
              <a:t>Quản</a:t>
            </a:r>
            <a:r>
              <a:rPr lang="en-US" dirty="0"/>
              <a:t> Lý </a:t>
            </a:r>
            <a:r>
              <a:rPr lang="en-US" dirty="0" err="1"/>
              <a:t>Hóa</a:t>
            </a:r>
            <a:r>
              <a:rPr lang="en-US" dirty="0"/>
              <a:t> </a:t>
            </a:r>
            <a:r>
              <a:rPr lang="en-US" dirty="0" err="1"/>
              <a:t>Chất</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10000"/>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chiết</a:t>
            </a:r>
            <a:r>
              <a:rPr lang="en-US" dirty="0"/>
              <a:t> </a:t>
            </a:r>
            <a:r>
              <a:rPr lang="en-US" dirty="0" err="1"/>
              <a:t>xuất</a:t>
            </a:r>
            <a:r>
              <a:rPr lang="en-US" dirty="0"/>
              <a:t> </a:t>
            </a:r>
            <a:r>
              <a:rPr lang="en-US" dirty="0" err="1"/>
              <a:t>tinh</a:t>
            </a:r>
            <a:r>
              <a:rPr lang="en-US" dirty="0"/>
              <a:t> </a:t>
            </a:r>
            <a:r>
              <a:rPr lang="en-US" dirty="0" err="1"/>
              <a:t>bột</a:t>
            </a:r>
            <a:r>
              <a:rPr lang="en-US" dirty="0"/>
              <a:t> </a:t>
            </a:r>
            <a:r>
              <a:rPr lang="en-US" dirty="0" err="1"/>
              <a:t>từ</a:t>
            </a:r>
            <a:r>
              <a:rPr lang="en-US" dirty="0"/>
              <a:t> </a:t>
            </a:r>
            <a:r>
              <a:rPr lang="en-US" dirty="0" err="1"/>
              <a:t>củ</a:t>
            </a:r>
            <a:r>
              <a:rPr lang="en-US" dirty="0"/>
              <a:t> </a:t>
            </a:r>
            <a:r>
              <a:rPr lang="en-US" dirty="0" err="1"/>
              <a:t>cải</a:t>
            </a:r>
            <a:r>
              <a:rPr lang="en-US" dirty="0"/>
              <a:t>, </a:t>
            </a:r>
            <a:r>
              <a:rPr lang="en-US" dirty="0" err="1"/>
              <a:t>bắp</a:t>
            </a:r>
            <a:r>
              <a:rPr lang="en-US" dirty="0"/>
              <a:t>, </a:t>
            </a:r>
            <a:r>
              <a:rPr lang="en-US" dirty="0" err="1"/>
              <a:t>hoặc</a:t>
            </a:r>
            <a:r>
              <a:rPr lang="en-US" dirty="0"/>
              <a:t> </a:t>
            </a:r>
            <a:r>
              <a:rPr lang="en-US" dirty="0" err="1"/>
              <a:t>nghệ</a:t>
            </a:r>
            <a:r>
              <a:rPr lang="en-US" dirty="0"/>
              <a:t> </a:t>
            </a:r>
            <a:r>
              <a:rPr lang="en-US" dirty="0" err="1"/>
              <a:t>tây</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a:t>
            </a:r>
            <a:r>
              <a:rPr lang="en-US" dirty="0" err="1"/>
              <a:t>bột</a:t>
            </a:r>
            <a:r>
              <a:rPr lang="en-US" dirty="0"/>
              <a:t> </a:t>
            </a:r>
            <a:r>
              <a:rPr lang="en-US" dirty="0" err="1"/>
              <a:t>ngọt</a:t>
            </a:r>
            <a:endParaRPr lang="vi-VN" dirty="0"/>
          </a:p>
          <a:p>
            <a:pPr marL="304165" indent="-304165">
              <a:buClr>
                <a:schemeClr val="tx1"/>
              </a:buClr>
            </a:pPr>
            <a:r>
              <a:rPr lang="en-US" dirty="0">
                <a:latin typeface="UTM Avo" panose="02040603050506020204" pitchFamily="18" charset="0"/>
              </a:rPr>
              <a:t>2</a:t>
            </a:r>
            <a:r>
              <a:rPr lang="vi-VN" dirty="0"/>
              <a:t>. An toàn vệ sinh lao động đối với nhân viên vận hành máy phân giải thành đường glucose thông qua quá trình phản ứng thủy phân để chuẩn bị tạo thành bột ngọt</a:t>
            </a:r>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lên</a:t>
            </a:r>
            <a:r>
              <a:rPr lang="en-US" dirty="0"/>
              <a:t> men </a:t>
            </a:r>
            <a:r>
              <a:rPr lang="en-US" dirty="0" err="1"/>
              <a:t>tạo</a:t>
            </a:r>
            <a:r>
              <a:rPr lang="en-US" dirty="0"/>
              <a:t> </a:t>
            </a:r>
            <a:r>
              <a:rPr lang="en-US" dirty="0" err="1"/>
              <a:t>ra</a:t>
            </a:r>
            <a:r>
              <a:rPr lang="en-US" dirty="0"/>
              <a:t> </a:t>
            </a:r>
            <a:r>
              <a:rPr lang="en-US" dirty="0" err="1"/>
              <a:t>axit</a:t>
            </a:r>
            <a:r>
              <a:rPr lang="en-US" dirty="0"/>
              <a:t> glutamic </a:t>
            </a:r>
            <a:r>
              <a:rPr lang="en-US" dirty="0" err="1"/>
              <a:t>để</a:t>
            </a:r>
            <a:r>
              <a:rPr lang="en-US" dirty="0"/>
              <a:t> </a:t>
            </a:r>
            <a:r>
              <a:rPr lang="en-US" dirty="0" err="1"/>
              <a:t>chuẩn</a:t>
            </a:r>
            <a:r>
              <a:rPr lang="en-US" dirty="0"/>
              <a:t> </a:t>
            </a:r>
            <a:r>
              <a:rPr lang="en-US" dirty="0" err="1"/>
              <a:t>bị</a:t>
            </a:r>
            <a:r>
              <a:rPr lang="en-US" dirty="0"/>
              <a:t> </a:t>
            </a:r>
            <a:r>
              <a:rPr lang="en-US" dirty="0" err="1"/>
              <a:t>tạo</a:t>
            </a:r>
            <a:r>
              <a:rPr lang="en-US" dirty="0"/>
              <a:t> </a:t>
            </a:r>
            <a:r>
              <a:rPr lang="en-US" dirty="0" err="1"/>
              <a:t>thành</a:t>
            </a:r>
            <a:r>
              <a:rPr lang="en-US" dirty="0"/>
              <a:t> </a:t>
            </a:r>
            <a:r>
              <a:rPr lang="en-US" dirty="0" err="1"/>
              <a:t>bột</a:t>
            </a:r>
            <a:r>
              <a:rPr lang="en-US" dirty="0"/>
              <a:t> </a:t>
            </a:r>
            <a:r>
              <a:rPr lang="en-US" dirty="0" err="1"/>
              <a:t>ngọt</a:t>
            </a:r>
            <a:endParaRPr lang="vi-VN" dirty="0"/>
          </a:p>
          <a:p>
            <a:pPr marL="304165" indent="-304165">
              <a:buClr>
                <a:schemeClr val="tx1"/>
              </a:buClr>
            </a:pPr>
            <a:r>
              <a:rPr lang="en-US" dirty="0">
                <a:latin typeface="UTM Avo" panose="02040603050506020204" pitchFamily="18" charset="0"/>
              </a:rPr>
              <a:t>4</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tách</a:t>
            </a:r>
            <a:r>
              <a:rPr lang="en-US" dirty="0"/>
              <a:t> </a:t>
            </a:r>
            <a:r>
              <a:rPr lang="en-US" dirty="0" err="1"/>
              <a:t>ly</a:t>
            </a:r>
            <a:r>
              <a:rPr lang="en-US" dirty="0"/>
              <a:t> </a:t>
            </a:r>
            <a:r>
              <a:rPr lang="en-US" dirty="0" err="1"/>
              <a:t>Axit</a:t>
            </a:r>
            <a:r>
              <a:rPr lang="en-US" dirty="0"/>
              <a:t> glutamic </a:t>
            </a:r>
            <a:r>
              <a:rPr lang="en-US" dirty="0" err="1"/>
              <a:t>từ</a:t>
            </a:r>
            <a:r>
              <a:rPr lang="en-US" dirty="0"/>
              <a:t> </a:t>
            </a:r>
            <a:r>
              <a:rPr lang="en-US" dirty="0" err="1"/>
              <a:t>các</a:t>
            </a:r>
            <a:r>
              <a:rPr lang="en-US" dirty="0"/>
              <a:t> </a:t>
            </a:r>
            <a:r>
              <a:rPr lang="en-US" dirty="0" err="1"/>
              <a:t>thành</a:t>
            </a:r>
            <a:r>
              <a:rPr lang="en-US" dirty="0"/>
              <a:t> </a:t>
            </a:r>
            <a:r>
              <a:rPr lang="en-US" dirty="0" err="1"/>
              <a:t>phần</a:t>
            </a:r>
            <a:r>
              <a:rPr lang="en-US" dirty="0"/>
              <a:t> </a:t>
            </a:r>
            <a:r>
              <a:rPr lang="en-US" dirty="0" err="1"/>
              <a:t>khác</a:t>
            </a:r>
            <a:r>
              <a:rPr lang="en-US" dirty="0"/>
              <a:t> </a:t>
            </a:r>
            <a:r>
              <a:rPr lang="en-US" dirty="0" err="1"/>
              <a:t>của</a:t>
            </a:r>
            <a:r>
              <a:rPr lang="en-US" dirty="0"/>
              <a:t> dung </a:t>
            </a:r>
            <a:r>
              <a:rPr lang="en-US" dirty="0" err="1"/>
              <a:t>dịch</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tạo</a:t>
            </a:r>
            <a:r>
              <a:rPr lang="en-US" dirty="0"/>
              <a:t> </a:t>
            </a:r>
            <a:r>
              <a:rPr lang="en-US" dirty="0" err="1"/>
              <a:t>thành</a:t>
            </a:r>
            <a:r>
              <a:rPr lang="en-US" dirty="0"/>
              <a:t> </a:t>
            </a:r>
            <a:r>
              <a:rPr lang="en-US" dirty="0" err="1"/>
              <a:t>bột</a:t>
            </a:r>
            <a:r>
              <a:rPr lang="en-US" dirty="0"/>
              <a:t> </a:t>
            </a:r>
            <a:r>
              <a:rPr lang="en-US" dirty="0" err="1"/>
              <a:t>ngọt</a:t>
            </a:r>
            <a:endParaRPr lang="vi-VN" dirty="0"/>
          </a:p>
          <a:p>
            <a:pPr marL="304165" indent="-304165">
              <a:buClr>
                <a:schemeClr val="tx1"/>
              </a:buClr>
            </a:pPr>
            <a:r>
              <a:rPr lang="en-US" dirty="0">
                <a:latin typeface="UTM Avo" panose="02040603050506020204" pitchFamily="18" charset="0"/>
              </a:rPr>
              <a:t>5</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kết</a:t>
            </a:r>
            <a:r>
              <a:rPr lang="en-US" dirty="0"/>
              <a:t> </a:t>
            </a:r>
            <a:r>
              <a:rPr lang="en-US" dirty="0" err="1"/>
              <a:t>tinh</a:t>
            </a:r>
            <a:r>
              <a:rPr lang="en-US" dirty="0"/>
              <a:t> </a:t>
            </a:r>
            <a:r>
              <a:rPr lang="en-US" dirty="0" err="1"/>
              <a:t>và</a:t>
            </a:r>
            <a:r>
              <a:rPr lang="en-US" dirty="0"/>
              <a:t> </a:t>
            </a:r>
            <a:r>
              <a:rPr lang="en-US" dirty="0" err="1"/>
              <a:t>tạo</a:t>
            </a:r>
            <a:r>
              <a:rPr lang="en-US" dirty="0"/>
              <a:t> </a:t>
            </a:r>
            <a:r>
              <a:rPr lang="en-US" dirty="0" err="1"/>
              <a:t>hạt</a:t>
            </a:r>
            <a:r>
              <a:rPr lang="en-US" dirty="0"/>
              <a:t> </a:t>
            </a:r>
            <a:r>
              <a:rPr lang="en-US" dirty="0" err="1"/>
              <a:t>bột</a:t>
            </a:r>
            <a:r>
              <a:rPr lang="en-US" dirty="0"/>
              <a:t> </a:t>
            </a:r>
            <a:r>
              <a:rPr lang="en-US" dirty="0" err="1"/>
              <a:t>ngọt</a:t>
            </a:r>
            <a:r>
              <a:rPr lang="en-US" dirty="0"/>
              <a:t> </a:t>
            </a:r>
            <a:r>
              <a:rPr lang="en-US" dirty="0" err="1"/>
              <a:t>thành</a:t>
            </a:r>
            <a:r>
              <a:rPr lang="en-US" dirty="0"/>
              <a:t> </a:t>
            </a:r>
            <a:r>
              <a:rPr lang="en-US" dirty="0" err="1"/>
              <a:t>phẩm</a:t>
            </a:r>
            <a:endParaRPr lang="vi-VN"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chiết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bắp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hoặc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nghệ</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tây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từ</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bắp</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nghệ</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ngọt</a:t>
            </a:r>
            <a:endParaRPr lang="en-US" sz="2400" b="1" i="0" dirty="0">
              <a:effectLst/>
              <a:latin typeface="Söhne"/>
            </a:endParaRPr>
          </a:p>
          <a:p>
            <a:r>
              <a:rPr lang="vi-VN" b="0" i="0" dirty="0">
                <a:effectLst/>
                <a:latin typeface="Open Sans" panose="020B0606030504020204" pitchFamily="34" charset="0"/>
              </a:rPr>
              <a:t>Quá trình vận hành máy chiết xuất tinh bột từ củ cải, bắp, hoặc nghệ tây để chuẩn bị sản xuất bột ngọt (MSG) đòi hỏi sự chuyên nghiệp và kiểm soát kỹ thuật. </a:t>
            </a:r>
            <a:endParaRPr lang="en-US" b="0" i="0" dirty="0">
              <a:effectLst/>
              <a:latin typeface="Open Sans" panose="020B0606030504020204" pitchFamily="34" charset="0"/>
            </a:endParaRPr>
          </a:p>
          <a:p>
            <a:r>
              <a:rPr lang="vi-VN" b="0" i="0" dirty="0">
                <a:effectLst/>
                <a:latin typeface="Open Sans" panose="020B0606030504020204" pitchFamily="34" charset="0"/>
              </a:rPr>
              <a:t>Công việc này bao gồm nhiều đặc điểm quan trọng để đảm bảo quá trình sản xuất diễn ra hiệu quả và đáp ứng chất lượng mong muốn.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91A58BA3-5BC7-BBBB-86CB-AF06D470676B}"/>
              </a:ext>
            </a:extLst>
          </p:cNvPr>
          <p:cNvPicPr>
            <a:picLocks noChangeAspect="1"/>
          </p:cNvPicPr>
          <p:nvPr/>
        </p:nvPicPr>
        <p:blipFill>
          <a:blip r:embed="rId3"/>
          <a:stretch>
            <a:fillRect/>
          </a:stretch>
        </p:blipFill>
        <p:spPr>
          <a:xfrm>
            <a:off x="-1178396" y="2636912"/>
            <a:ext cx="5832648" cy="5832648"/>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chiết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bắp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hoặc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nghệ</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tây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từ</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bắp</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nghệ</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ngọt</a:t>
            </a:r>
            <a:r>
              <a:rPr lang="en-US" sz="2000" b="1" i="0" dirty="0">
                <a:effectLst/>
                <a:latin typeface="Open Sans" panose="020B0606030504020204" pitchFamily="34" charset="0"/>
              </a:rPr>
              <a:t> </a:t>
            </a:r>
            <a:endParaRPr lang="en-US" sz="2400" b="1" i="0" dirty="0">
              <a:effectLst/>
              <a:latin typeface="Söhne"/>
            </a:endParaRPr>
          </a:p>
          <a:p>
            <a:r>
              <a:rPr lang="vi-VN" b="0" i="0" dirty="0">
                <a:effectLst/>
                <a:latin typeface="Open Sans" panose="020B0606030504020204" pitchFamily="34" charset="0"/>
              </a:rPr>
              <a:t>Trong quá trình vận hành máy chiết xuất tinh bột từ củ cải, bắp, hoặc nghệ tây để chuẩn bị sản xuất bột ngọt (MSG), có những rủi ro về tai nạn mà nhân viên cần phải đề phòng và giải quyết một cách kịp thời.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dạng tai nạn phổ biến là tai nạn hóa chất, nơi mà việc sử dụng các hợp chất hoá học trong quá trình chiết xuất có thể gây nguy hiểm nếu không được xử lý đúng cách.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88D0086-7226-AB6E-5D86-62E5F17195F5}"/>
              </a:ext>
            </a:extLst>
          </p:cNvPr>
          <p:cNvPicPr>
            <a:picLocks noChangeAspect="1"/>
          </p:cNvPicPr>
          <p:nvPr/>
        </p:nvPicPr>
        <p:blipFill>
          <a:blip r:embed="rId3"/>
          <a:stretch>
            <a:fillRect/>
          </a:stretch>
        </p:blipFill>
        <p:spPr>
          <a:xfrm>
            <a:off x="-1178396" y="2636912"/>
            <a:ext cx="5832648" cy="5832648"/>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chiết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bắp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hoặc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nghệ</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tây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từ</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bắp</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nghệ</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ngọt</a:t>
            </a:r>
            <a:endParaRPr lang="en-US" sz="2400" b="1" i="0" dirty="0">
              <a:effectLst/>
              <a:latin typeface="Söhne"/>
            </a:endParaRPr>
          </a:p>
          <a:p>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chiết</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tinh</a:t>
            </a:r>
            <a:r>
              <a:rPr lang="en-US" b="0" i="0" dirty="0">
                <a:effectLst/>
                <a:latin typeface="Open Sans" panose="020B0606030504020204" pitchFamily="34" charset="0"/>
              </a:rPr>
              <a:t> </a:t>
            </a:r>
            <a:r>
              <a:rPr lang="en-US" b="0" i="0" dirty="0" err="1">
                <a:effectLst/>
                <a:latin typeface="Open Sans" panose="020B0606030504020204" pitchFamily="34" charset="0"/>
              </a:rPr>
              <a:t>bột</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củ</a:t>
            </a:r>
            <a:r>
              <a:rPr lang="en-US" b="0" i="0" dirty="0">
                <a:effectLst/>
                <a:latin typeface="Open Sans" panose="020B0606030504020204" pitchFamily="34" charset="0"/>
              </a:rPr>
              <a:t> </a:t>
            </a:r>
            <a:r>
              <a:rPr lang="en-US" b="0" i="0" dirty="0" err="1">
                <a:effectLst/>
                <a:latin typeface="Open Sans" panose="020B0606030504020204" pitchFamily="34" charset="0"/>
              </a:rPr>
              <a:t>cải</a:t>
            </a:r>
            <a:r>
              <a:rPr lang="en-US" b="0" i="0" dirty="0">
                <a:effectLst/>
                <a:latin typeface="Open Sans" panose="020B0606030504020204" pitchFamily="34" charset="0"/>
              </a:rPr>
              <a:t>, </a:t>
            </a:r>
            <a:r>
              <a:rPr lang="en-US" b="0" i="0" dirty="0" err="1">
                <a:effectLst/>
                <a:latin typeface="Open Sans" panose="020B0606030504020204" pitchFamily="34" charset="0"/>
              </a:rPr>
              <a:t>bắp</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nghệ</a:t>
            </a:r>
            <a:r>
              <a:rPr lang="en-US" b="0" i="0" dirty="0">
                <a:effectLst/>
                <a:latin typeface="Open Sans" panose="020B0606030504020204" pitchFamily="34" charset="0"/>
              </a:rPr>
              <a:t> </a:t>
            </a:r>
            <a:r>
              <a:rPr lang="en-US" b="0" i="0" dirty="0" err="1">
                <a:effectLst/>
                <a:latin typeface="Open Sans" panose="020B0606030504020204" pitchFamily="34" charset="0"/>
              </a:rPr>
              <a:t>tây</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chuẩn</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bột</a:t>
            </a:r>
            <a:r>
              <a:rPr lang="en-US" b="0" i="0" dirty="0">
                <a:effectLst/>
                <a:latin typeface="Open Sans" panose="020B0606030504020204" pitchFamily="34" charset="0"/>
              </a:rPr>
              <a:t> </a:t>
            </a:r>
            <a:r>
              <a:rPr lang="en-US" b="0" i="0" dirty="0" err="1">
                <a:effectLst/>
                <a:latin typeface="Open Sans" panose="020B0606030504020204" pitchFamily="34" charset="0"/>
              </a:rPr>
              <a:t>ngọt</a:t>
            </a:r>
            <a:r>
              <a:rPr lang="en-US" b="0" i="0" dirty="0">
                <a:effectLst/>
                <a:latin typeface="Open Sans" panose="020B0606030504020204" pitchFamily="34" charset="0"/>
              </a:rPr>
              <a:t> (MSG)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phát</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khía</a:t>
            </a:r>
            <a:r>
              <a:rPr lang="en-US" b="0" i="0" dirty="0">
                <a:effectLst/>
                <a:latin typeface="Open Sans" panose="020B0606030504020204" pitchFamily="34" charset="0"/>
              </a:rPr>
              <a:t> </a:t>
            </a:r>
            <a:r>
              <a:rPr lang="en-US" b="0" i="0" dirty="0" err="1">
                <a:effectLst/>
                <a:latin typeface="Open Sans" panose="020B0606030504020204" pitchFamily="34" charset="0"/>
              </a:rPr>
              <a:t>cạnh</a:t>
            </a:r>
            <a:r>
              <a:rPr lang="en-US" b="0" i="0" dirty="0">
                <a:effectLst/>
                <a:latin typeface="Open Sans" panose="020B0606030504020204" pitchFamily="34" charset="0"/>
              </a:rPr>
              <a:t>. </a:t>
            </a:r>
          </a:p>
          <a:p>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nhất</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kinh</a:t>
            </a:r>
            <a:r>
              <a:rPr lang="en-US" b="0" i="0" dirty="0">
                <a:effectLst/>
                <a:latin typeface="Open Sans" panose="020B0606030504020204" pitchFamily="34" charset="0"/>
              </a:rPr>
              <a:t> </a:t>
            </a:r>
            <a:r>
              <a:rPr lang="en-US" b="0" i="0" dirty="0" err="1">
                <a:effectLst/>
                <a:latin typeface="Open Sans" panose="020B0606030504020204" pitchFamily="34" charset="0"/>
              </a:rPr>
              <a:t>nghiệm</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hạn</a:t>
            </a:r>
            <a:r>
              <a:rPr lang="en-US" b="0" i="0" dirty="0">
                <a:effectLst/>
                <a:latin typeface="Open Sans" panose="020B0606030504020204" pitchFamily="34" charset="0"/>
              </a:rPr>
              <a:t> </a:t>
            </a:r>
            <a:r>
              <a:rPr lang="en-US" b="0" i="0" dirty="0" err="1">
                <a:effectLst/>
                <a:latin typeface="Open Sans" panose="020B0606030504020204" pitchFamily="34" charset="0"/>
              </a:rPr>
              <a:t>chế</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chiết</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lỗi</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mong</a:t>
            </a:r>
            <a:r>
              <a:rPr lang="en-US" b="0" i="0" dirty="0">
                <a:effectLst/>
                <a:latin typeface="Open Sans" panose="020B0606030504020204" pitchFamily="34" charset="0"/>
              </a:rPr>
              <a:t> </a:t>
            </a:r>
            <a:r>
              <a:rPr lang="en-US" b="0" i="0" dirty="0" err="1">
                <a:effectLst/>
                <a:latin typeface="Open Sans" panose="020B0606030504020204" pitchFamily="34" charset="0"/>
              </a:rPr>
              <a:t>muốn</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64D33EB-5C1E-BB20-3227-8F0BB55E5E30}"/>
              </a:ext>
            </a:extLst>
          </p:cNvPr>
          <p:cNvPicPr>
            <a:picLocks noChangeAspect="1"/>
          </p:cNvPicPr>
          <p:nvPr/>
        </p:nvPicPr>
        <p:blipFill>
          <a:blip r:embed="rId3"/>
          <a:stretch>
            <a:fillRect/>
          </a:stretch>
        </p:blipFill>
        <p:spPr>
          <a:xfrm>
            <a:off x="-1178396" y="2636912"/>
            <a:ext cx="5832648" cy="5832648"/>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chiết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bắp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hoặc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nghệ</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tây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từ</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bắp</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nghệ</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ngọt</a:t>
            </a:r>
            <a:endParaRPr lang="en-US" sz="2400" b="1" i="0" dirty="0">
              <a:effectLst/>
              <a:latin typeface="Söhne"/>
            </a:endParaRPr>
          </a:p>
          <a:p>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ngăn</a:t>
            </a:r>
            <a:r>
              <a:rPr lang="en-US" b="0" i="0" dirty="0">
                <a:effectLst/>
                <a:latin typeface="Open Sans" panose="020B0606030504020204" pitchFamily="34" charset="0"/>
              </a:rPr>
              <a:t> </a:t>
            </a:r>
            <a:r>
              <a:rPr lang="en-US" b="0" i="0" dirty="0" err="1">
                <a:effectLst/>
                <a:latin typeface="Open Sans" panose="020B0606030504020204" pitchFamily="34" charset="0"/>
              </a:rPr>
              <a:t>chặn</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chiết</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tinh</a:t>
            </a:r>
            <a:r>
              <a:rPr lang="en-US" b="0" i="0" dirty="0">
                <a:effectLst/>
                <a:latin typeface="Open Sans" panose="020B0606030504020204" pitchFamily="34" charset="0"/>
              </a:rPr>
              <a:t> </a:t>
            </a:r>
            <a:r>
              <a:rPr lang="en-US" b="0" i="0" dirty="0" err="1">
                <a:effectLst/>
                <a:latin typeface="Open Sans" panose="020B0606030504020204" pitchFamily="34" charset="0"/>
              </a:rPr>
              <a:t>bột</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củ</a:t>
            </a:r>
            <a:r>
              <a:rPr lang="en-US" b="0" i="0" dirty="0">
                <a:effectLst/>
                <a:latin typeface="Open Sans" panose="020B0606030504020204" pitchFamily="34" charset="0"/>
              </a:rPr>
              <a:t> </a:t>
            </a:r>
            <a:r>
              <a:rPr lang="en-US" b="0" i="0" dirty="0" err="1">
                <a:effectLst/>
                <a:latin typeface="Open Sans" panose="020B0606030504020204" pitchFamily="34" charset="0"/>
              </a:rPr>
              <a:t>cải</a:t>
            </a:r>
            <a:r>
              <a:rPr lang="en-US" b="0" i="0" dirty="0">
                <a:effectLst/>
                <a:latin typeface="Open Sans" panose="020B0606030504020204" pitchFamily="34" charset="0"/>
              </a:rPr>
              <a:t>, </a:t>
            </a:r>
            <a:r>
              <a:rPr lang="en-US" b="0" i="0" dirty="0" err="1">
                <a:effectLst/>
                <a:latin typeface="Open Sans" panose="020B0606030504020204" pitchFamily="34" charset="0"/>
              </a:rPr>
              <a:t>bắp</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nghệ</a:t>
            </a:r>
            <a:r>
              <a:rPr lang="en-US" b="0" i="0" dirty="0">
                <a:effectLst/>
                <a:latin typeface="Open Sans" panose="020B0606030504020204" pitchFamily="34" charset="0"/>
              </a:rPr>
              <a:t> </a:t>
            </a:r>
            <a:r>
              <a:rPr lang="en-US" b="0" i="0" dirty="0" err="1">
                <a:effectLst/>
                <a:latin typeface="Open Sans" panose="020B0606030504020204" pitchFamily="34" charset="0"/>
              </a:rPr>
              <a:t>tây</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chuẩn</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bột</a:t>
            </a:r>
            <a:r>
              <a:rPr lang="en-US" b="0" i="0" dirty="0">
                <a:effectLst/>
                <a:latin typeface="Open Sans" panose="020B0606030504020204" pitchFamily="34" charset="0"/>
              </a:rPr>
              <a:t> </a:t>
            </a:r>
            <a:r>
              <a:rPr lang="en-US" b="0" i="0" dirty="0" err="1">
                <a:effectLst/>
                <a:latin typeface="Open Sans" panose="020B0606030504020204" pitchFamily="34" charset="0"/>
              </a:rPr>
              <a:t>ngọt</a:t>
            </a:r>
            <a:r>
              <a:rPr lang="en-US" b="0" i="0" dirty="0">
                <a:effectLst/>
                <a:latin typeface="Open Sans" panose="020B0606030504020204" pitchFamily="34" charset="0"/>
              </a:rPr>
              <a:t> (MSG),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thực</a:t>
            </a:r>
            <a:r>
              <a:rPr lang="en-US" b="0" i="0" dirty="0">
                <a:effectLst/>
                <a:latin typeface="Open Sans" panose="020B0606030504020204" pitchFamily="34" charset="0"/>
              </a:rPr>
              <a:t> </a:t>
            </a:r>
            <a:r>
              <a:rPr lang="en-US" b="0" i="0" dirty="0" err="1">
                <a:effectLst/>
                <a:latin typeface="Open Sans" panose="020B0606030504020204" pitchFamily="34" charset="0"/>
              </a:rPr>
              <a:t>hiện</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biện</a:t>
            </a:r>
            <a:r>
              <a:rPr lang="en-US" b="0" i="0" dirty="0">
                <a:effectLst/>
                <a:latin typeface="Open Sans" panose="020B0606030504020204" pitchFamily="34" charset="0"/>
              </a:rPr>
              <a:t> </a:t>
            </a:r>
            <a:r>
              <a:rPr lang="en-US" b="0" i="0" dirty="0" err="1">
                <a:effectLst/>
                <a:latin typeface="Open Sans" panose="020B0606030504020204" pitchFamily="34" charset="0"/>
              </a:rPr>
              <a:t>pháp</a:t>
            </a:r>
            <a:r>
              <a:rPr lang="en-US" b="0" i="0" dirty="0">
                <a:effectLst/>
                <a:latin typeface="Open Sans" panose="020B0606030504020204" pitchFamily="34" charset="0"/>
              </a:rPr>
              <a:t> </a:t>
            </a:r>
            <a:r>
              <a:rPr lang="en-US" b="0" i="0" dirty="0" err="1">
                <a:effectLst/>
                <a:latin typeface="Open Sans" panose="020B0606030504020204" pitchFamily="34" charset="0"/>
              </a:rPr>
              <a:t>phòng</a:t>
            </a:r>
            <a:r>
              <a:rPr lang="en-US" b="0" i="0" dirty="0">
                <a:effectLst/>
                <a:latin typeface="Open Sans" panose="020B0606030504020204" pitchFamily="34" charset="0"/>
              </a:rPr>
              <a:t> </a:t>
            </a:r>
            <a:r>
              <a:rPr lang="en-US" b="0" i="0" dirty="0" err="1">
                <a:effectLst/>
                <a:latin typeface="Open Sans" panose="020B0606030504020204" pitchFamily="34" charset="0"/>
              </a:rPr>
              <a:t>tránh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Đầu</a:t>
            </a:r>
            <a:r>
              <a:rPr lang="en-US" b="0" i="0" dirty="0">
                <a:effectLst/>
                <a:latin typeface="Open Sans" panose="020B0606030504020204" pitchFamily="34" charset="0"/>
              </a:rPr>
              <a:t> </a:t>
            </a:r>
            <a:r>
              <a:rPr lang="en-US" b="0" i="0" dirty="0" err="1">
                <a:effectLst/>
                <a:latin typeface="Open Sans" panose="020B0606030504020204" pitchFamily="34" charset="0"/>
              </a:rPr>
              <a:t>tiên</a:t>
            </a:r>
            <a:r>
              <a:rPr lang="en-US" b="0" i="0" dirty="0">
                <a:effectLst/>
                <a:latin typeface="Open Sans" panose="020B0606030504020204" pitchFamily="34" charset="0"/>
              </a:rPr>
              <a:t>, </a:t>
            </a:r>
            <a:r>
              <a:rPr lang="en-US" b="0" i="0" dirty="0" err="1">
                <a:effectLst/>
                <a:latin typeface="Open Sans" panose="020B0606030504020204" pitchFamily="34" charset="0"/>
              </a:rPr>
              <a:t>đào</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lào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chìa</a:t>
            </a:r>
            <a:r>
              <a:rPr lang="en-US" b="0" i="0" dirty="0">
                <a:effectLst/>
                <a:latin typeface="Open Sans" panose="020B0606030504020204" pitchFamily="34" charset="0"/>
              </a:rPr>
              <a:t> </a:t>
            </a:r>
            <a:r>
              <a:rPr lang="en-US" b="0" i="0" dirty="0" err="1">
                <a:effectLst/>
                <a:latin typeface="Open Sans" panose="020B0606030504020204" pitchFamily="34" charset="0"/>
              </a:rPr>
              <a:t>khóa</a:t>
            </a:r>
            <a:r>
              <a:rPr lang="en-US" b="0" i="0" dirty="0">
                <a:effectLst/>
                <a:latin typeface="Open Sans" panose="020B0606030504020204" pitchFamily="34" charset="0"/>
              </a:rPr>
              <a:t>. </a:t>
            </a:r>
          </a:p>
          <a:p>
            <a:r>
              <a:rPr lang="en-US" b="0" i="0" dirty="0" err="1">
                <a:effectLst/>
                <a:latin typeface="Open Sans" panose="020B0606030504020204" pitchFamily="34" charset="0"/>
              </a:rPr>
              <a:t>Họ</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rõ</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sử</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đúng</a:t>
            </a:r>
            <a:r>
              <a:rPr lang="en-US" b="0" i="0" dirty="0">
                <a:effectLst/>
                <a:latin typeface="Open Sans" panose="020B0606030504020204" pitchFamily="34" charset="0"/>
              </a:rPr>
              <a:t> </a:t>
            </a:r>
            <a:r>
              <a:rPr lang="en-US" b="0" i="0" dirty="0" err="1">
                <a:effectLst/>
                <a:latin typeface="Open Sans" panose="020B0606030504020204" pitchFamily="34" charset="0"/>
              </a:rPr>
              <a:t>thiết</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hộ</a:t>
            </a:r>
            <a:r>
              <a:rPr lang="en-US" b="0" i="0" dirty="0">
                <a:effectLst/>
                <a:latin typeface="Open Sans" panose="020B0606030504020204" pitchFamily="34" charset="0"/>
              </a:rPr>
              <a:t> </a:t>
            </a:r>
            <a:r>
              <a:rPr lang="en-US" b="0" i="0" dirty="0" err="1">
                <a:effectLst/>
                <a:latin typeface="Open Sans" panose="020B0606030504020204" pitchFamily="34" charset="0"/>
              </a:rPr>
              <a:t>cá</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(PPE),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ứng</a:t>
            </a:r>
            <a:r>
              <a:rPr lang="en-US" b="0" i="0" dirty="0">
                <a:effectLst/>
                <a:latin typeface="Open Sans" panose="020B0606030504020204" pitchFamily="34" charset="0"/>
              </a:rPr>
              <a:t> </a:t>
            </a:r>
            <a:r>
              <a:rPr lang="en-US" b="0" i="0" dirty="0" err="1">
                <a:effectLst/>
                <a:latin typeface="Open Sans" panose="020B0606030504020204" pitchFamily="34" charset="0"/>
              </a:rPr>
              <a:t>phó</a:t>
            </a:r>
            <a:r>
              <a:rPr lang="en-US" b="0" i="0" dirty="0">
                <a:effectLst/>
                <a:latin typeface="Open Sans" panose="020B0606030504020204" pitchFamily="34" charset="0"/>
              </a:rPr>
              <a:t> </a:t>
            </a:r>
            <a:r>
              <a:rPr lang="en-US" b="0" i="0" dirty="0" err="1">
                <a:effectLst/>
                <a:latin typeface="Open Sans" panose="020B0606030504020204" pitchFamily="34" charset="0"/>
              </a:rPr>
              <a:t>với</a:t>
            </a:r>
            <a:r>
              <a:rPr lang="en-US" b="0" i="0" dirty="0">
                <a:effectLst/>
                <a:latin typeface="Open Sans" panose="020B0606030504020204" pitchFamily="34" charset="0"/>
              </a:rPr>
              <a:t> </a:t>
            </a:r>
            <a:r>
              <a:rPr lang="en-US" b="0" i="0" dirty="0" err="1">
                <a:effectLst/>
                <a:latin typeface="Open Sans" panose="020B0606030504020204" pitchFamily="34" charset="0"/>
              </a:rPr>
              <a:t>tình</a:t>
            </a:r>
            <a:r>
              <a:rPr lang="en-US" b="0" i="0" dirty="0">
                <a:effectLst/>
                <a:latin typeface="Open Sans" panose="020B0606030504020204" pitchFamily="34" charset="0"/>
              </a:rPr>
              <a:t> </a:t>
            </a:r>
            <a:r>
              <a:rPr lang="en-US" b="0" i="0" dirty="0" err="1">
                <a:effectLst/>
                <a:latin typeface="Open Sans" panose="020B0606030504020204" pitchFamily="34" charset="0"/>
              </a:rPr>
              <a:t>huống</a:t>
            </a:r>
            <a:r>
              <a:rPr lang="en-US" b="0" i="0" dirty="0">
                <a:effectLst/>
                <a:latin typeface="Open Sans" panose="020B0606030504020204" pitchFamily="34" charset="0"/>
              </a:rPr>
              <a:t> </a:t>
            </a:r>
            <a:r>
              <a:rPr lang="en-US" b="0" i="0" dirty="0" err="1">
                <a:effectLst/>
                <a:latin typeface="Open Sans" panose="020B0606030504020204" pitchFamily="34" charset="0"/>
              </a:rPr>
              <a:t>khẩn</a:t>
            </a:r>
            <a:r>
              <a:rPr lang="en-US" b="0" i="0" dirty="0">
                <a:effectLst/>
                <a:latin typeface="Open Sans" panose="020B0606030504020204" pitchFamily="34" charset="0"/>
              </a:rPr>
              <a:t> </a:t>
            </a:r>
            <a:r>
              <a:rPr lang="en-US" b="0" i="0" dirty="0" err="1">
                <a:effectLst/>
                <a:latin typeface="Open Sans" panose="020B0606030504020204" pitchFamily="34" charset="0"/>
              </a:rPr>
              <a:t>cấp</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68DFC9D-1125-F95D-721A-E42CC5F680CF}"/>
              </a:ext>
            </a:extLst>
          </p:cNvPr>
          <p:cNvPicPr>
            <a:picLocks noChangeAspect="1"/>
          </p:cNvPicPr>
          <p:nvPr/>
        </p:nvPicPr>
        <p:blipFill>
          <a:blip r:embed="rId3"/>
          <a:stretch>
            <a:fillRect/>
          </a:stretch>
        </p:blipFill>
        <p:spPr>
          <a:xfrm>
            <a:off x="-1178396" y="2636912"/>
            <a:ext cx="5832648" cy="5832648"/>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chiết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bắp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hoặc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nghệ</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tây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tinh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từ</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cải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bắp</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nghệ</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ngọt</a:t>
            </a:r>
            <a:endParaRPr lang="en-US" sz="2400" b="1" i="0" dirty="0">
              <a:effectLst/>
              <a:latin typeface="Söhne"/>
            </a:endParaRPr>
          </a:p>
          <a:p>
            <a:r>
              <a:rPr lang="vi-VN" b="0" i="0" dirty="0">
                <a:effectLst/>
                <a:latin typeface="Söhne"/>
              </a:rPr>
              <a:t>Quy định an toàn lao động khi vận hành máy chiết xuất tinh bột từ củ cải, bắp, hoặc nghệ tây để chuẩn bị sản xuất bột ngọt (MSG) đóng vai trò quan trọng trong việc đảm bảo môi trường làm việc an toàn và giảm nguy cơ tai nạn. </a:t>
            </a:r>
            <a:endParaRPr lang="en-US" b="0" i="0" dirty="0">
              <a:effectLst/>
              <a:latin typeface="Söhne"/>
            </a:endParaRPr>
          </a:p>
          <a:p>
            <a:r>
              <a:rPr lang="vi-VN" b="0" i="0" dirty="0">
                <a:effectLst/>
                <a:latin typeface="Söhne"/>
              </a:rPr>
              <a:t>Huấn luyện an toàn lao động là một phần quan trọng của quy định này, nhằm đảm bảo rằng nhân viên có đầy đủ kiến thức và kỹ năng để làm việc một cách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0E745DD-A215-434C-8306-384CB6101E31}"/>
              </a:ext>
            </a:extLst>
          </p:cNvPr>
          <p:cNvPicPr>
            <a:picLocks noChangeAspect="1"/>
          </p:cNvPicPr>
          <p:nvPr/>
        </p:nvPicPr>
        <p:blipFill>
          <a:blip r:embed="rId3"/>
          <a:stretch>
            <a:fillRect/>
          </a:stretch>
        </p:blipFill>
        <p:spPr>
          <a:xfrm>
            <a:off x="-1178396" y="2636912"/>
            <a:ext cx="5832648" cy="5832648"/>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chiết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cải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bắp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hoặc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nghệ</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tây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sz="2400" b="1" i="0" dirty="0" err="1">
                <a:effectLst/>
                <a:latin typeface="Söhne"/>
              </a:rPr>
              <a:t>Xử</a:t>
            </a:r>
            <a:r>
              <a:rPr lang="en-US" sz="2400" b="1" i="0" dirty="0">
                <a:effectLst/>
                <a:latin typeface="Söhne"/>
              </a:rPr>
              <a:t> </a:t>
            </a:r>
            <a:r>
              <a:rPr lang="en-US" sz="2400" b="1" i="0" dirty="0" err="1">
                <a:effectLst/>
                <a:latin typeface="Söhne"/>
              </a:rPr>
              <a:t>lý</a:t>
            </a:r>
            <a:r>
              <a:rPr lang="en-US" sz="2400" b="1" i="0" dirty="0">
                <a:effectLst/>
                <a:latin typeface="Söhne"/>
              </a:rPr>
              <a:t> </a:t>
            </a:r>
            <a:r>
              <a:rPr lang="en-US" sz="2400" b="1" i="0" dirty="0" err="1">
                <a:effectLst/>
                <a:latin typeface="Söhne"/>
              </a:rPr>
              <a:t>tình</a:t>
            </a:r>
            <a:r>
              <a:rPr lang="en-US" sz="2400" b="1" i="0" dirty="0">
                <a:effectLst/>
                <a:latin typeface="Söhne"/>
              </a:rPr>
              <a:t> </a:t>
            </a:r>
            <a:r>
              <a:rPr lang="en-US" sz="2400" b="1" i="0" dirty="0" err="1">
                <a:effectLst/>
                <a:latin typeface="Söhne"/>
              </a:rPr>
              <a:t>huống</a:t>
            </a:r>
            <a:r>
              <a:rPr lang="en-US" sz="2400" b="1" i="0" dirty="0">
                <a:effectLst/>
                <a:latin typeface="Söhne"/>
              </a:rPr>
              <a:t> tai </a:t>
            </a:r>
            <a:r>
              <a:rPr lang="en-US" sz="2400" b="1" i="0" dirty="0" err="1">
                <a:effectLst/>
                <a:latin typeface="Söhne"/>
              </a:rPr>
              <a:t>nạn</a:t>
            </a:r>
            <a:r>
              <a:rPr lang="en-US" sz="2400" b="1" i="0" dirty="0">
                <a:effectLst/>
                <a:latin typeface="Söhne"/>
              </a:rPr>
              <a:t> </a:t>
            </a:r>
            <a:r>
              <a:rPr lang="en-US" sz="2400" b="1" i="0" dirty="0" err="1">
                <a:effectLst/>
                <a:latin typeface="Söhne"/>
              </a:rPr>
              <a:t>khẩn</a:t>
            </a:r>
            <a:r>
              <a:rPr lang="en-US" sz="2400" b="1" i="0" dirty="0">
                <a:effectLst/>
                <a:latin typeface="Söhne"/>
              </a:rPr>
              <a:t> </a:t>
            </a:r>
            <a:r>
              <a:rPr lang="en-US" sz="2400" b="1" i="0" dirty="0" err="1">
                <a:effectLst/>
                <a:latin typeface="Söhne"/>
              </a:rPr>
              <a:t>cấp</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chiết</a:t>
            </a:r>
            <a:r>
              <a:rPr lang="en-US" sz="2400" b="1" i="0" dirty="0">
                <a:effectLst/>
                <a:latin typeface="Söhne"/>
              </a:rPr>
              <a:t> </a:t>
            </a:r>
            <a:r>
              <a:rPr lang="en-US" sz="2400" b="1" i="0" dirty="0" err="1">
                <a:effectLst/>
                <a:latin typeface="Söhne"/>
              </a:rPr>
              <a:t>xuất</a:t>
            </a:r>
            <a:r>
              <a:rPr lang="en-US" sz="2400" b="1" i="0" dirty="0">
                <a:effectLst/>
                <a:latin typeface="Söhne"/>
              </a:rPr>
              <a:t> </a:t>
            </a:r>
            <a:r>
              <a:rPr lang="en-US" sz="2400" b="1" i="0" dirty="0" err="1">
                <a:effectLst/>
                <a:latin typeface="Söhne"/>
              </a:rPr>
              <a:t>tinh</a:t>
            </a:r>
            <a:r>
              <a:rPr lang="en-US" sz="2400" b="1" i="0" dirty="0">
                <a:effectLst/>
                <a:latin typeface="Söhne"/>
              </a:rPr>
              <a:t> </a:t>
            </a:r>
            <a:r>
              <a:rPr lang="en-US" sz="2400" b="1" i="0" dirty="0" err="1">
                <a:effectLst/>
                <a:latin typeface="Söhne"/>
              </a:rPr>
              <a:t>bột</a:t>
            </a:r>
            <a:r>
              <a:rPr lang="en-US" sz="2400" b="1" i="0" dirty="0">
                <a:effectLst/>
                <a:latin typeface="Söhne"/>
              </a:rPr>
              <a:t> </a:t>
            </a:r>
            <a:r>
              <a:rPr lang="en-US" sz="2400" b="1" i="0" dirty="0" err="1">
                <a:effectLst/>
                <a:latin typeface="Söhne"/>
              </a:rPr>
              <a:t>từ</a:t>
            </a:r>
            <a:r>
              <a:rPr lang="en-US" sz="2400" b="1" i="0" dirty="0">
                <a:effectLst/>
                <a:latin typeface="Söhne"/>
              </a:rPr>
              <a:t> </a:t>
            </a:r>
            <a:r>
              <a:rPr lang="en-US" sz="2400" b="1" i="0" dirty="0" err="1">
                <a:effectLst/>
                <a:latin typeface="Söhne"/>
              </a:rPr>
              <a:t>củ</a:t>
            </a:r>
            <a:r>
              <a:rPr lang="en-US" sz="2400" b="1" i="0" dirty="0">
                <a:effectLst/>
                <a:latin typeface="Söhne"/>
              </a:rPr>
              <a:t> </a:t>
            </a:r>
            <a:r>
              <a:rPr lang="en-US" sz="2400" b="1" i="0" dirty="0" err="1">
                <a:effectLst/>
                <a:latin typeface="Söhne"/>
              </a:rPr>
              <a:t>cải</a:t>
            </a:r>
            <a:r>
              <a:rPr lang="en-US" sz="2400" b="1" i="0" dirty="0">
                <a:effectLst/>
                <a:latin typeface="Söhne"/>
              </a:rPr>
              <a:t>, </a:t>
            </a:r>
            <a:r>
              <a:rPr lang="en-US" sz="2400" b="1" i="0" dirty="0" err="1">
                <a:effectLst/>
                <a:latin typeface="Söhne"/>
              </a:rPr>
              <a:t>bắp</a:t>
            </a:r>
            <a:r>
              <a:rPr lang="en-US" sz="2400" b="1" i="0" dirty="0">
                <a:effectLst/>
                <a:latin typeface="Söhne"/>
              </a:rPr>
              <a:t>, </a:t>
            </a:r>
            <a:r>
              <a:rPr lang="en-US" sz="2400" b="1" i="0" dirty="0" err="1">
                <a:effectLst/>
                <a:latin typeface="Söhne"/>
              </a:rPr>
              <a:t>hoặc</a:t>
            </a:r>
            <a:r>
              <a:rPr lang="en-US" sz="2400" b="1" i="0" dirty="0">
                <a:effectLst/>
                <a:latin typeface="Söhne"/>
              </a:rPr>
              <a:t> </a:t>
            </a:r>
            <a:r>
              <a:rPr lang="en-US" sz="2400" b="1" i="0" dirty="0" err="1">
                <a:effectLst/>
                <a:latin typeface="Söhne"/>
              </a:rPr>
              <a:t>nghệ</a:t>
            </a:r>
            <a:r>
              <a:rPr lang="en-US" sz="2400" b="1" i="0" dirty="0">
                <a:effectLst/>
                <a:latin typeface="Söhne"/>
              </a:rPr>
              <a:t> </a:t>
            </a:r>
            <a:r>
              <a:rPr lang="en-US" sz="2400" b="1" i="0" dirty="0" err="1">
                <a:effectLst/>
                <a:latin typeface="Söhne"/>
              </a:rPr>
              <a:t>tây</a:t>
            </a:r>
            <a:r>
              <a:rPr lang="en-US" sz="2400" b="1" i="0" dirty="0">
                <a:effectLst/>
                <a:latin typeface="Söhne"/>
              </a:rPr>
              <a:t> </a:t>
            </a:r>
            <a:r>
              <a:rPr lang="en-US" sz="2400" b="1" i="0" dirty="0" err="1">
                <a:effectLst/>
                <a:latin typeface="Söhne"/>
              </a:rPr>
              <a:t>để</a:t>
            </a:r>
            <a:r>
              <a:rPr lang="en-US" sz="2400" b="1" i="0" dirty="0">
                <a:effectLst/>
                <a:latin typeface="Söhne"/>
              </a:rPr>
              <a:t> </a:t>
            </a:r>
            <a:r>
              <a:rPr lang="en-US" sz="2400" b="1" i="0" dirty="0" err="1">
                <a:effectLst/>
                <a:latin typeface="Söhne"/>
              </a:rPr>
              <a:t>chuẩn</a:t>
            </a:r>
            <a:r>
              <a:rPr lang="en-US" sz="2400" b="1" i="0" dirty="0">
                <a:effectLst/>
                <a:latin typeface="Söhne"/>
              </a:rPr>
              <a:t> </a:t>
            </a:r>
            <a:r>
              <a:rPr lang="en-US" sz="2400" b="1" i="0" dirty="0" err="1">
                <a:effectLst/>
                <a:latin typeface="Söhne"/>
              </a:rPr>
              <a:t>bị</a:t>
            </a:r>
            <a:r>
              <a:rPr lang="en-US" sz="2400" b="1" i="0" dirty="0">
                <a:effectLst/>
                <a:latin typeface="Söhne"/>
              </a:rPr>
              <a:t> </a:t>
            </a:r>
            <a:r>
              <a:rPr lang="en-US" sz="2400" b="1" i="0" dirty="0" err="1">
                <a:effectLst/>
                <a:latin typeface="Söhne"/>
              </a:rPr>
              <a:t>sản</a:t>
            </a:r>
            <a:r>
              <a:rPr lang="en-US" sz="2400" b="1" i="0" dirty="0">
                <a:effectLst/>
                <a:latin typeface="Söhne"/>
              </a:rPr>
              <a:t> </a:t>
            </a:r>
            <a:r>
              <a:rPr lang="en-US" sz="2400" b="1" i="0" dirty="0" err="1">
                <a:effectLst/>
                <a:latin typeface="Söhne"/>
              </a:rPr>
              <a:t>xuất</a:t>
            </a:r>
            <a:r>
              <a:rPr lang="en-US" sz="2400" b="1" i="0" dirty="0">
                <a:effectLst/>
                <a:latin typeface="Söhne"/>
              </a:rPr>
              <a:t> </a:t>
            </a:r>
            <a:r>
              <a:rPr lang="en-US" sz="2400" b="1" i="0" dirty="0" err="1">
                <a:effectLst/>
                <a:latin typeface="Söhne"/>
              </a:rPr>
              <a:t>bột</a:t>
            </a:r>
            <a:r>
              <a:rPr lang="en-US" sz="2400" b="1" i="0" dirty="0">
                <a:effectLst/>
                <a:latin typeface="Söhne"/>
              </a:rPr>
              <a:t> </a:t>
            </a:r>
            <a:r>
              <a:rPr lang="en-US" sz="2400" b="1" i="0" dirty="0" err="1">
                <a:effectLst/>
                <a:latin typeface="Söhne"/>
              </a:rPr>
              <a:t>ngọt</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chiết xuất tinh bột từ củ cải, bắp, hoặc nghệ tây để chuẩn bị sản xuất bột ngọt (MSG) đòi hỏi sự nhận thức và chuẩn bị đầy đủ từ phía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có tai nạn, việc đưa ra phản ứng nhanh chóng và chính xác là quyết định quan trọng.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D9EA9B1-D1D9-D018-7593-1D430683F38C}"/>
              </a:ext>
            </a:extLst>
          </p:cNvPr>
          <p:cNvPicPr>
            <a:picLocks noChangeAspect="1"/>
          </p:cNvPicPr>
          <p:nvPr/>
        </p:nvPicPr>
        <p:blipFill>
          <a:blip r:embed="rId3"/>
          <a:stretch>
            <a:fillRect/>
          </a:stretch>
        </p:blipFill>
        <p:spPr>
          <a:xfrm>
            <a:off x="-1178396" y="2636912"/>
            <a:ext cx="5832648" cy="5832648"/>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693812" y="18864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phân giải thành đường glucose thông qua quá trình phản ứng thủy phân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phân giải thành đường glucose thông qua quá trình phản ứng thủy phân để chuẩn bị tạo thành bột ngọt</a:t>
            </a:r>
            <a:r>
              <a:rPr lang="en-US" sz="2000" dirty="0"/>
              <a:t>:</a:t>
            </a:r>
          </a:p>
          <a:p>
            <a:pPr algn="l"/>
            <a:r>
              <a:rPr lang="vi-VN" b="0" i="0" dirty="0">
                <a:effectLst/>
                <a:latin typeface="Open Sans" panose="020B0606030504020204" pitchFamily="34" charset="0"/>
              </a:rPr>
              <a:t>Quá trình vận hành máy phân giải thành đường glucose để sản xuất bột ngọt monosodium glutamate (MSG) là một quy trình phức tạp trong ngành công nghiệp thực phẩm. </a:t>
            </a:r>
            <a:endParaRPr lang="en-US" dirty="0">
              <a:latin typeface="Open Sans" panose="020B0606030504020204" pitchFamily="34" charset="0"/>
            </a:endParaRPr>
          </a:p>
          <a:p>
            <a:pPr algn="l"/>
            <a:r>
              <a:rPr lang="vi-VN" b="0" i="0" dirty="0">
                <a:effectLst/>
                <a:latin typeface="Open Sans" panose="020B0606030504020204" pitchFamily="34" charset="0"/>
              </a:rPr>
              <a:t>Đầu tiên, nguồn tinh bột chủ yếu từ ngô hoặc sắn được chọn lọc và xử lý trước khi đưa vào máy phân giải. Máy này sử dụng một chuỗi các bước thủy phân để chuyển đổi tinh bột thành glucose, thành phần chính của MSG.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6B9B5FA2-727F-C9DD-30D3-CE06CD27FD8D}"/>
              </a:ext>
            </a:extLst>
          </p:cNvPr>
          <p:cNvPicPr>
            <a:picLocks noChangeAspect="1"/>
          </p:cNvPicPr>
          <p:nvPr/>
        </p:nvPicPr>
        <p:blipFill>
          <a:blip r:embed="rId3"/>
          <a:stretch>
            <a:fillRect/>
          </a:stretch>
        </p:blipFill>
        <p:spPr>
          <a:xfrm>
            <a:off x="6313191" y="836712"/>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260648"/>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phân giải thành đường glucose thông qua quá trình phản ứng thủy phân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phân giải thành đường glucose thông qua quá trình phản ứng thủy phân để chuẩn bị tạo thành bột ngọt</a:t>
            </a:r>
            <a:r>
              <a:rPr lang="en-US" sz="2000" dirty="0"/>
              <a:t>:</a:t>
            </a:r>
          </a:p>
          <a:p>
            <a:pPr algn="l"/>
            <a:r>
              <a:rPr lang="vi-VN" b="0" i="0" dirty="0">
                <a:effectLst/>
                <a:latin typeface="Open Sans" panose="020B0606030504020204" pitchFamily="34" charset="0"/>
              </a:rPr>
              <a:t>Trong quá trình vận hành máy phân giải thành đường glucose để sản xuất bột ngọt monosodium glutamate (MSG), có một số nguy cơ về các dạng tai nạn mà nhà sản xuất cần chú 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vấn đề thường gặp là rủi ro nổ do sự hiện diện của hơi glucose dễ cháy. Sự kết hợp giữa hơi glucose và không khí có thể tạo ra môi trường dễ cháy, đặc biệt là khi có sự xuất hiện của ngọn lửa hoặc các nguồn nhiệt cao.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70988E4-5481-FE2D-0233-13D675FCA1F8}"/>
              </a:ext>
            </a:extLst>
          </p:cNvPr>
          <p:cNvPicPr>
            <a:picLocks noChangeAspect="1"/>
          </p:cNvPicPr>
          <p:nvPr/>
        </p:nvPicPr>
        <p:blipFill>
          <a:blip r:embed="rId3"/>
          <a:stretch>
            <a:fillRect/>
          </a:stretch>
        </p:blipFill>
        <p:spPr>
          <a:xfrm>
            <a:off x="6313191" y="836712"/>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09779" y="18864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phân giải thành đường glucose thông qua quá trình phản ứng thủy phân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phân giải thành đường glucose thông qua quá trình phản ứng thủy phân để chuẩn bị tạo thành bột ngọt</a:t>
            </a:r>
            <a:r>
              <a:rPr lang="en-US" sz="2000" dirty="0"/>
              <a:t>:</a:t>
            </a:r>
          </a:p>
          <a:p>
            <a:pPr algn="l"/>
            <a:r>
              <a:rPr lang="vi-VN" b="0" i="0" dirty="0">
                <a:effectLst/>
                <a:latin typeface="Open Sans" panose="020B0606030504020204" pitchFamily="34" charset="0"/>
              </a:rPr>
              <a:t>Có nhiều nguyên nhân gây ra tai nạn khi vận hành máy phân giải thành đường glucose trong quá trình sản xuất bột ngọt monosodium glutamate (MSG).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yếu tố quan trọng là thiếu kiểm soát nhiệt độ, khiến cho quá trình thủy phân trở nên không ổn định. Nếu nhiệt độ không được duy trì trong khoảng an toàn, có thể xảy ra tình trạng quá nhiệt, gây giảm hiệu suất enzym và nguy cơ về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6237D3E-550F-C8AE-4665-795E9906F631}"/>
              </a:ext>
            </a:extLst>
          </p:cNvPr>
          <p:cNvPicPr>
            <a:picLocks noChangeAspect="1"/>
          </p:cNvPicPr>
          <p:nvPr/>
        </p:nvPicPr>
        <p:blipFill>
          <a:blip r:embed="rId3"/>
          <a:stretch>
            <a:fillRect/>
          </a:stretch>
        </p:blipFill>
        <p:spPr>
          <a:xfrm>
            <a:off x="6313191" y="836712"/>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116632"/>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phân giải thành đường glucose thông qua quá trình phản ứng thủy phân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phân giải thành đường glucose thông qua quá trình phản ứng thủy phân để chuẩn bị tạo thành bột ngọt</a:t>
            </a:r>
            <a:r>
              <a:rPr lang="en-US" sz="2000" dirty="0"/>
              <a:t>:</a:t>
            </a:r>
          </a:p>
          <a:p>
            <a:pPr algn="l"/>
            <a:r>
              <a:rPr lang="vi-VN" b="0" i="0" dirty="0">
                <a:effectLst/>
                <a:latin typeface="Open Sans" panose="020B0606030504020204" pitchFamily="34" charset="0"/>
              </a:rPr>
              <a:t>Để đảm bảo an toàn trong quá trình vận hành máy phân giải thành đường glucose để sản xuất bột ngọt monosodium glutamate (MSG), việc thực hiện các biện pháp phòng tránh là tối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biện pháp chủ chốt là triển khai dịch vụ quan trắc môi trường lao động hiệu quả.</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0BBB991-CC45-4C5C-17E4-4470C4051783}"/>
              </a:ext>
            </a:extLst>
          </p:cNvPr>
          <p:cNvPicPr>
            <a:picLocks noChangeAspect="1"/>
          </p:cNvPicPr>
          <p:nvPr/>
        </p:nvPicPr>
        <p:blipFill>
          <a:blip r:embed="rId3"/>
          <a:stretch>
            <a:fillRect/>
          </a:stretch>
        </p:blipFill>
        <p:spPr>
          <a:xfrm>
            <a:off x="6313191" y="836712"/>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11663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phân giải thành đường glucose thông qua quá trình phản ứng thủy phân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phân giải thành đường glucose thông qua quá trình phản ứng thủy phân để chuẩn bị tạo thành bột ngọt</a:t>
            </a:r>
            <a:r>
              <a:rPr lang="en-US" sz="2000" dirty="0"/>
              <a:t>:</a:t>
            </a:r>
          </a:p>
          <a:p>
            <a:pPr algn="l"/>
            <a:r>
              <a:rPr lang="vi-VN" b="0" i="0" dirty="0">
                <a:effectLst/>
                <a:latin typeface="Open Sans" panose="020B0606030504020204" pitchFamily="34" charset="0"/>
              </a:rPr>
              <a:t>Để đảm bảo an toàn lao động khi vận hành máy phân giải thành đường glucose trong quá trình sản xuất bột ngọt monosodium glutamate (MSG), cần thiết lập các quy định nghiêm túc.</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đeo đồ bảo hộ cá nhân như mũ bảo hiểm, kính bảo hộ và đồng hồ đo nhiệt độ là bắt buộc để bảo vệ nhân viên khỏi các nguy cơ tiềm ẩn.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3AE8B41-FB8C-BD66-D26E-8494DEC9F686}"/>
              </a:ext>
            </a:extLst>
          </p:cNvPr>
          <p:cNvPicPr>
            <a:picLocks noChangeAspect="1"/>
          </p:cNvPicPr>
          <p:nvPr/>
        </p:nvPicPr>
        <p:blipFill>
          <a:blip r:embed="rId3"/>
          <a:stretch>
            <a:fillRect/>
          </a:stretch>
        </p:blipFill>
        <p:spPr>
          <a:xfrm>
            <a:off x="6313191" y="836712"/>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188640"/>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phân giải thành đường glucose thông qua quá trình phản ứng thủy phân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phân giải thành đường glucose thông qua quá trình phản ứng thủy phân để chuẩn bị tạo thành bột ngọt</a:t>
            </a:r>
            <a:r>
              <a:rPr lang="en-US" sz="2000" dirty="0"/>
              <a:t>:</a:t>
            </a:r>
          </a:p>
          <a:p>
            <a:pPr algn="l"/>
            <a:r>
              <a:rPr lang="vi-VN" b="0" i="0" dirty="0">
                <a:effectLst/>
                <a:latin typeface="Open Sans" panose="020B0606030504020204" pitchFamily="34" charset="0"/>
              </a:rPr>
              <a:t>Xử lý tình huống tai nạn khẩn cấp là một phần quan trọng của quy trình an toàn khi vận hành máy phân giải thành đường glucose trong sản xuất bột ngọt monosodium glutamate (MSG).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sự cố, việc kích thích hệ thống cảnh báo khẩn cấp và gọi ngay lập tức đội ngũ cứu hộ là quan trọng. Nhân viên cần được đào tạo để nắm vững các bước xử lý đúng đắn và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6F69F8B-BFB7-B3CB-D76F-339EB8E51A59}"/>
              </a:ext>
            </a:extLst>
          </p:cNvPr>
          <p:cNvPicPr>
            <a:picLocks noChangeAspect="1"/>
          </p:cNvPicPr>
          <p:nvPr/>
        </p:nvPicPr>
        <p:blipFill>
          <a:blip r:embed="rId3"/>
          <a:stretch>
            <a:fillRect/>
          </a:stretch>
        </p:blipFill>
        <p:spPr>
          <a:xfrm>
            <a:off x="6313191" y="836712"/>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lên</a:t>
            </a:r>
            <a:r>
              <a:rPr lang="en-US" dirty="0">
                <a:latin typeface="UTM Aptima" panose="02040603050506020204" pitchFamily="18" charset="0"/>
              </a:rPr>
              <a:t> men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ra</a:t>
            </a:r>
            <a:r>
              <a:rPr lang="en-US" dirty="0">
                <a:latin typeface="UTM Aptima" panose="02040603050506020204" pitchFamily="18" charset="0"/>
              </a:rPr>
              <a:t> </a:t>
            </a:r>
            <a:r>
              <a:rPr lang="en-US" dirty="0" err="1">
                <a:latin typeface="UTM Aptima" panose="02040603050506020204" pitchFamily="18" charset="0"/>
              </a:rPr>
              <a:t>axit</a:t>
            </a:r>
            <a:r>
              <a:rPr lang="en-US" dirty="0">
                <a:latin typeface="UTM Aptima" panose="02040603050506020204" pitchFamily="18" charset="0"/>
              </a:rPr>
              <a:t> glutamic</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men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axit</a:t>
            </a:r>
            <a:r>
              <a:rPr lang="en-US" b="1" i="0" dirty="0">
                <a:effectLst/>
                <a:latin typeface="Open Sans" panose="020B0606030504020204" pitchFamily="34" charset="0"/>
              </a:rPr>
              <a:t> glutamic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ngọt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vận hành máy lên men để sản xuất axit glutamic, một thành phần chính trong việc tạo ra bột ngọt monosodium glutamate (MSG), đòi hỏi sự chuyên nghiệp và kiểm soát chặt chẽ từ các nhà máy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việc này thường bắt đầu bằng việc chuẩn bị nguồn nguyên liệu chất xuất phát, thường là đường và tinh bột từ các nguồn tự nhiên như cây mía và củ nghệ.</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251205FF-E3E6-5DC9-B3A9-323AE99F1D5E}"/>
              </a:ext>
            </a:extLst>
          </p:cNvPr>
          <p:cNvPicPr>
            <a:picLocks noChangeAspect="1"/>
          </p:cNvPicPr>
          <p:nvPr/>
        </p:nvPicPr>
        <p:blipFill>
          <a:blip r:embed="rId3"/>
          <a:stretch>
            <a:fillRect/>
          </a:stretch>
        </p:blipFill>
        <p:spPr>
          <a:xfrm>
            <a:off x="-1322412" y="2636912"/>
            <a:ext cx="5748808" cy="574880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lên</a:t>
            </a:r>
            <a:r>
              <a:rPr lang="en-US" dirty="0">
                <a:latin typeface="UTM Aptima" panose="02040603050506020204" pitchFamily="18" charset="0"/>
              </a:rPr>
              <a:t> men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ra</a:t>
            </a:r>
            <a:r>
              <a:rPr lang="en-US" dirty="0">
                <a:latin typeface="UTM Aptima" panose="02040603050506020204" pitchFamily="18" charset="0"/>
              </a:rPr>
              <a:t> </a:t>
            </a:r>
            <a:r>
              <a:rPr lang="en-US" dirty="0" err="1">
                <a:latin typeface="UTM Aptima" panose="02040603050506020204" pitchFamily="18" charset="0"/>
              </a:rPr>
              <a:t>axit</a:t>
            </a:r>
            <a:r>
              <a:rPr lang="en-US" dirty="0">
                <a:latin typeface="UTM Aptima" panose="02040603050506020204" pitchFamily="18" charset="0"/>
              </a:rPr>
              <a:t> glutamic</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men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axit</a:t>
            </a:r>
            <a:r>
              <a:rPr lang="en-US" b="1" i="0" dirty="0">
                <a:effectLst/>
                <a:latin typeface="Open Sans" panose="020B0606030504020204" pitchFamily="34" charset="0"/>
              </a:rPr>
              <a:t> glutamic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ngọt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lên men để sản xuất axit glutamic cho việc tạo bột ngọt MSG, các dạng tai nạn có thể xuất hiện và đòi hỏi sự quản lý an toàn mạnh mẽ.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vấn đề thường gặp là liên quan đến quá trình kiểm soát nhiệt độ. Sự thay đổi đột ngột hoặc không kiểm soát được nhiệt độ có thể gây ra sự biến đổi không mong muốn trong quá trình lên men, dẫn đến sản phẩm cuối cùng không đạt chất lượng.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6BDB5B8-83E2-AC6F-E3A6-E1F12949D833}"/>
              </a:ext>
            </a:extLst>
          </p:cNvPr>
          <p:cNvPicPr>
            <a:picLocks noChangeAspect="1"/>
          </p:cNvPicPr>
          <p:nvPr/>
        </p:nvPicPr>
        <p:blipFill>
          <a:blip r:embed="rId3"/>
          <a:stretch>
            <a:fillRect/>
          </a:stretch>
        </p:blipFill>
        <p:spPr>
          <a:xfrm>
            <a:off x="-1322412" y="2636912"/>
            <a:ext cx="5748808" cy="574880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lên</a:t>
            </a:r>
            <a:r>
              <a:rPr lang="en-US" dirty="0">
                <a:latin typeface="UTM Aptima" panose="02040603050506020204" pitchFamily="18" charset="0"/>
              </a:rPr>
              <a:t> men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ra</a:t>
            </a:r>
            <a:r>
              <a:rPr lang="en-US" dirty="0">
                <a:latin typeface="UTM Aptima" panose="02040603050506020204" pitchFamily="18" charset="0"/>
              </a:rPr>
              <a:t> </a:t>
            </a:r>
            <a:r>
              <a:rPr lang="en-US" dirty="0" err="1">
                <a:latin typeface="UTM Aptima" panose="02040603050506020204" pitchFamily="18" charset="0"/>
              </a:rPr>
              <a:t>axit</a:t>
            </a:r>
            <a:r>
              <a:rPr lang="en-US" dirty="0">
                <a:latin typeface="UTM Aptima" panose="02040603050506020204" pitchFamily="18" charset="0"/>
              </a:rPr>
              <a:t> glutamic</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men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axit</a:t>
            </a:r>
            <a:r>
              <a:rPr lang="en-US" b="1" i="0" dirty="0">
                <a:effectLst/>
                <a:latin typeface="Open Sans" panose="020B0606030504020204" pitchFamily="34" charset="0"/>
              </a:rPr>
              <a:t> glutamic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ngọt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có thể gây ra tai nạn trong quá trình vận hành máy lên men để sản xuất axit glutamic, thành phần chính trong quá trình tạo bột ngọt MSG.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quan trọng là thiếu kiểm soát và giám sát đủ chặt chẽ đối với các tham số quan trọng như nhiệt độ và độ pH trong quá trình lên men. Sự biến động đột ngột hoặc không kiểm soát nhanh chóng có thể dẫn đến sự thay đổi không mong muốn trong quá trình lên men, tạo điều kiện cho sự cố xảy ra.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B2C76A3-9770-1235-EDDD-082379ECAACC}"/>
              </a:ext>
            </a:extLst>
          </p:cNvPr>
          <p:cNvPicPr>
            <a:picLocks noChangeAspect="1"/>
          </p:cNvPicPr>
          <p:nvPr/>
        </p:nvPicPr>
        <p:blipFill>
          <a:blip r:embed="rId3"/>
          <a:stretch>
            <a:fillRect/>
          </a:stretch>
        </p:blipFill>
        <p:spPr>
          <a:xfrm>
            <a:off x="-1322412" y="2636912"/>
            <a:ext cx="5748808" cy="5748808"/>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lên</a:t>
            </a:r>
            <a:r>
              <a:rPr lang="en-US" dirty="0">
                <a:latin typeface="UTM Aptima" panose="02040603050506020204" pitchFamily="18" charset="0"/>
              </a:rPr>
              <a:t> men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ra</a:t>
            </a:r>
            <a:r>
              <a:rPr lang="en-US" dirty="0">
                <a:latin typeface="UTM Aptima" panose="02040603050506020204" pitchFamily="18" charset="0"/>
              </a:rPr>
              <a:t> </a:t>
            </a:r>
            <a:r>
              <a:rPr lang="en-US" dirty="0" err="1">
                <a:latin typeface="UTM Aptima" panose="02040603050506020204" pitchFamily="18" charset="0"/>
              </a:rPr>
              <a:t>axit</a:t>
            </a:r>
            <a:r>
              <a:rPr lang="en-US" dirty="0">
                <a:latin typeface="UTM Aptima" panose="02040603050506020204" pitchFamily="18" charset="0"/>
              </a:rPr>
              <a:t> glutamic</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men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axit</a:t>
            </a:r>
            <a:r>
              <a:rPr lang="en-US" b="1" i="0" dirty="0">
                <a:effectLst/>
                <a:latin typeface="Open Sans" panose="020B0606030504020204" pitchFamily="34" charset="0"/>
              </a:rPr>
              <a:t> glutamic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ngọt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ngăn chặn tai nạn trong quá trình vận hành máy lên men để sản xuất axit glutamic cho quá trình tạo bột ngọt MSG, các biện pháp phòng tránh đóng vai trò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việc thiết lập và duy trì hệ thống kiểm soát chặt chẽ cho các tham số quan trọng như nhiệt độ và độ pH trong quá trình lên men là quan trọng. Sự giám sát liên tục giúp phát hiện sớm bất kỳ biến động nào và ngăn chặn sự cố xảy ra.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47CC746-2280-0D90-833C-717374D409FE}"/>
              </a:ext>
            </a:extLst>
          </p:cNvPr>
          <p:cNvPicPr>
            <a:picLocks noChangeAspect="1"/>
          </p:cNvPicPr>
          <p:nvPr/>
        </p:nvPicPr>
        <p:blipFill>
          <a:blip r:embed="rId3"/>
          <a:stretch>
            <a:fillRect/>
          </a:stretch>
        </p:blipFill>
        <p:spPr>
          <a:xfrm>
            <a:off x="-1322412" y="2636912"/>
            <a:ext cx="5748808" cy="5748808"/>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lên</a:t>
            </a:r>
            <a:r>
              <a:rPr lang="en-US" dirty="0">
                <a:latin typeface="UTM Aptima" panose="02040603050506020204" pitchFamily="18" charset="0"/>
              </a:rPr>
              <a:t> men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ra</a:t>
            </a:r>
            <a:r>
              <a:rPr lang="en-US" dirty="0">
                <a:latin typeface="UTM Aptima" panose="02040603050506020204" pitchFamily="18" charset="0"/>
              </a:rPr>
              <a:t> </a:t>
            </a:r>
            <a:r>
              <a:rPr lang="en-US" dirty="0" err="1">
                <a:latin typeface="UTM Aptima" panose="02040603050506020204" pitchFamily="18" charset="0"/>
              </a:rPr>
              <a:t>axit</a:t>
            </a:r>
            <a:r>
              <a:rPr lang="en-US" dirty="0">
                <a:latin typeface="UTM Aptima" panose="02040603050506020204" pitchFamily="18" charset="0"/>
              </a:rPr>
              <a:t> glutamic</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men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axit</a:t>
            </a:r>
            <a:r>
              <a:rPr lang="en-US" b="1" i="0" dirty="0">
                <a:effectLst/>
                <a:latin typeface="Open Sans" panose="020B0606030504020204" pitchFamily="34" charset="0"/>
              </a:rPr>
              <a:t> glutamic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ngọt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là yếu tố quan trọng trong quá trình vận hành máy lên men để sản xuất axit glutamic cho quá trình tạo bột ngọt MSG.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nhà máy thường xuyên cập nhật và thực hiện các biện pháp an toàn để đảm bảo môi trường làm việc an toàn cho nhân viên.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DF70C2E-56B9-0B29-1528-12010C9E4F07}"/>
              </a:ext>
            </a:extLst>
          </p:cNvPr>
          <p:cNvPicPr>
            <a:picLocks noChangeAspect="1"/>
          </p:cNvPicPr>
          <p:nvPr/>
        </p:nvPicPr>
        <p:blipFill>
          <a:blip r:embed="rId3"/>
          <a:stretch>
            <a:fillRect/>
          </a:stretch>
        </p:blipFill>
        <p:spPr>
          <a:xfrm>
            <a:off x="-1322412" y="2636912"/>
            <a:ext cx="5748808" cy="5748808"/>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lên</a:t>
            </a:r>
            <a:r>
              <a:rPr lang="en-US" dirty="0">
                <a:latin typeface="UTM Aptima" panose="02040603050506020204" pitchFamily="18" charset="0"/>
              </a:rPr>
              <a:t> men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ra</a:t>
            </a:r>
            <a:r>
              <a:rPr lang="en-US" dirty="0">
                <a:latin typeface="UTM Aptima" panose="02040603050506020204" pitchFamily="18" charset="0"/>
              </a:rPr>
              <a:t> </a:t>
            </a:r>
            <a:r>
              <a:rPr lang="en-US" dirty="0" err="1">
                <a:latin typeface="UTM Aptima" panose="02040603050506020204" pitchFamily="18" charset="0"/>
              </a:rPr>
              <a:t>axit</a:t>
            </a:r>
            <a:r>
              <a:rPr lang="en-US" dirty="0">
                <a:latin typeface="UTM Aptima" panose="02040603050506020204" pitchFamily="18" charset="0"/>
              </a:rPr>
              <a:t> glutamic</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men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axit</a:t>
            </a:r>
            <a:r>
              <a:rPr lang="en-US" b="1" i="0" dirty="0">
                <a:effectLst/>
                <a:latin typeface="Open Sans" panose="020B0606030504020204" pitchFamily="34" charset="0"/>
              </a:rPr>
              <a:t> glutamic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ngọt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trong quá trình vận hành máy lên men để sản xuất axit glutamic là một khía cạnh quan trọng của kế hoạch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sự cố, việc có một kế hoạch ứng phó khẩn cấp đúng và hiệu quả là quyết định quan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3B8A9B0-3DD1-2CAD-70DB-F844E53CB676}"/>
              </a:ext>
            </a:extLst>
          </p:cNvPr>
          <p:cNvPicPr>
            <a:picLocks noChangeAspect="1"/>
          </p:cNvPicPr>
          <p:nvPr/>
        </p:nvPicPr>
        <p:blipFill>
          <a:blip r:embed="rId3"/>
          <a:stretch>
            <a:fillRect/>
          </a:stretch>
        </p:blipFill>
        <p:spPr>
          <a:xfrm>
            <a:off x="-1322412" y="2636912"/>
            <a:ext cx="5748808" cy="5748808"/>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tách</a:t>
            </a:r>
            <a:r>
              <a:rPr lang="en-US" sz="3600" b="1" dirty="0">
                <a:latin typeface="UTM Aptima" panose="02040603050506020204" pitchFamily="18" charset="0"/>
              </a:rPr>
              <a:t> </a:t>
            </a:r>
            <a:r>
              <a:rPr lang="en-US" sz="3600" b="1" dirty="0" err="1">
                <a:latin typeface="UTM Aptima" panose="02040603050506020204" pitchFamily="18" charset="0"/>
              </a:rPr>
              <a:t>ly</a:t>
            </a:r>
            <a:r>
              <a:rPr lang="en-US" sz="3600" b="1" dirty="0">
                <a:latin typeface="UTM Aptima" panose="02040603050506020204" pitchFamily="18" charset="0"/>
              </a:rPr>
              <a:t> </a:t>
            </a:r>
            <a:r>
              <a:rPr lang="en-US" sz="3600" b="1" dirty="0" err="1">
                <a:latin typeface="UTM Aptima" panose="02040603050506020204" pitchFamily="18" charset="0"/>
              </a:rPr>
              <a:t>Axit</a:t>
            </a:r>
            <a:r>
              <a:rPr lang="en-US" sz="3600" b="1" dirty="0">
                <a:latin typeface="UTM Aptima" panose="02040603050506020204" pitchFamily="18" charset="0"/>
              </a:rPr>
              <a:t> glutamic </a:t>
            </a:r>
            <a:r>
              <a:rPr lang="en-US" sz="3600" b="1" dirty="0" err="1">
                <a:latin typeface="UTM Aptima" panose="02040603050506020204" pitchFamily="18" charset="0"/>
              </a:rPr>
              <a:t>từ</a:t>
            </a:r>
            <a:r>
              <a:rPr lang="en-US" sz="3600" b="1" dirty="0">
                <a:latin typeface="UTM Aptima" panose="02040603050506020204" pitchFamily="18" charset="0"/>
              </a:rPr>
              <a:t> </a:t>
            </a:r>
            <a:r>
              <a:rPr lang="en-US" sz="3600" b="1" dirty="0" err="1">
                <a:latin typeface="UTM Aptima" panose="02040603050506020204" pitchFamily="18" charset="0"/>
              </a:rPr>
              <a:t>các</a:t>
            </a:r>
            <a:r>
              <a:rPr lang="en-US" sz="3600" b="1" dirty="0">
                <a:latin typeface="UTM Aptima" panose="02040603050506020204" pitchFamily="18" charset="0"/>
              </a:rPr>
              <a:t> </a:t>
            </a:r>
            <a:r>
              <a:rPr lang="en-US" sz="3600" b="1" dirty="0" err="1">
                <a:latin typeface="UTM Aptima" panose="02040603050506020204" pitchFamily="18" charset="0"/>
              </a:rPr>
              <a:t>thành</a:t>
            </a:r>
            <a:r>
              <a:rPr lang="en-US" sz="3600" b="1" dirty="0">
                <a:latin typeface="UTM Aptima" panose="02040603050506020204" pitchFamily="18" charset="0"/>
              </a:rPr>
              <a:t> </a:t>
            </a:r>
            <a:r>
              <a:rPr lang="en-US" sz="3600" b="1" dirty="0" err="1">
                <a:latin typeface="UTM Aptima" panose="02040603050506020204" pitchFamily="18" charset="0"/>
              </a:rPr>
              <a:t>phần</a:t>
            </a:r>
            <a:r>
              <a:rPr lang="en-US" sz="3600" b="1" dirty="0">
                <a:latin typeface="UTM Aptima" panose="02040603050506020204" pitchFamily="18" charset="0"/>
              </a:rPr>
              <a:t> </a:t>
            </a:r>
            <a:r>
              <a:rPr lang="en-US" sz="3600" b="1" dirty="0" err="1">
                <a:latin typeface="UTM Aptima" panose="02040603050506020204" pitchFamily="18" charset="0"/>
              </a:rPr>
              <a:t>khác</a:t>
            </a:r>
            <a:r>
              <a:rPr lang="en-US" sz="3600" b="1" dirty="0">
                <a:latin typeface="UTM Aptima" panose="02040603050506020204" pitchFamily="18" charset="0"/>
              </a:rPr>
              <a:t> </a:t>
            </a:r>
            <a:r>
              <a:rPr lang="en-US" sz="3600" b="1" dirty="0" err="1">
                <a:latin typeface="UTM Aptima" panose="02040603050506020204" pitchFamily="18" charset="0"/>
              </a:rPr>
              <a:t>của</a:t>
            </a:r>
            <a:r>
              <a:rPr lang="en-US" sz="3600" b="1" dirty="0">
                <a:latin typeface="UTM Aptima" panose="02040603050506020204" pitchFamily="18" charset="0"/>
              </a:rPr>
              <a:t> dung </a:t>
            </a:r>
            <a:r>
              <a:rPr lang="en-US" sz="3600" b="1" dirty="0" err="1">
                <a:latin typeface="UTM Aptima" panose="02040603050506020204" pitchFamily="18" charset="0"/>
              </a:rPr>
              <a:t>dịch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b="1" i="0" dirty="0" err="1">
                <a:solidFill>
                  <a:srgbClr val="090E1D"/>
                </a:solidFill>
                <a:effectLst/>
                <a:latin typeface="Open Sans" panose="020B0606030504020204" pitchFamily="34" charset="0"/>
              </a:rPr>
              <a:t>Đặc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điểm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việc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tách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Axit</a:t>
            </a:r>
            <a:r>
              <a:rPr lang="en-US" b="1" i="0" dirty="0">
                <a:solidFill>
                  <a:srgbClr val="090E1D"/>
                </a:solidFill>
                <a:effectLst/>
                <a:latin typeface="Open Sans" panose="020B0606030504020204" pitchFamily="34" charset="0"/>
              </a:rPr>
              <a:t> glutamic </a:t>
            </a:r>
            <a:r>
              <a:rPr lang="en-US" b="1" i="0" dirty="0" err="1">
                <a:solidFill>
                  <a:srgbClr val="090E1D"/>
                </a:solidFill>
                <a:effectLst/>
                <a:latin typeface="Open Sans" panose="020B0606030504020204" pitchFamily="34" charset="0"/>
              </a:rPr>
              <a:t>từ</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phần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của</a:t>
            </a:r>
            <a:r>
              <a:rPr lang="en-US" b="1" i="0" dirty="0">
                <a:solidFill>
                  <a:srgbClr val="090E1D"/>
                </a:solidFill>
                <a:effectLst/>
                <a:latin typeface="Open Sans" panose="020B0606030504020204" pitchFamily="34" charset="0"/>
              </a:rPr>
              <a:t> dung </a:t>
            </a:r>
            <a:r>
              <a:rPr lang="en-US" b="1" i="0" dirty="0" err="1">
                <a:solidFill>
                  <a:srgbClr val="090E1D"/>
                </a:solidFill>
                <a:effectLst/>
                <a:latin typeface="Open Sans" panose="020B0606030504020204" pitchFamily="34" charset="0"/>
              </a:rPr>
              <a:t>dịch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để</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chuẩn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bị</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tạo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bột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ngọt</a:t>
            </a:r>
            <a:r>
              <a:rPr lang="en-US" sz="2400" dirty="0"/>
              <a:t>:</a:t>
            </a:r>
          </a:p>
          <a:p>
            <a:pPr algn="l"/>
            <a:r>
              <a:rPr lang="vi-VN" b="0" i="0" dirty="0">
                <a:solidFill>
                  <a:srgbClr val="4C4F5A"/>
                </a:solidFill>
                <a:effectLst/>
                <a:latin typeface="Open Sans" panose="020B0606030504020204" pitchFamily="34" charset="0"/>
              </a:rPr>
              <a:t>Quy trình vận hành máy tách ly axit glutamic đòi hỏi sự chuyên nghiệp và cẩn thận để đảm bảo rằng axit glutamic được tách ra từ các thành phần khác của dung dịch một cách hiệu quả. Công việc này đòi hỏi sự giám sát kỹ lưỡng và kiểm soát chất lượng để đảm bảo sản xuất bột ngọt (MSG) đạt được chất lượng cao.</a:t>
            </a:r>
          </a:p>
          <a:p>
            <a:pPr algn="l"/>
            <a:r>
              <a:rPr lang="vi-VN" b="0" i="0" dirty="0">
                <a:solidFill>
                  <a:srgbClr val="4C4F5A"/>
                </a:solidFill>
                <a:effectLst/>
                <a:latin typeface="Open Sans" panose="020B0606030504020204" pitchFamily="34" charset="0"/>
              </a:rPr>
              <a:t>Quá trình bắt đầu bằng việc chuẩn bị thiết bị và kiểm tra chúng trước khi bắt đầu vận hành. Các thang đo và cảm biến được kiểm tra để đảm bảo sự chính xác trong quá trình tách ly. Sau đó, dung dịch chứa axit glutamic và các thành phần khác được cấp vào máy theo tỉ lệ chính xác.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tách</a:t>
            </a:r>
            <a:r>
              <a:rPr lang="en-US" sz="3600" b="1" dirty="0">
                <a:latin typeface="UTM Aptima" panose="02040603050506020204" pitchFamily="18" charset="0"/>
              </a:rPr>
              <a:t> </a:t>
            </a:r>
            <a:r>
              <a:rPr lang="en-US" sz="3600" b="1" dirty="0" err="1">
                <a:latin typeface="UTM Aptima" panose="02040603050506020204" pitchFamily="18" charset="0"/>
              </a:rPr>
              <a:t>ly</a:t>
            </a:r>
            <a:r>
              <a:rPr lang="en-US" sz="3600" b="1" dirty="0">
                <a:latin typeface="UTM Aptima" panose="02040603050506020204" pitchFamily="18" charset="0"/>
              </a:rPr>
              <a:t> </a:t>
            </a:r>
            <a:r>
              <a:rPr lang="en-US" sz="3600" b="1" dirty="0" err="1">
                <a:latin typeface="UTM Aptima" panose="02040603050506020204" pitchFamily="18" charset="0"/>
              </a:rPr>
              <a:t>Axit</a:t>
            </a:r>
            <a:r>
              <a:rPr lang="en-US" sz="3600" b="1" dirty="0">
                <a:latin typeface="UTM Aptima" panose="02040603050506020204" pitchFamily="18" charset="0"/>
              </a:rPr>
              <a:t> glutamic </a:t>
            </a:r>
            <a:r>
              <a:rPr lang="en-US" sz="3600" b="1" dirty="0" err="1">
                <a:latin typeface="UTM Aptima" panose="02040603050506020204" pitchFamily="18" charset="0"/>
              </a:rPr>
              <a:t>từ</a:t>
            </a:r>
            <a:r>
              <a:rPr lang="en-US" sz="3600" b="1" dirty="0">
                <a:latin typeface="UTM Aptima" panose="02040603050506020204" pitchFamily="18" charset="0"/>
              </a:rPr>
              <a:t> </a:t>
            </a:r>
            <a:r>
              <a:rPr lang="en-US" sz="3600" b="1" dirty="0" err="1">
                <a:latin typeface="UTM Aptima" panose="02040603050506020204" pitchFamily="18" charset="0"/>
              </a:rPr>
              <a:t>các</a:t>
            </a:r>
            <a:r>
              <a:rPr lang="en-US" sz="3600" b="1" dirty="0">
                <a:latin typeface="UTM Aptima" panose="02040603050506020204" pitchFamily="18" charset="0"/>
              </a:rPr>
              <a:t> </a:t>
            </a:r>
            <a:r>
              <a:rPr lang="en-US" sz="3600" b="1" dirty="0" err="1">
                <a:latin typeface="UTM Aptima" panose="02040603050506020204" pitchFamily="18" charset="0"/>
              </a:rPr>
              <a:t>thành</a:t>
            </a:r>
            <a:r>
              <a:rPr lang="en-US" sz="3600" b="1" dirty="0">
                <a:latin typeface="UTM Aptima" panose="02040603050506020204" pitchFamily="18" charset="0"/>
              </a:rPr>
              <a:t> </a:t>
            </a:r>
            <a:r>
              <a:rPr lang="en-US" sz="3600" b="1" dirty="0" err="1">
                <a:latin typeface="UTM Aptima" panose="02040603050506020204" pitchFamily="18" charset="0"/>
              </a:rPr>
              <a:t>phần</a:t>
            </a:r>
            <a:r>
              <a:rPr lang="en-US" sz="3600" b="1" dirty="0">
                <a:latin typeface="UTM Aptima" panose="02040603050506020204" pitchFamily="18" charset="0"/>
              </a:rPr>
              <a:t> </a:t>
            </a:r>
            <a:r>
              <a:rPr lang="en-US" sz="3600" b="1" dirty="0" err="1">
                <a:latin typeface="UTM Aptima" panose="02040603050506020204" pitchFamily="18" charset="0"/>
              </a:rPr>
              <a:t>khác</a:t>
            </a:r>
            <a:r>
              <a:rPr lang="en-US" sz="3600" b="1" dirty="0">
                <a:latin typeface="UTM Aptima" panose="02040603050506020204" pitchFamily="18" charset="0"/>
              </a:rPr>
              <a:t> </a:t>
            </a:r>
            <a:r>
              <a:rPr lang="en-US" sz="3600" b="1" dirty="0" err="1">
                <a:latin typeface="UTM Aptima" panose="02040603050506020204" pitchFamily="18" charset="0"/>
              </a:rPr>
              <a:t>của</a:t>
            </a:r>
            <a:r>
              <a:rPr lang="en-US" sz="3600" b="1" dirty="0">
                <a:latin typeface="UTM Aptima" panose="02040603050506020204" pitchFamily="18" charset="0"/>
              </a:rPr>
              <a:t> dung </a:t>
            </a:r>
            <a:r>
              <a:rPr lang="en-US" sz="3600" b="1" dirty="0" err="1">
                <a:latin typeface="UTM Aptima" panose="02040603050506020204" pitchFamily="18" charset="0"/>
              </a:rPr>
              <a:t>dịch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dạng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tách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Axit</a:t>
            </a:r>
            <a:r>
              <a:rPr lang="en-US" b="1" i="0" dirty="0">
                <a:solidFill>
                  <a:srgbClr val="090E1D"/>
                </a:solidFill>
                <a:effectLst/>
                <a:latin typeface="Open Sans" panose="020B0606030504020204" pitchFamily="34" charset="0"/>
              </a:rPr>
              <a:t> glutamic </a:t>
            </a:r>
            <a:r>
              <a:rPr lang="en-US" b="1" i="0" dirty="0" err="1">
                <a:solidFill>
                  <a:srgbClr val="090E1D"/>
                </a:solidFill>
                <a:effectLst/>
                <a:latin typeface="Open Sans" panose="020B0606030504020204" pitchFamily="34" charset="0"/>
              </a:rPr>
              <a:t>từ</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phần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của</a:t>
            </a:r>
            <a:r>
              <a:rPr lang="en-US" b="1" i="0" dirty="0">
                <a:solidFill>
                  <a:srgbClr val="090E1D"/>
                </a:solidFill>
                <a:effectLst/>
                <a:latin typeface="Open Sans" panose="020B0606030504020204" pitchFamily="34" charset="0"/>
              </a:rPr>
              <a:t> dung </a:t>
            </a:r>
            <a:r>
              <a:rPr lang="en-US" b="1" i="0" dirty="0" err="1">
                <a:solidFill>
                  <a:srgbClr val="090E1D"/>
                </a:solidFill>
                <a:effectLst/>
                <a:latin typeface="Open Sans" panose="020B0606030504020204" pitchFamily="34" charset="0"/>
              </a:rPr>
              <a:t>dịch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để</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chuẩn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bị</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tạo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bột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ngọt</a:t>
            </a:r>
            <a:r>
              <a:rPr lang="en-US" sz="2400" dirty="0"/>
              <a:t>:</a:t>
            </a:r>
          </a:p>
          <a:p>
            <a:pPr algn="l"/>
            <a:r>
              <a:rPr lang="vi-VN" b="0" i="0" dirty="0">
                <a:solidFill>
                  <a:srgbClr val="4C4F5A"/>
                </a:solidFill>
                <a:effectLst/>
                <a:latin typeface="Open Sans" panose="020B0606030504020204" pitchFamily="34" charset="0"/>
              </a:rPr>
              <a:t>Một trong những tai nạn thường gặp là liên quan đến sự cố trong quá trình vận chuyển và xử lý các hóa chất.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Rò rỉ, pha trộn không đúng, hoặc tăng áp đột ngột có thể dẫn đến sự cố nghiêm trọng. Do đó, việc đảm bảo hệ thống đường ống và bơm hoạt động đúng cách và được bảo dưỡng định kỳ là quan trọng.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tách</a:t>
            </a:r>
            <a:r>
              <a:rPr lang="en-US" sz="3600" b="1" dirty="0">
                <a:latin typeface="UTM Aptima" panose="02040603050506020204" pitchFamily="18" charset="0"/>
              </a:rPr>
              <a:t> </a:t>
            </a:r>
            <a:r>
              <a:rPr lang="en-US" sz="3600" b="1" dirty="0" err="1">
                <a:latin typeface="UTM Aptima" panose="02040603050506020204" pitchFamily="18" charset="0"/>
              </a:rPr>
              <a:t>ly</a:t>
            </a:r>
            <a:r>
              <a:rPr lang="en-US" sz="3600" b="1" dirty="0">
                <a:latin typeface="UTM Aptima" panose="02040603050506020204" pitchFamily="18" charset="0"/>
              </a:rPr>
              <a:t> </a:t>
            </a:r>
            <a:r>
              <a:rPr lang="en-US" sz="3600" b="1" dirty="0" err="1">
                <a:latin typeface="UTM Aptima" panose="02040603050506020204" pitchFamily="18" charset="0"/>
              </a:rPr>
              <a:t>Axit</a:t>
            </a:r>
            <a:r>
              <a:rPr lang="en-US" sz="3600" b="1" dirty="0">
                <a:latin typeface="UTM Aptima" panose="02040603050506020204" pitchFamily="18" charset="0"/>
              </a:rPr>
              <a:t> glutamic </a:t>
            </a:r>
            <a:r>
              <a:rPr lang="en-US" sz="3600" b="1" dirty="0" err="1">
                <a:latin typeface="UTM Aptima" panose="02040603050506020204" pitchFamily="18" charset="0"/>
              </a:rPr>
              <a:t>từ</a:t>
            </a:r>
            <a:r>
              <a:rPr lang="en-US" sz="3600" b="1" dirty="0">
                <a:latin typeface="UTM Aptima" panose="02040603050506020204" pitchFamily="18" charset="0"/>
              </a:rPr>
              <a:t> </a:t>
            </a:r>
            <a:r>
              <a:rPr lang="en-US" sz="3600" b="1" dirty="0" err="1">
                <a:latin typeface="UTM Aptima" panose="02040603050506020204" pitchFamily="18" charset="0"/>
              </a:rPr>
              <a:t>các</a:t>
            </a:r>
            <a:r>
              <a:rPr lang="en-US" sz="3600" b="1" dirty="0">
                <a:latin typeface="UTM Aptima" panose="02040603050506020204" pitchFamily="18" charset="0"/>
              </a:rPr>
              <a:t> </a:t>
            </a:r>
            <a:r>
              <a:rPr lang="en-US" sz="3600" b="1" dirty="0" err="1">
                <a:latin typeface="UTM Aptima" panose="02040603050506020204" pitchFamily="18" charset="0"/>
              </a:rPr>
              <a:t>thành</a:t>
            </a:r>
            <a:r>
              <a:rPr lang="en-US" sz="3600" b="1" dirty="0">
                <a:latin typeface="UTM Aptima" panose="02040603050506020204" pitchFamily="18" charset="0"/>
              </a:rPr>
              <a:t> </a:t>
            </a:r>
            <a:r>
              <a:rPr lang="en-US" sz="3600" b="1" dirty="0" err="1">
                <a:latin typeface="UTM Aptima" panose="02040603050506020204" pitchFamily="18" charset="0"/>
              </a:rPr>
              <a:t>phần</a:t>
            </a:r>
            <a:r>
              <a:rPr lang="en-US" sz="3600" b="1" dirty="0">
                <a:latin typeface="UTM Aptima" panose="02040603050506020204" pitchFamily="18" charset="0"/>
              </a:rPr>
              <a:t> </a:t>
            </a:r>
            <a:r>
              <a:rPr lang="en-US" sz="3600" b="1" dirty="0" err="1">
                <a:latin typeface="UTM Aptima" panose="02040603050506020204" pitchFamily="18" charset="0"/>
              </a:rPr>
              <a:t>khác</a:t>
            </a:r>
            <a:r>
              <a:rPr lang="en-US" sz="3600" b="1" dirty="0">
                <a:latin typeface="UTM Aptima" panose="02040603050506020204" pitchFamily="18" charset="0"/>
              </a:rPr>
              <a:t> </a:t>
            </a:r>
            <a:r>
              <a:rPr lang="en-US" sz="3600" b="1" dirty="0" err="1">
                <a:latin typeface="UTM Aptima" panose="02040603050506020204" pitchFamily="18" charset="0"/>
              </a:rPr>
              <a:t>của</a:t>
            </a:r>
            <a:r>
              <a:rPr lang="en-US" sz="3600" b="1" dirty="0">
                <a:latin typeface="UTM Aptima" panose="02040603050506020204" pitchFamily="18" charset="0"/>
              </a:rPr>
              <a:t> dung </a:t>
            </a:r>
            <a:r>
              <a:rPr lang="en-US" sz="3600" b="1" dirty="0" err="1">
                <a:latin typeface="UTM Aptima" panose="02040603050506020204" pitchFamily="18" charset="0"/>
              </a:rPr>
              <a:t>dịch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nhân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ra</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tách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Axit</a:t>
            </a:r>
            <a:r>
              <a:rPr lang="en-US" b="1" i="0" dirty="0">
                <a:solidFill>
                  <a:srgbClr val="090E1D"/>
                </a:solidFill>
                <a:effectLst/>
                <a:latin typeface="Open Sans" panose="020B0606030504020204" pitchFamily="34" charset="0"/>
              </a:rPr>
              <a:t> glutamic </a:t>
            </a:r>
            <a:r>
              <a:rPr lang="en-US" b="1" i="0" dirty="0" err="1">
                <a:solidFill>
                  <a:srgbClr val="090E1D"/>
                </a:solidFill>
                <a:effectLst/>
                <a:latin typeface="Open Sans" panose="020B0606030504020204" pitchFamily="34" charset="0"/>
              </a:rPr>
              <a:t>từ</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phần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của</a:t>
            </a:r>
            <a:r>
              <a:rPr lang="en-US" b="1" i="0" dirty="0">
                <a:solidFill>
                  <a:srgbClr val="090E1D"/>
                </a:solidFill>
                <a:effectLst/>
                <a:latin typeface="Open Sans" panose="020B0606030504020204" pitchFamily="34" charset="0"/>
              </a:rPr>
              <a:t> dung </a:t>
            </a:r>
            <a:r>
              <a:rPr lang="en-US" b="1" i="0" dirty="0" err="1">
                <a:solidFill>
                  <a:srgbClr val="090E1D"/>
                </a:solidFill>
                <a:effectLst/>
                <a:latin typeface="Open Sans" panose="020B0606030504020204" pitchFamily="34" charset="0"/>
              </a:rPr>
              <a:t>dịch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để</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chuẩn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bị</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tạo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bột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ngọt</a:t>
            </a:r>
            <a:r>
              <a:rPr lang="en-US" sz="2400" dirty="0"/>
              <a:t>:</a:t>
            </a:r>
          </a:p>
          <a:p>
            <a:pPr algn="l"/>
            <a:r>
              <a:rPr lang="vi-VN" b="0" i="0" dirty="0">
                <a:solidFill>
                  <a:srgbClr val="4C4F5A"/>
                </a:solidFill>
                <a:effectLst/>
                <a:latin typeface="Open Sans" panose="020B0606030504020204" pitchFamily="34" charset="0"/>
              </a:rPr>
              <a:t>Có nhiều nguyên nhân gây ra tai nạn trong quá trình vận hành máy tách ly axit glutamic để sản xuất bột ngọt (MSG). Một trong những nguyên nhân chính là việc không duy trì và kiểm soát chặt chẽ các thông số quy trình. Nếu áp suất, nhiệt độ hoặc các yếu tố khác không được giữ ổn định, có thể dẫn đến mất kiểm soát của quá trình, gây ra tai nạn và sự cố.</a:t>
            </a:r>
          </a:p>
          <a:p>
            <a:pPr algn="l"/>
            <a:r>
              <a:rPr lang="vi-VN" b="0" i="0" dirty="0">
                <a:solidFill>
                  <a:srgbClr val="4C4F5A"/>
                </a:solidFill>
                <a:effectLst/>
                <a:latin typeface="Open Sans" panose="020B0606030504020204" pitchFamily="34" charset="0"/>
              </a:rPr>
              <a:t>Sự cố trong hệ thống cơ điện và điều khiển tự động cũng là nguyên nhân phổ biến. Nếu có sự cố trong các bộ phận điện tử, cảm biến, hoặc hệ thống điều khiển tự động, máy tách ly có thể hoạt động không đúng cách, tăng nguy cơ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tách</a:t>
            </a:r>
            <a:r>
              <a:rPr lang="en-US" sz="3600" b="1" dirty="0">
                <a:latin typeface="UTM Aptima" panose="02040603050506020204" pitchFamily="18" charset="0"/>
              </a:rPr>
              <a:t> </a:t>
            </a:r>
            <a:r>
              <a:rPr lang="en-US" sz="3600" b="1" dirty="0" err="1">
                <a:latin typeface="UTM Aptima" panose="02040603050506020204" pitchFamily="18" charset="0"/>
              </a:rPr>
              <a:t>ly</a:t>
            </a:r>
            <a:r>
              <a:rPr lang="en-US" sz="3600" b="1" dirty="0">
                <a:latin typeface="UTM Aptima" panose="02040603050506020204" pitchFamily="18" charset="0"/>
              </a:rPr>
              <a:t> </a:t>
            </a:r>
            <a:r>
              <a:rPr lang="en-US" sz="3600" b="1" dirty="0" err="1">
                <a:latin typeface="UTM Aptima" panose="02040603050506020204" pitchFamily="18" charset="0"/>
              </a:rPr>
              <a:t>Axit</a:t>
            </a:r>
            <a:r>
              <a:rPr lang="en-US" sz="3600" b="1" dirty="0">
                <a:latin typeface="UTM Aptima" panose="02040603050506020204" pitchFamily="18" charset="0"/>
              </a:rPr>
              <a:t> glutamic </a:t>
            </a:r>
            <a:r>
              <a:rPr lang="en-US" sz="3600" b="1" dirty="0" err="1">
                <a:latin typeface="UTM Aptima" panose="02040603050506020204" pitchFamily="18" charset="0"/>
              </a:rPr>
              <a:t>từ</a:t>
            </a:r>
            <a:r>
              <a:rPr lang="en-US" sz="3600" b="1" dirty="0">
                <a:latin typeface="UTM Aptima" panose="02040603050506020204" pitchFamily="18" charset="0"/>
              </a:rPr>
              <a:t> </a:t>
            </a:r>
            <a:r>
              <a:rPr lang="en-US" sz="3600" b="1" dirty="0" err="1">
                <a:latin typeface="UTM Aptima" panose="02040603050506020204" pitchFamily="18" charset="0"/>
              </a:rPr>
              <a:t>các</a:t>
            </a:r>
            <a:r>
              <a:rPr lang="en-US" sz="3600" b="1" dirty="0">
                <a:latin typeface="UTM Aptima" panose="02040603050506020204" pitchFamily="18" charset="0"/>
              </a:rPr>
              <a:t> </a:t>
            </a:r>
            <a:r>
              <a:rPr lang="en-US" sz="3600" b="1" dirty="0" err="1">
                <a:latin typeface="UTM Aptima" panose="02040603050506020204" pitchFamily="18" charset="0"/>
              </a:rPr>
              <a:t>thành</a:t>
            </a:r>
            <a:r>
              <a:rPr lang="en-US" sz="3600" b="1" dirty="0">
                <a:latin typeface="UTM Aptima" panose="02040603050506020204" pitchFamily="18" charset="0"/>
              </a:rPr>
              <a:t> </a:t>
            </a:r>
            <a:r>
              <a:rPr lang="en-US" sz="3600" b="1" dirty="0" err="1">
                <a:latin typeface="UTM Aptima" panose="02040603050506020204" pitchFamily="18" charset="0"/>
              </a:rPr>
              <a:t>phần</a:t>
            </a:r>
            <a:r>
              <a:rPr lang="en-US" sz="3600" b="1" dirty="0">
                <a:latin typeface="UTM Aptima" panose="02040603050506020204" pitchFamily="18" charset="0"/>
              </a:rPr>
              <a:t> </a:t>
            </a:r>
            <a:r>
              <a:rPr lang="en-US" sz="3600" b="1" dirty="0" err="1">
                <a:latin typeface="UTM Aptima" panose="02040603050506020204" pitchFamily="18" charset="0"/>
              </a:rPr>
              <a:t>khác</a:t>
            </a:r>
            <a:r>
              <a:rPr lang="en-US" sz="3600" b="1" dirty="0">
                <a:latin typeface="UTM Aptima" panose="02040603050506020204" pitchFamily="18" charset="0"/>
              </a:rPr>
              <a:t> </a:t>
            </a:r>
            <a:r>
              <a:rPr lang="en-US" sz="3600" b="1" dirty="0" err="1">
                <a:latin typeface="UTM Aptima" panose="02040603050506020204" pitchFamily="18" charset="0"/>
              </a:rPr>
              <a:t>của</a:t>
            </a:r>
            <a:r>
              <a:rPr lang="en-US" sz="3600" b="1" dirty="0">
                <a:latin typeface="UTM Aptima" panose="02040603050506020204" pitchFamily="18" charset="0"/>
              </a:rPr>
              <a:t> dung </a:t>
            </a:r>
            <a:r>
              <a:rPr lang="en-US" sz="3600" b="1" dirty="0" err="1">
                <a:latin typeface="UTM Aptima" panose="02040603050506020204" pitchFamily="18" charset="0"/>
              </a:rPr>
              <a:t>dịch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fontScale="92500"/>
          </a:bodyPr>
          <a:lstStyle/>
          <a:p>
            <a:pPr marL="0" indent="0">
              <a:buNone/>
            </a:pPr>
            <a:r>
              <a:rPr lang="en-US" sz="2000" b="1" i="0" dirty="0">
                <a:solidFill>
                  <a:srgbClr val="090E1D"/>
                </a:solidFill>
                <a:effectLst/>
                <a:latin typeface="Open Sans" panose="020B0606030504020204" pitchFamily="34" charset="0"/>
              </a:rPr>
              <a:t>4. </a:t>
            </a:r>
            <a:r>
              <a:rPr lang="en-US" b="1" i="0" dirty="0" err="1">
                <a:solidFill>
                  <a:srgbClr val="090E1D"/>
                </a:solidFill>
                <a:effectLst/>
                <a:latin typeface="Open Sans" panose="020B0606030504020204" pitchFamily="34" charset="0"/>
              </a:rPr>
              <a:t>Biện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phòng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tránh</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tách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Axit</a:t>
            </a:r>
            <a:r>
              <a:rPr lang="en-US" b="1" i="0" dirty="0">
                <a:solidFill>
                  <a:srgbClr val="090E1D"/>
                </a:solidFill>
                <a:effectLst/>
                <a:latin typeface="Open Sans" panose="020B0606030504020204" pitchFamily="34" charset="0"/>
              </a:rPr>
              <a:t> glutamic </a:t>
            </a:r>
            <a:r>
              <a:rPr lang="en-US" b="1" i="0" dirty="0" err="1">
                <a:solidFill>
                  <a:srgbClr val="090E1D"/>
                </a:solidFill>
                <a:effectLst/>
                <a:latin typeface="Open Sans" panose="020B0606030504020204" pitchFamily="34" charset="0"/>
              </a:rPr>
              <a:t>từ</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phần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của</a:t>
            </a:r>
            <a:r>
              <a:rPr lang="en-US" b="1" i="0" dirty="0">
                <a:solidFill>
                  <a:srgbClr val="090E1D"/>
                </a:solidFill>
                <a:effectLst/>
                <a:latin typeface="Open Sans" panose="020B0606030504020204" pitchFamily="34" charset="0"/>
              </a:rPr>
              <a:t> dung </a:t>
            </a:r>
            <a:r>
              <a:rPr lang="en-US" b="1" i="0" dirty="0" err="1">
                <a:solidFill>
                  <a:srgbClr val="090E1D"/>
                </a:solidFill>
                <a:effectLst/>
                <a:latin typeface="Open Sans" panose="020B0606030504020204" pitchFamily="34" charset="0"/>
              </a:rPr>
              <a:t>dịch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để</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chuẩn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bị</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tạo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bột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ngọt</a:t>
            </a:r>
            <a:r>
              <a:rPr lang="en-US" sz="2400" dirty="0"/>
              <a:t>:</a:t>
            </a:r>
          </a:p>
          <a:p>
            <a:pPr algn="l"/>
            <a:r>
              <a:rPr lang="vi-VN" b="0" i="0" dirty="0">
                <a:solidFill>
                  <a:srgbClr val="4C4F5A"/>
                </a:solidFill>
                <a:effectLst/>
                <a:latin typeface="Open Sans" panose="020B0606030504020204" pitchFamily="34" charset="0"/>
              </a:rPr>
              <a:t>Để đảm bảo an toàn trong quá trình vận hành máy tách ly axit glutamic và ngăn chặn tai nạn, có một số biện pháp phòng tránh quan trọng cần được thực hiện. Đầu tiên và quan trọng nhất, nhân viên cần được đào tạo một cách đầy đủ và thường xuyên về các quy trình an toàn, quy định lao động, và cách ứng phó với tình huống khẩn cấp.</a:t>
            </a:r>
          </a:p>
          <a:p>
            <a:pPr algn="l"/>
            <a:r>
              <a:rPr lang="vi-VN" b="0" i="0" dirty="0">
                <a:solidFill>
                  <a:srgbClr val="4C4F5A"/>
                </a:solidFill>
                <a:effectLst/>
                <a:latin typeface="Open Sans" panose="020B0606030504020204" pitchFamily="34" charset="0"/>
              </a:rPr>
              <a:t>Việc duy trì và kiểm tra định kỳ các thiết bị và hệ thống là một biện pháp quan trọng khác. Bảo dưỡng định kỳ giúp phát hiện sớm và ngăn chặn sự cố trước khi chúng trở thành nguyên nhân gây tai nạn. Ngoài ra, việc sử dụng các công nghệ và thiết bị an toàn như cảm biến và hệ thống bảo vệ tự động cũng đóng vai trò quan trọng trong việc giảm thiểu rủi ro.</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tách</a:t>
            </a:r>
            <a:r>
              <a:rPr lang="en-US" sz="3600" b="1" dirty="0">
                <a:latin typeface="UTM Aptima" panose="02040603050506020204" pitchFamily="18" charset="0"/>
              </a:rPr>
              <a:t> </a:t>
            </a:r>
            <a:r>
              <a:rPr lang="en-US" sz="3600" b="1" dirty="0" err="1">
                <a:latin typeface="UTM Aptima" panose="02040603050506020204" pitchFamily="18" charset="0"/>
              </a:rPr>
              <a:t>ly</a:t>
            </a:r>
            <a:r>
              <a:rPr lang="en-US" sz="3600" b="1" dirty="0">
                <a:latin typeface="UTM Aptima" panose="02040603050506020204" pitchFamily="18" charset="0"/>
              </a:rPr>
              <a:t> </a:t>
            </a:r>
            <a:r>
              <a:rPr lang="en-US" sz="3600" b="1" dirty="0" err="1">
                <a:latin typeface="UTM Aptima" panose="02040603050506020204" pitchFamily="18" charset="0"/>
              </a:rPr>
              <a:t>Axit</a:t>
            </a:r>
            <a:r>
              <a:rPr lang="en-US" sz="3600" b="1" dirty="0">
                <a:latin typeface="UTM Aptima" panose="02040603050506020204" pitchFamily="18" charset="0"/>
              </a:rPr>
              <a:t> glutamic </a:t>
            </a:r>
            <a:r>
              <a:rPr lang="en-US" sz="3600" b="1" dirty="0" err="1">
                <a:latin typeface="UTM Aptima" panose="02040603050506020204" pitchFamily="18" charset="0"/>
              </a:rPr>
              <a:t>từ</a:t>
            </a:r>
            <a:r>
              <a:rPr lang="en-US" sz="3600" b="1" dirty="0">
                <a:latin typeface="UTM Aptima" panose="02040603050506020204" pitchFamily="18" charset="0"/>
              </a:rPr>
              <a:t> </a:t>
            </a:r>
            <a:r>
              <a:rPr lang="en-US" sz="3600" b="1" dirty="0" err="1">
                <a:latin typeface="UTM Aptima" panose="02040603050506020204" pitchFamily="18" charset="0"/>
              </a:rPr>
              <a:t>các</a:t>
            </a:r>
            <a:r>
              <a:rPr lang="en-US" sz="3600" b="1" dirty="0">
                <a:latin typeface="UTM Aptima" panose="02040603050506020204" pitchFamily="18" charset="0"/>
              </a:rPr>
              <a:t> </a:t>
            </a:r>
            <a:r>
              <a:rPr lang="en-US" sz="3600" b="1" dirty="0" err="1">
                <a:latin typeface="UTM Aptima" panose="02040603050506020204" pitchFamily="18" charset="0"/>
              </a:rPr>
              <a:t>thành</a:t>
            </a:r>
            <a:r>
              <a:rPr lang="en-US" sz="3600" b="1" dirty="0">
                <a:latin typeface="UTM Aptima" panose="02040603050506020204" pitchFamily="18" charset="0"/>
              </a:rPr>
              <a:t> </a:t>
            </a:r>
            <a:r>
              <a:rPr lang="en-US" sz="3600" b="1" dirty="0" err="1">
                <a:latin typeface="UTM Aptima" panose="02040603050506020204" pitchFamily="18" charset="0"/>
              </a:rPr>
              <a:t>phần</a:t>
            </a:r>
            <a:r>
              <a:rPr lang="en-US" sz="3600" b="1" dirty="0">
                <a:latin typeface="UTM Aptima" panose="02040603050506020204" pitchFamily="18" charset="0"/>
              </a:rPr>
              <a:t> </a:t>
            </a:r>
            <a:r>
              <a:rPr lang="en-US" sz="3600" b="1" dirty="0" err="1">
                <a:latin typeface="UTM Aptima" panose="02040603050506020204" pitchFamily="18" charset="0"/>
              </a:rPr>
              <a:t>khác</a:t>
            </a:r>
            <a:r>
              <a:rPr lang="en-US" sz="3600" b="1" dirty="0">
                <a:latin typeface="UTM Aptima" panose="02040603050506020204" pitchFamily="18" charset="0"/>
              </a:rPr>
              <a:t> </a:t>
            </a:r>
            <a:r>
              <a:rPr lang="en-US" sz="3600" b="1" dirty="0" err="1">
                <a:latin typeface="UTM Aptima" panose="02040603050506020204" pitchFamily="18" charset="0"/>
              </a:rPr>
              <a:t>của</a:t>
            </a:r>
            <a:r>
              <a:rPr lang="en-US" sz="3600" b="1" dirty="0">
                <a:latin typeface="UTM Aptima" panose="02040603050506020204" pitchFamily="18" charset="0"/>
              </a:rPr>
              <a:t> dung </a:t>
            </a:r>
            <a:r>
              <a:rPr lang="en-US" sz="3600" b="1" dirty="0" err="1">
                <a:latin typeface="UTM Aptima" panose="02040603050506020204" pitchFamily="18" charset="0"/>
              </a:rPr>
              <a:t>dịch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b="1" i="0" dirty="0">
                <a:solidFill>
                  <a:srgbClr val="090E1D"/>
                </a:solidFill>
                <a:effectLst/>
                <a:latin typeface="Open Sans" panose="020B0606030504020204" pitchFamily="34" charset="0"/>
              </a:rPr>
              <a:t>Quy </a:t>
            </a:r>
            <a:r>
              <a:rPr lang="en-US" b="1" i="0" dirty="0" err="1">
                <a:solidFill>
                  <a:srgbClr val="090E1D"/>
                </a:solidFill>
                <a:effectLst/>
                <a:latin typeface="Open Sans" panose="020B0606030504020204" pitchFamily="34" charset="0"/>
              </a:rPr>
              <a:t>định</a:t>
            </a:r>
            <a:r>
              <a:rPr lang="en-US" b="1" i="0" dirty="0">
                <a:solidFill>
                  <a:srgbClr val="090E1D"/>
                </a:solidFill>
                <a:effectLst/>
                <a:latin typeface="Open Sans" panose="020B0606030504020204" pitchFamily="34" charset="0"/>
              </a:rPr>
              <a:t> an </a:t>
            </a:r>
            <a:r>
              <a:rPr lang="en-US" b="1" i="0" dirty="0" err="1">
                <a:solidFill>
                  <a:srgbClr val="090E1D"/>
                </a:solidFill>
                <a:effectLst/>
                <a:latin typeface="Open Sans" panose="020B0606030504020204" pitchFamily="34" charset="0"/>
              </a:rPr>
              <a:t>toàn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lao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động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tách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Axit</a:t>
            </a:r>
            <a:r>
              <a:rPr lang="en-US" b="1" i="0" dirty="0">
                <a:solidFill>
                  <a:srgbClr val="090E1D"/>
                </a:solidFill>
                <a:effectLst/>
                <a:latin typeface="Open Sans" panose="020B0606030504020204" pitchFamily="34" charset="0"/>
              </a:rPr>
              <a:t> glutamic </a:t>
            </a:r>
            <a:r>
              <a:rPr lang="en-US" b="1" i="0" dirty="0" err="1">
                <a:solidFill>
                  <a:srgbClr val="090E1D"/>
                </a:solidFill>
                <a:effectLst/>
                <a:latin typeface="Open Sans" panose="020B0606030504020204" pitchFamily="34" charset="0"/>
              </a:rPr>
              <a:t>từ</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phần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của</a:t>
            </a:r>
            <a:r>
              <a:rPr lang="en-US" b="1" i="0" dirty="0">
                <a:solidFill>
                  <a:srgbClr val="090E1D"/>
                </a:solidFill>
                <a:effectLst/>
                <a:latin typeface="Open Sans" panose="020B0606030504020204" pitchFamily="34" charset="0"/>
              </a:rPr>
              <a:t> dung </a:t>
            </a:r>
            <a:r>
              <a:rPr lang="en-US" b="1" i="0" dirty="0" err="1">
                <a:solidFill>
                  <a:srgbClr val="090E1D"/>
                </a:solidFill>
                <a:effectLst/>
                <a:latin typeface="Open Sans" panose="020B0606030504020204" pitchFamily="34" charset="0"/>
              </a:rPr>
              <a:t>dịch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để</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chuẩn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bị</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tạo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bột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ngọt</a:t>
            </a:r>
            <a:r>
              <a:rPr lang="en-US" sz="2400" dirty="0"/>
              <a:t>:</a:t>
            </a:r>
          </a:p>
          <a:p>
            <a:pPr algn="l"/>
            <a:r>
              <a:rPr lang="vi-VN" b="0" i="0" dirty="0">
                <a:solidFill>
                  <a:srgbClr val="4C4F5A"/>
                </a:solidFill>
                <a:effectLst/>
                <a:latin typeface="Open Sans" panose="020B0606030504020204" pitchFamily="34" charset="0"/>
              </a:rPr>
              <a:t>Quy định an toàn lao động trong quá trình vận hành máy tách ly axit glutamic là một phần quan trọng của môi trường sản xuất bột ngọt (MSG). Nhằm đảm bảo sự an toàn và tránh rủi ro tai nạn, nhân viên cần tuân thủ các quy tắc và quy định chặt chẽ.</a:t>
            </a:r>
          </a:p>
          <a:p>
            <a:pPr algn="l"/>
            <a:r>
              <a:rPr lang="vi-VN" b="0" i="0" dirty="0">
                <a:solidFill>
                  <a:srgbClr val="4C4F5A"/>
                </a:solidFill>
                <a:effectLst/>
                <a:latin typeface="Open Sans" panose="020B0606030504020204" pitchFamily="34" charset="0"/>
              </a:rPr>
              <a:t>Trước hết, nhân viên cần được đào tạo về an toàn lao động, hiểu rõ về môi trường làm việc và rủi ro cụ thể liên quan đến quá trình sản xuất. Việc này không chỉ giúp họ nhận biết và đối phó với nguy cơ một cách hiệu quả mà còn tạo nền tảng cho ý thức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tách</a:t>
            </a:r>
            <a:r>
              <a:rPr lang="en-US" sz="3600" b="1" dirty="0">
                <a:latin typeface="UTM Aptima" panose="02040603050506020204" pitchFamily="18" charset="0"/>
              </a:rPr>
              <a:t> </a:t>
            </a:r>
            <a:r>
              <a:rPr lang="en-US" sz="3600" b="1" dirty="0" err="1">
                <a:latin typeface="UTM Aptima" panose="02040603050506020204" pitchFamily="18" charset="0"/>
              </a:rPr>
              <a:t>ly</a:t>
            </a:r>
            <a:r>
              <a:rPr lang="en-US" sz="3600" b="1" dirty="0">
                <a:latin typeface="UTM Aptima" panose="02040603050506020204" pitchFamily="18" charset="0"/>
              </a:rPr>
              <a:t> </a:t>
            </a:r>
            <a:r>
              <a:rPr lang="en-US" sz="3600" b="1" dirty="0" err="1">
                <a:latin typeface="UTM Aptima" panose="02040603050506020204" pitchFamily="18" charset="0"/>
              </a:rPr>
              <a:t>Axit</a:t>
            </a:r>
            <a:r>
              <a:rPr lang="en-US" sz="3600" b="1" dirty="0">
                <a:latin typeface="UTM Aptima" panose="02040603050506020204" pitchFamily="18" charset="0"/>
              </a:rPr>
              <a:t> glutamic </a:t>
            </a:r>
            <a:r>
              <a:rPr lang="en-US" sz="3600" b="1" dirty="0" err="1">
                <a:latin typeface="UTM Aptima" panose="02040603050506020204" pitchFamily="18" charset="0"/>
              </a:rPr>
              <a:t>từ</a:t>
            </a:r>
            <a:r>
              <a:rPr lang="en-US" sz="3600" b="1" dirty="0">
                <a:latin typeface="UTM Aptima" panose="02040603050506020204" pitchFamily="18" charset="0"/>
              </a:rPr>
              <a:t> </a:t>
            </a:r>
            <a:r>
              <a:rPr lang="en-US" sz="3600" b="1" dirty="0" err="1">
                <a:latin typeface="UTM Aptima" panose="02040603050506020204" pitchFamily="18" charset="0"/>
              </a:rPr>
              <a:t>các</a:t>
            </a:r>
            <a:r>
              <a:rPr lang="en-US" sz="3600" b="1" dirty="0">
                <a:latin typeface="UTM Aptima" panose="02040603050506020204" pitchFamily="18" charset="0"/>
              </a:rPr>
              <a:t> </a:t>
            </a:r>
            <a:r>
              <a:rPr lang="en-US" sz="3600" b="1" dirty="0" err="1">
                <a:latin typeface="UTM Aptima" panose="02040603050506020204" pitchFamily="18" charset="0"/>
              </a:rPr>
              <a:t>thành</a:t>
            </a:r>
            <a:r>
              <a:rPr lang="en-US" sz="3600" b="1" dirty="0">
                <a:latin typeface="UTM Aptima" panose="02040603050506020204" pitchFamily="18" charset="0"/>
              </a:rPr>
              <a:t> </a:t>
            </a:r>
            <a:r>
              <a:rPr lang="en-US" sz="3600" b="1" dirty="0" err="1">
                <a:latin typeface="UTM Aptima" panose="02040603050506020204" pitchFamily="18" charset="0"/>
              </a:rPr>
              <a:t>phần</a:t>
            </a:r>
            <a:r>
              <a:rPr lang="en-US" sz="3600" b="1" dirty="0">
                <a:latin typeface="UTM Aptima" panose="02040603050506020204" pitchFamily="18" charset="0"/>
              </a:rPr>
              <a:t> </a:t>
            </a:r>
            <a:r>
              <a:rPr lang="en-US" sz="3600" b="1" dirty="0" err="1">
                <a:latin typeface="UTM Aptima" panose="02040603050506020204" pitchFamily="18" charset="0"/>
              </a:rPr>
              <a:t>khác</a:t>
            </a:r>
            <a:r>
              <a:rPr lang="en-US" sz="3600" b="1" dirty="0">
                <a:latin typeface="UTM Aptima" panose="02040603050506020204" pitchFamily="18" charset="0"/>
              </a:rPr>
              <a:t> </a:t>
            </a:r>
            <a:r>
              <a:rPr lang="en-US" sz="3600" b="1" dirty="0" err="1">
                <a:latin typeface="UTM Aptima" panose="02040603050506020204" pitchFamily="18" charset="0"/>
              </a:rPr>
              <a:t>của</a:t>
            </a:r>
            <a:r>
              <a:rPr lang="en-US" sz="3600" b="1" dirty="0">
                <a:latin typeface="UTM Aptima" panose="02040603050506020204" pitchFamily="18" charset="0"/>
              </a:rPr>
              <a:t> dung </a:t>
            </a:r>
            <a:r>
              <a:rPr lang="en-US" sz="3600" b="1" dirty="0" err="1">
                <a:latin typeface="UTM Aptima" panose="02040603050506020204" pitchFamily="18" charset="0"/>
              </a:rPr>
              <a:t>dịch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huống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cấp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tách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Axit</a:t>
            </a:r>
            <a:r>
              <a:rPr lang="en-US" b="1" i="0" dirty="0">
                <a:solidFill>
                  <a:srgbClr val="090E1D"/>
                </a:solidFill>
                <a:effectLst/>
                <a:latin typeface="Open Sans" panose="020B0606030504020204" pitchFamily="34" charset="0"/>
              </a:rPr>
              <a:t> glutamic </a:t>
            </a:r>
            <a:r>
              <a:rPr lang="en-US" b="1" i="0" dirty="0" err="1">
                <a:solidFill>
                  <a:srgbClr val="090E1D"/>
                </a:solidFill>
                <a:effectLst/>
                <a:latin typeface="Open Sans" panose="020B0606030504020204" pitchFamily="34" charset="0"/>
              </a:rPr>
              <a:t>từ</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phần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của</a:t>
            </a:r>
            <a:r>
              <a:rPr lang="en-US" b="1" i="0" dirty="0">
                <a:solidFill>
                  <a:srgbClr val="090E1D"/>
                </a:solidFill>
                <a:effectLst/>
                <a:latin typeface="Open Sans" panose="020B0606030504020204" pitchFamily="34" charset="0"/>
              </a:rPr>
              <a:t> dung </a:t>
            </a:r>
            <a:r>
              <a:rPr lang="en-US" b="1" i="0" dirty="0" err="1">
                <a:solidFill>
                  <a:srgbClr val="090E1D"/>
                </a:solidFill>
                <a:effectLst/>
                <a:latin typeface="Open Sans" panose="020B0606030504020204" pitchFamily="34" charset="0"/>
              </a:rPr>
              <a:t>dịch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để</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chuẩn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bị</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tạo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bột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ngọt</a:t>
            </a:r>
            <a:r>
              <a:rPr lang="en-US" sz="2400" dirty="0"/>
              <a:t>:</a:t>
            </a:r>
          </a:p>
          <a:p>
            <a:pPr algn="l"/>
            <a:r>
              <a:rPr lang="en-US" b="0" i="0" dirty="0" err="1">
                <a:solidFill>
                  <a:srgbClr val="4C4F5A"/>
                </a:solidFill>
                <a:effectLst/>
                <a:latin typeface="Open Sans" panose="020B0606030504020204" pitchFamily="34" charset="0"/>
              </a:rPr>
              <a:t>Đầu</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tiên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nhân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viên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cần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nhận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biết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đánh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giá</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tình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hình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ngay</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khi</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có</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dấu</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hiệu</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của</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sự</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cố</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Việc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này</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đòi</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hỏi</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sự</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nhạy</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bén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kỹ</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năng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phân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tích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tình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hình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để</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xác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định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mức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độ</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nguy</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hiểm</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quyết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định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xử</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lý</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phù</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hợp</a:t>
            </a:r>
            <a:r>
              <a:rPr lang="en-US" b="0" i="0" dirty="0">
                <a:solidFill>
                  <a:srgbClr val="4C4F5A"/>
                </a:solidFill>
                <a:effectLst/>
                <a:latin typeface="Open Sans" panose="020B0606030504020204" pitchFamily="34" charset="0"/>
              </a:rPr>
              <a:t>.</a:t>
            </a:r>
          </a:p>
          <a:p>
            <a:pPr algn="l"/>
            <a:r>
              <a:rPr lang="en-US" b="0" i="0" dirty="0" err="1">
                <a:solidFill>
                  <a:srgbClr val="4C4F5A"/>
                </a:solidFill>
                <a:effectLst/>
                <a:latin typeface="Open Sans" panose="020B0606030504020204" pitchFamily="34" charset="0"/>
              </a:rPr>
              <a:t>Ngay</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sau</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đó</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việc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thông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báo</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về</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tình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huống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này</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đến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các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cấp</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quản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lý</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đồng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nghiệp</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là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quan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trọng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để</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có</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sự</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hỗ</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trợ</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hợp</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tác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trong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việc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giải</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quyết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tình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hình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Đồng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thời</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việc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kích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thích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hệ</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thống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báo</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động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tự</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động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phản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ứng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là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quan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trọng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để</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giảm</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thời</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gian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phản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ứng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đối</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phó</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với</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sự</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cố</a:t>
            </a:r>
            <a:r>
              <a:rPr lang="en-US" b="0" i="0" dirty="0">
                <a:solidFill>
                  <a:srgbClr val="4C4F5A"/>
                </a:solidFill>
                <a:effectLst/>
                <a:latin typeface="Open Sans" panose="020B0606030504020204" pitchFamily="34" charset="0"/>
              </a:rPr>
              <a: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ngọt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kết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ngọt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latin typeface="Söhne"/>
              </a:rPr>
              <a:t>:</a:t>
            </a:r>
          </a:p>
          <a:p>
            <a:pPr algn="l"/>
            <a:r>
              <a:rPr lang="vi-VN" b="0" i="0" dirty="0">
                <a:effectLst/>
                <a:latin typeface="Open Sans" panose="020B0606030504020204" pitchFamily="34" charset="0"/>
              </a:rPr>
              <a:t>Đầu tiên, nguyên liệu cơ bản như tinh bột và nước được cung cấp và đảm bảo chất lượng.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Sự chính xác trong lượng và tỷ lệ nguyên liệu là quan trọng để đảm bảo sản phẩm cuối cùng đáp ứng các tiêu chuẩn chất lượng.</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F295AC98-42C5-4696-6765-AE7694C0C219}"/>
              </a:ext>
            </a:extLst>
          </p:cNvPr>
          <p:cNvPicPr>
            <a:picLocks noChangeAspect="1"/>
          </p:cNvPicPr>
          <p:nvPr/>
        </p:nvPicPr>
        <p:blipFill>
          <a:blip r:embed="rId4"/>
          <a:stretch>
            <a:fillRect/>
          </a:stretch>
        </p:blipFill>
        <p:spPr>
          <a:xfrm>
            <a:off x="-746348" y="3212976"/>
            <a:ext cx="4833913" cy="4833913"/>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ngọt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kết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ngọt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latin typeface="Söhne"/>
              </a:rPr>
              <a:t>:</a:t>
            </a:r>
          </a:p>
          <a:p>
            <a:pPr algn="l"/>
            <a:r>
              <a:rPr lang="vi-VN" b="0" i="0" dirty="0">
                <a:effectLst/>
                <a:latin typeface="Open Sans" panose="020B0606030504020204" pitchFamily="34" charset="0"/>
              </a:rPr>
              <a:t>Trong quá trình vận hành máy kết tinh và tạo hạt bột ngọt (MSG), có thể xảy ra các dạng tai nạn đòi hỏi sự chú ý và phòng tránh.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 cơ chính là tai nạn nhiệt độ và áp suất. Do quá trình làm việc ở mức nhiệt độ và áp suất cao, việc giữ cho các tham số này trong khoảng an toàn đòi hỏi sự theo dõi liên tục và kiểm soát chặt chẽ.</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628EE11-4992-83A1-FB59-55DA33310616}"/>
              </a:ext>
            </a:extLst>
          </p:cNvPr>
          <p:cNvPicPr>
            <a:picLocks noChangeAspect="1"/>
          </p:cNvPicPr>
          <p:nvPr/>
        </p:nvPicPr>
        <p:blipFill>
          <a:blip r:embed="rId4"/>
          <a:stretch>
            <a:fillRect/>
          </a:stretch>
        </p:blipFill>
        <p:spPr>
          <a:xfrm>
            <a:off x="-746348" y="3212976"/>
            <a:ext cx="4833913" cy="4833913"/>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ngọt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kết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ngọt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latin typeface="Söhne"/>
              </a:rPr>
              <a:t>:</a:t>
            </a:r>
          </a:p>
          <a:p>
            <a:pPr algn="l"/>
            <a:r>
              <a:rPr lang="en-US" b="0" i="0" dirty="0" err="1">
                <a:effectLst/>
                <a:latin typeface="Open Sans" panose="020B0606030504020204" pitchFamily="34" charset="0"/>
              </a:rPr>
              <a:t>Các</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kết</a:t>
            </a:r>
            <a:r>
              <a:rPr lang="en-US" b="0" i="0" dirty="0">
                <a:effectLst/>
                <a:latin typeface="Open Sans" panose="020B0606030504020204" pitchFamily="34" charset="0"/>
              </a:rPr>
              <a:t> </a:t>
            </a:r>
            <a:r>
              <a:rPr lang="en-US" b="0" i="0" dirty="0" err="1">
                <a:effectLst/>
                <a:latin typeface="Open Sans" panose="020B0606030504020204" pitchFamily="34" charset="0"/>
              </a:rPr>
              <a:t>tinh</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hạt</a:t>
            </a:r>
            <a:r>
              <a:rPr lang="en-US" b="0" i="0" dirty="0">
                <a:effectLst/>
                <a:latin typeface="Open Sans" panose="020B0606030504020204" pitchFamily="34" charset="0"/>
              </a:rPr>
              <a:t> </a:t>
            </a:r>
            <a:r>
              <a:rPr lang="en-US" b="0" i="0" dirty="0" err="1">
                <a:effectLst/>
                <a:latin typeface="Open Sans" panose="020B0606030504020204" pitchFamily="34" charset="0"/>
              </a:rPr>
              <a:t>bột</a:t>
            </a:r>
            <a:r>
              <a:rPr lang="en-US" b="0" i="0" dirty="0">
                <a:effectLst/>
                <a:latin typeface="Open Sans" panose="020B0606030504020204" pitchFamily="34" charset="0"/>
              </a:rPr>
              <a:t> </a:t>
            </a:r>
            <a:r>
              <a:rPr lang="en-US" b="0" i="0" dirty="0" err="1">
                <a:effectLst/>
                <a:latin typeface="Open Sans" panose="020B0606030504020204" pitchFamily="34" charset="0"/>
              </a:rPr>
              <a:t>ngọt</a:t>
            </a:r>
            <a:r>
              <a:rPr lang="en-US" b="0" i="0" dirty="0">
                <a:effectLst/>
                <a:latin typeface="Open Sans" panose="020B0606030504020204" pitchFamily="34" charset="0"/>
              </a:rPr>
              <a:t> (MSG)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phát</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p>
          <a:p>
            <a:pPr algn="l"/>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yếu</a:t>
            </a:r>
            <a:r>
              <a:rPr lang="en-US" b="0" i="0" dirty="0">
                <a:effectLst/>
                <a:latin typeface="Open Sans" panose="020B0606030504020204" pitchFamily="34" charset="0"/>
              </a:rPr>
              <a:t> </a:t>
            </a:r>
            <a:r>
              <a:rPr lang="en-US" b="0" i="0" dirty="0" err="1">
                <a:effectLst/>
                <a:latin typeface="Open Sans" panose="020B0606030504020204" pitchFamily="34" charset="0"/>
              </a:rPr>
              <a:t>tố</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chú</a:t>
            </a:r>
            <a:r>
              <a:rPr lang="en-US" b="0" i="0" dirty="0">
                <a:effectLst/>
                <a:latin typeface="Open Sans" panose="020B0606030504020204" pitchFamily="34" charset="0"/>
              </a:rPr>
              <a:t> ý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kiểm</a:t>
            </a:r>
            <a:r>
              <a:rPr lang="en-US" b="0" i="0" dirty="0">
                <a:effectLst/>
                <a:latin typeface="Open Sans" panose="020B0606030504020204" pitchFamily="34" charset="0"/>
              </a:rPr>
              <a:t> </a:t>
            </a:r>
            <a:r>
              <a:rPr lang="en-US" b="0" i="0" dirty="0" err="1">
                <a:effectLst/>
                <a:latin typeface="Open Sans" panose="020B0606030504020204" pitchFamily="34" charset="0"/>
              </a:rPr>
              <a:t>soát</a:t>
            </a:r>
            <a:r>
              <a:rPr lang="en-US" b="0" i="0" dirty="0">
                <a:effectLst/>
                <a:latin typeface="Open Sans" panose="020B0606030504020204" pitchFamily="34" charset="0"/>
              </a:rPr>
              <a:t> </a:t>
            </a:r>
            <a:r>
              <a:rPr lang="en-US" b="0" i="0" dirty="0" err="1">
                <a:effectLst/>
                <a:latin typeface="Open Sans" panose="020B0606030504020204" pitchFamily="34" charset="0"/>
              </a:rPr>
              <a:t>nhiệt</a:t>
            </a:r>
            <a:r>
              <a:rPr lang="en-US" b="0" i="0" dirty="0">
                <a:effectLst/>
                <a:latin typeface="Open Sans" panose="020B0606030504020204" pitchFamily="34" charset="0"/>
              </a:rPr>
              <a:t> </a:t>
            </a:r>
            <a:r>
              <a:rPr lang="en-US" b="0" i="0" dirty="0" err="1">
                <a:effectLst/>
                <a:latin typeface="Open Sans" panose="020B0606030504020204" pitchFamily="34" charset="0"/>
              </a:rPr>
              <a:t>độ</a:t>
            </a:r>
            <a:r>
              <a:rPr lang="en-US" b="0" i="0" dirty="0">
                <a:effectLst/>
                <a:latin typeface="Open Sans" panose="020B0606030504020204" pitchFamily="34" charset="0"/>
              </a:rPr>
              <a:t>, </a:t>
            </a:r>
            <a:r>
              <a:rPr lang="en-US" b="0" i="0" dirty="0" err="1">
                <a:effectLst/>
                <a:latin typeface="Open Sans" panose="020B0606030504020204" pitchFamily="34" charset="0"/>
              </a:rPr>
              <a:t>áp</a:t>
            </a:r>
            <a:r>
              <a:rPr lang="en-US" b="0" i="0" dirty="0">
                <a:effectLst/>
                <a:latin typeface="Open Sans" panose="020B0606030504020204" pitchFamily="34" charset="0"/>
              </a:rPr>
              <a:t> </a:t>
            </a:r>
            <a:r>
              <a:rPr lang="en-US" b="0" i="0" dirty="0" err="1">
                <a:effectLst/>
                <a:latin typeface="Open Sans" panose="020B0606030504020204" pitchFamily="34" charset="0"/>
              </a:rPr>
              <a:t>suất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hóa</a:t>
            </a:r>
            <a:r>
              <a:rPr lang="en-US" b="0" i="0" dirty="0">
                <a:effectLst/>
                <a:latin typeface="Open Sans" panose="020B0606030504020204" pitchFamily="34" charset="0"/>
              </a:rPr>
              <a:t> </a:t>
            </a:r>
            <a:r>
              <a:rPr lang="en-US" b="0" i="0" dirty="0" err="1">
                <a:effectLst/>
                <a:latin typeface="Open Sans" panose="020B0606030504020204" pitchFamily="34" charset="0"/>
              </a:rPr>
              <a:t>học</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tình</a:t>
            </a:r>
            <a:r>
              <a:rPr lang="en-US" b="0" i="0" dirty="0">
                <a:effectLst/>
                <a:latin typeface="Open Sans" panose="020B0606030504020204" pitchFamily="34" charset="0"/>
              </a:rPr>
              <a:t> </a:t>
            </a:r>
            <a:r>
              <a:rPr lang="en-US" b="0" i="0" dirty="0" err="1">
                <a:effectLst/>
                <a:latin typeface="Open Sans" panose="020B0606030504020204" pitchFamily="34" charset="0"/>
              </a:rPr>
              <a:t>huống</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mong</a:t>
            </a:r>
            <a:r>
              <a:rPr lang="en-US" b="0" i="0" dirty="0">
                <a:effectLst/>
                <a:latin typeface="Open Sans" panose="020B0606030504020204" pitchFamily="34" charset="0"/>
              </a:rPr>
              <a:t> </a:t>
            </a:r>
            <a:r>
              <a:rPr lang="en-US" b="0" i="0" dirty="0" err="1">
                <a:effectLst/>
                <a:latin typeface="Open Sans" panose="020B0606030504020204" pitchFamily="34" charset="0"/>
              </a:rPr>
              <a:t>muốn</a:t>
            </a:r>
            <a:r>
              <a:rPr lang="en-US" b="0" i="0" dirty="0">
                <a:effectLst/>
                <a:latin typeface="Open Sans" panose="020B0606030504020204" pitchFamily="34" charset="0"/>
              </a:rPr>
              <a:t>.</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0C1A824-5254-0003-94AA-81B4462C1362}"/>
              </a:ext>
            </a:extLst>
          </p:cNvPr>
          <p:cNvPicPr>
            <a:picLocks noChangeAspect="1"/>
          </p:cNvPicPr>
          <p:nvPr/>
        </p:nvPicPr>
        <p:blipFill>
          <a:blip r:embed="rId4"/>
          <a:stretch>
            <a:fillRect/>
          </a:stretch>
        </p:blipFill>
        <p:spPr>
          <a:xfrm>
            <a:off x="-746348" y="3212976"/>
            <a:ext cx="4833913" cy="4833913"/>
          </a:xfrm>
          <a:prstGeom prst="rect">
            <a:avLst/>
          </a:prstGeom>
        </p:spPr>
      </p:pic>
    </p:spTree>
    <p:extLst>
      <p:ext uri="{BB962C8B-B14F-4D97-AF65-F5344CB8AC3E}">
        <p14:creationId xmlns:p14="http://schemas.microsoft.com/office/powerpoint/2010/main" val="2280327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ngọt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kết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ngọt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latin typeface="Söhne"/>
              </a:rPr>
              <a:t>:</a:t>
            </a:r>
          </a:p>
          <a:p>
            <a:pPr algn="l"/>
            <a:r>
              <a:rPr lang="vi-VN" b="0" i="0" dirty="0">
                <a:effectLst/>
                <a:latin typeface="Open Sans" panose="020B0606030504020204" pitchFamily="34" charset="0"/>
              </a:rPr>
              <a:t>Để giảm thiểu nguy cơ tai nạn khi vận hành máy kết tinh và tạo hạt bột ngọt (MSG), cần áp dụng các biện pháp phòng tránh một cách kỹ lưỡng.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và quan trọng nhất, đào tạo nhân viên về quy tắc an toàn lao động và quy trình làm việc. Sự hiểu biết đầy đủ về quy trình, cũng như việc sử dụng đúng trang thiết bị bảo vệ cá nhân, đóng vai trò quan trọng trong việc ngăn chặn tai nạn.</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A7A921E-D171-C43E-8EBA-556A424DA4A8}"/>
              </a:ext>
            </a:extLst>
          </p:cNvPr>
          <p:cNvPicPr>
            <a:picLocks noChangeAspect="1"/>
          </p:cNvPicPr>
          <p:nvPr/>
        </p:nvPicPr>
        <p:blipFill>
          <a:blip r:embed="rId4"/>
          <a:stretch>
            <a:fillRect/>
          </a:stretch>
        </p:blipFill>
        <p:spPr>
          <a:xfrm>
            <a:off x="-746348" y="3212976"/>
            <a:ext cx="4833913" cy="4833913"/>
          </a:xfrm>
          <a:prstGeom prst="rect">
            <a:avLst/>
          </a:prstGeom>
        </p:spPr>
      </p:pic>
    </p:spTree>
    <p:extLst>
      <p:ext uri="{BB962C8B-B14F-4D97-AF65-F5344CB8AC3E}">
        <p14:creationId xmlns:p14="http://schemas.microsoft.com/office/powerpoint/2010/main" val="3558587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ngọt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kết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ngọt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latin typeface="Söhne"/>
              </a:rPr>
              <a:t>:</a:t>
            </a:r>
          </a:p>
          <a:p>
            <a:pPr algn="l"/>
            <a:r>
              <a:rPr lang="vi-VN" b="0" i="0" dirty="0">
                <a:effectLst/>
                <a:latin typeface="Open Sans" panose="020B0606030504020204" pitchFamily="34" charset="0"/>
              </a:rPr>
              <a:t>Đặc biệt, quy định về kiểm soát nhiệt độ và áp suất là quan trọng. Nhân viên phải hiểu rõ về cách giữ cho các tham số này ổn định và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sử dụng thiết bị đo lường chính xác và thường xuyên kiểm tra là yếu tố quyết định để ngăn chặn tai nạn.</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1432815-77A7-A32D-F012-C95179DC23B8}"/>
              </a:ext>
            </a:extLst>
          </p:cNvPr>
          <p:cNvPicPr>
            <a:picLocks noChangeAspect="1"/>
          </p:cNvPicPr>
          <p:nvPr/>
        </p:nvPicPr>
        <p:blipFill>
          <a:blip r:embed="rId4"/>
          <a:stretch>
            <a:fillRect/>
          </a:stretch>
        </p:blipFill>
        <p:spPr>
          <a:xfrm>
            <a:off x="-746348" y="3212976"/>
            <a:ext cx="4833913" cy="4833913"/>
          </a:xfrm>
          <a:prstGeom prst="rect">
            <a:avLst/>
          </a:prstGeom>
        </p:spPr>
      </p:pic>
    </p:spTree>
    <p:extLst>
      <p:ext uri="{BB962C8B-B14F-4D97-AF65-F5344CB8AC3E}">
        <p14:creationId xmlns:p14="http://schemas.microsoft.com/office/powerpoint/2010/main" val="3476175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kết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ngọt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kết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ngọt</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sz="2000" dirty="0">
                <a:latin typeface="Söhne"/>
              </a:rPr>
              <a:t>:</a:t>
            </a:r>
          </a:p>
          <a:p>
            <a:pPr algn="l"/>
            <a:r>
              <a:rPr lang="vi-VN" b="0" i="0" dirty="0">
                <a:effectLst/>
                <a:latin typeface="Open Sans" panose="020B0606030504020204" pitchFamily="34" charset="0"/>
              </a:rPr>
              <a:t>Đầu tiên, việc đảm bảo sự an toàn cá nhân là ưu tiên hàng đầu. Nhân viên phải biết cách sử dụng đúng trang thiết bị bảo vệ cá nhân và thoát khỏi khu vực nguy hiểm.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Đồng thời, quy trình gọi cứu thường phải được thực hiện một cách nhanh chóng để có sự hỗ trợ kịp thời.</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FC2ECC4-53B5-4D96-3489-F28DED366F46}"/>
              </a:ext>
            </a:extLst>
          </p:cNvPr>
          <p:cNvPicPr>
            <a:picLocks noChangeAspect="1"/>
          </p:cNvPicPr>
          <p:nvPr/>
        </p:nvPicPr>
        <p:blipFill>
          <a:blip r:embed="rId4"/>
          <a:stretch>
            <a:fillRect/>
          </a:stretch>
        </p:blipFill>
        <p:spPr>
          <a:xfrm>
            <a:off x="-746348" y="3212976"/>
            <a:ext cx="4833913" cy="4833913"/>
          </a:xfrm>
          <a:prstGeom prst="rect">
            <a:avLst/>
          </a:prstGeom>
        </p:spPr>
      </p:pic>
    </p:spTree>
    <p:extLst>
      <p:ext uri="{BB962C8B-B14F-4D97-AF65-F5344CB8AC3E}">
        <p14:creationId xmlns:p14="http://schemas.microsoft.com/office/powerpoint/2010/main" val="214162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156</TotalTime>
  <Words>4315</Words>
  <Application>Microsoft Office PowerPoint</Application>
  <PresentationFormat>Custom</PresentationFormat>
  <Paragraphs>156</Paragraphs>
  <Slides>34</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BỘT NGỌT</vt:lpstr>
      <vt:lpstr>Một số vụ tai nạn trong nhà máy sản xuất bột ngọt</vt:lpstr>
      <vt:lpstr>Tóm tắt bài học</vt:lpstr>
      <vt:lpstr>Vận hành máy chiết xuất tinh bột từ củ cải, bắp, hoặc nghệ tây</vt:lpstr>
      <vt:lpstr>Vận hành máy chiết xuất tinh bột từ củ cải, bắp, hoặc nghệ tây</vt:lpstr>
      <vt:lpstr>Vận hành máy chiết xuất tinh bột từ củ cải, bắp, hoặc nghệ tây</vt:lpstr>
      <vt:lpstr>Vận hành máy chiết xuất tinh bột từ củ cải, bắp, hoặc nghệ tây</vt:lpstr>
      <vt:lpstr>Vận hành máy chiết xuất tinh bột từ củ cải, bắp, hoặc nghệ tây</vt:lpstr>
      <vt:lpstr>Vận hành máy chiết xuất tinh bột từ củ cải, bắp, hoặc nghệ tây</vt:lpstr>
      <vt:lpstr>Vận hành máy phân giải thành đường glucose thông qua quá trình phản ứng thủy phân</vt:lpstr>
      <vt:lpstr>Vận hành máy phân giải thành đường glucose thông qua quá trình phản ứng thủy phân</vt:lpstr>
      <vt:lpstr>Vận hành máy phân giải thành đường glucose thông qua quá trình phản ứng thủy phân</vt:lpstr>
      <vt:lpstr>Vận hành máy phân giải thành đường glucose thông qua quá trình phản ứng thủy phân</vt:lpstr>
      <vt:lpstr>Vận hành máy phân giải thành đường glucose thông qua quá trình phản ứng thủy phân</vt:lpstr>
      <vt:lpstr>Vận hành máy phân giải thành đường glucose thông qua quá trình phản ứng thủy phân</vt:lpstr>
      <vt:lpstr>Vận hành máy lên men tạo ra axit glutamic</vt:lpstr>
      <vt:lpstr>Vận hành máy lên men tạo ra axit glutamic</vt:lpstr>
      <vt:lpstr>Vận hành máy lên men tạo ra axit glutamic</vt:lpstr>
      <vt:lpstr>Vận hành máy lên men tạo ra axit glutamic</vt:lpstr>
      <vt:lpstr>Vận hành máy lên men tạo ra axit glutamic</vt:lpstr>
      <vt:lpstr>Vận hành máy lên men tạo ra axit glutamic</vt:lpstr>
      <vt:lpstr>Vận hành máy tách ly Axit glutamic từ các thành phần khác của dung dịch</vt:lpstr>
      <vt:lpstr>Vận hành máy tách ly Axit glutamic từ các thành phần khác của dung dịch</vt:lpstr>
      <vt:lpstr>Vận hành máy tách ly Axit glutamic từ các thành phần khác của dung dịch</vt:lpstr>
      <vt:lpstr>Vận hành máy tách ly Axit glutamic từ các thành phần khác của dung dịch</vt:lpstr>
      <vt:lpstr>Vận hành máy tách ly Axit glutamic từ các thành phần khác của dung dịch</vt:lpstr>
      <vt:lpstr>Vận hành máy tách ly Axit glutamic từ các thành phần khác của dung dịch</vt:lpstr>
      <vt:lpstr>Vận hành máy kết tinh và tạo hạt bột ngọt thành phẩm</vt:lpstr>
      <vt:lpstr>Vận hành máy kết tinh và tạo hạt bột ngọt thành phẩm</vt:lpstr>
      <vt:lpstr>Vận hành máy kết tinh và tạo hạt bột ngọt thành phẩm</vt:lpstr>
      <vt:lpstr>Vận hành máy kết tinh và tạo hạt bột ngọt thành phẩm</vt:lpstr>
      <vt:lpstr>Vận hành máy kết tinh và tạo hạt bột ngọt thành phẩm</vt:lpstr>
      <vt:lpstr>Vận hành máy kết tinh và tạo hạt bột ngọt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19</cp:revision>
  <dcterms:created xsi:type="dcterms:W3CDTF">2024-03-23T04:43:33Z</dcterms:created>
  <dcterms:modified xsi:type="dcterms:W3CDTF">2024-04-02T03:32:50Z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