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1" d="100"/>
          <a:sy n="111" d="100"/>
        </p:scale>
        <p:origin x="1260" y="-89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353617" y="2187963"/>
            <a:ext cx="5480001"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CÁC LOẠI KHÔ THỊT</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C35802D-E523-69B1-5DA2-B8112FDA6F02}"/>
              </a:ext>
            </a:extLst>
          </p:cNvPr>
          <p:cNvPicPr>
            <a:picLocks noChangeAspect="1"/>
          </p:cNvPicPr>
          <p:nvPr/>
        </p:nvPicPr>
        <p:blipFill>
          <a:blip r:embed="rId4"/>
          <a:stretch>
            <a:fillRect/>
          </a:stretch>
        </p:blipFill>
        <p:spPr>
          <a:xfrm>
            <a:off x="4587422" y="3879726"/>
            <a:ext cx="3012389" cy="3012389"/>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029872"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các</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loại</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khô</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thịt</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chế biến thực phẩm, đặc biệt là quá trình sản xuất các loại khô thịt như bò khô, nai khô, tai nạn lao động có thể xảy ra và gây ra những hậu quả nghiêm trọng</a:t>
            </a:r>
            <a:r>
              <a:rPr lang="en-US" sz="2000" dirty="0">
                <a:ea typeface="+mn-lt"/>
                <a:cs typeface="+mn-lt"/>
              </a:rPr>
              <a:t>:</a:t>
            </a:r>
            <a:endParaRPr lang="en-US" dirty="0"/>
          </a:p>
          <a:p>
            <a:pPr marL="730885" lvl="1" indent="-304165"/>
            <a:r>
              <a:rPr lang="pt-BR" i="0" dirty="0">
                <a:solidFill>
                  <a:srgbClr val="0D0D0D"/>
                </a:solidFill>
                <a:effectLst/>
                <a:latin typeface="Söhne"/>
              </a:rPr>
              <a:t>Vụ nổ lò sấy</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pt-BR" dirty="0">
              <a:solidFill>
                <a:srgbClr val="0D0D0D"/>
              </a:solidFill>
              <a:latin typeface="Söhne"/>
            </a:endParaRPr>
          </a:p>
          <a:p>
            <a:pPr marL="730885" lvl="1" indent="-304165"/>
            <a:r>
              <a:rPr lang="vi-VN" dirty="0">
                <a:solidFill>
                  <a:srgbClr val="0D0D0D"/>
                </a:solidFill>
                <a:latin typeface="Söhne"/>
              </a:rPr>
              <a:t>Nguy cơ về chất lượng không đảm bảo</a:t>
            </a:r>
            <a:endParaRPr lang="pt-BR" dirty="0">
              <a:solidFill>
                <a:srgbClr val="0D0D0D"/>
              </a:solidFill>
              <a:latin typeface="Söhne"/>
            </a:endParaRPr>
          </a:p>
          <a:p>
            <a:pPr marL="730885" lvl="1" indent="-304165"/>
            <a:r>
              <a:rPr lang="en-US" dirty="0" err="1">
                <a:solidFill>
                  <a:srgbClr val="0D0D0D"/>
                </a:solidFill>
                <a:latin typeface="Söhne"/>
              </a:rPr>
              <a:t>Rủi</a:t>
            </a:r>
            <a:r>
              <a:rPr lang="en-US" dirty="0">
                <a:solidFill>
                  <a:srgbClr val="0D0D0D"/>
                </a:solidFill>
                <a:latin typeface="Söhne"/>
              </a:rPr>
              <a:t> </a:t>
            </a:r>
            <a:r>
              <a:rPr lang="en-US" dirty="0" err="1">
                <a:solidFill>
                  <a:srgbClr val="0D0D0D"/>
                </a:solidFill>
                <a:latin typeface="Söhne"/>
              </a:rPr>
              <a:t>ro</a:t>
            </a:r>
            <a:r>
              <a:rPr lang="en-US" dirty="0">
                <a:solidFill>
                  <a:srgbClr val="0D0D0D"/>
                </a:solidFill>
                <a:latin typeface="Söhne"/>
              </a:rPr>
              <a:t> </a:t>
            </a:r>
            <a:r>
              <a:rPr lang="en-US" dirty="0" err="1">
                <a:solidFill>
                  <a:srgbClr val="0D0D0D"/>
                </a:solidFill>
                <a:latin typeface="Söhne"/>
              </a:rPr>
              <a:t>từ</a:t>
            </a:r>
            <a:r>
              <a:rPr lang="en-US" dirty="0">
                <a:solidFill>
                  <a:srgbClr val="0D0D0D"/>
                </a:solidFill>
                <a:latin typeface="Söhne"/>
              </a:rPr>
              <a:t> </a:t>
            </a:r>
            <a:r>
              <a:rPr lang="en-US" dirty="0" err="1">
                <a:solidFill>
                  <a:srgbClr val="0D0D0D"/>
                </a:solidFill>
                <a:latin typeface="Söhne"/>
              </a:rPr>
              <a:t>vật</a:t>
            </a:r>
            <a:r>
              <a:rPr lang="en-US" dirty="0">
                <a:solidFill>
                  <a:srgbClr val="0D0D0D"/>
                </a:solidFill>
                <a:latin typeface="Söhne"/>
              </a:rPr>
              <a:t> </a:t>
            </a:r>
            <a:r>
              <a:rPr lang="en-US" dirty="0" err="1">
                <a:solidFill>
                  <a:srgbClr val="0D0D0D"/>
                </a:solidFill>
                <a:latin typeface="Söhne"/>
              </a:rPr>
              <a:t>liệu</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endParaRPr lang="pt-BR" dirty="0">
              <a:solidFill>
                <a:srgbClr val="0D0D0D"/>
              </a:solidFill>
              <a:latin typeface="Söhne"/>
            </a:endParaRPr>
          </a:p>
          <a:p>
            <a:pPr marL="730885" lvl="1" indent="-304165"/>
            <a:r>
              <a:rPr lang="pt-BR" dirty="0">
                <a:solidFill>
                  <a:srgbClr val="0D0D0D"/>
                </a:solidFill>
                <a:latin typeface="Söhne"/>
              </a:rPr>
              <a:t>Thiếu đào tạo và giám sát</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ướp và trộn gia vị</a:t>
            </a:r>
            <a:endParaRPr lang="en-US" dirty="0"/>
          </a:p>
          <a:p>
            <a:pPr marL="304165" indent="-304165">
              <a:buClr>
                <a:schemeClr val="tx1"/>
              </a:buClr>
            </a:pPr>
            <a:r>
              <a:rPr lang="en-US" dirty="0"/>
              <a:t>2. </a:t>
            </a:r>
            <a:r>
              <a:rPr lang="vi-VN" dirty="0"/>
              <a:t>An toàn vệ sinh lao động đối với nhân viên vận hành máy sấy và phơi khô</a:t>
            </a:r>
            <a:endParaRPr lang="en-US" dirty="0"/>
          </a:p>
          <a:p>
            <a:pPr marL="304165" indent="-304165">
              <a:buClr>
                <a:schemeClr val="tx1"/>
              </a:buClr>
            </a:pPr>
            <a:r>
              <a:rPr lang="en-US" dirty="0"/>
              <a:t>3. </a:t>
            </a:r>
            <a:r>
              <a:rPr lang="vi-VN" dirty="0"/>
              <a:t>An toàn vệ sinh lao động đối với nhân viên kiểm tra chất lượng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ướp và trộn gia vị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ướp và trộn gia vị</a:t>
            </a:r>
            <a:endParaRPr lang="en-US" sz="2400" b="1" i="0" dirty="0">
              <a:effectLst/>
              <a:latin typeface="Söhne"/>
            </a:endParaRPr>
          </a:p>
          <a:p>
            <a:r>
              <a:rPr lang="vi-VN" b="0" i="0" dirty="0">
                <a:effectLst/>
                <a:latin typeface="Open Sans" panose="020B0606030504020204" pitchFamily="34" charset="0"/>
              </a:rPr>
              <a:t>Việc vận hành máy ướp và trộn gia vị trong quá trình sản xuất khô thịt là một phần quan trọng của quy trình chế biến. Công việc này đòi hỏi sự tỉ mỉ và kỹ năng để đảm bảo rằng thịt được ướp đều và có hương vị đặc trưng. </a:t>
            </a:r>
            <a:endParaRPr lang="en-US" b="0" i="0" dirty="0">
              <a:effectLst/>
              <a:latin typeface="Open Sans" panose="020B0606030504020204" pitchFamily="34" charset="0"/>
            </a:endParaRPr>
          </a:p>
          <a:p>
            <a:r>
              <a:rPr lang="vi-VN" b="0" i="0" dirty="0">
                <a:effectLst/>
                <a:latin typeface="Open Sans" panose="020B0606030504020204" pitchFamily="34" charset="0"/>
              </a:rPr>
              <a:t>Người làm việc cần phải tuân thủ chính xác công thức gia vị được chỉ định, điều chỉnh thời gian và phương pháp ướp thịt phù hợp với yêu cầu sản phẩm.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5C1BD03-806D-22BD-6E3D-E1DBBB12E5E3}"/>
              </a:ext>
            </a:extLst>
          </p:cNvPr>
          <p:cNvPicPr>
            <a:picLocks noChangeAspect="1"/>
          </p:cNvPicPr>
          <p:nvPr/>
        </p:nvPicPr>
        <p:blipFill>
          <a:blip r:embed="rId3"/>
          <a:stretch>
            <a:fillRect/>
          </a:stretch>
        </p:blipFill>
        <p:spPr>
          <a:xfrm>
            <a:off x="-98276" y="4437112"/>
            <a:ext cx="2686578" cy="268657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ướp và trộn gia vị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vận hành máy ướp và trộn gia vị</a:t>
            </a:r>
            <a:endParaRPr lang="en-US" sz="2400" b="1" i="0" dirty="0">
              <a:effectLst/>
              <a:latin typeface="Söhne"/>
            </a:endParaRPr>
          </a:p>
          <a:p>
            <a:r>
              <a:rPr lang="vi-VN" b="0" i="0" dirty="0">
                <a:effectLst/>
                <a:latin typeface="Open Sans" panose="020B0606030504020204" pitchFamily="34" charset="0"/>
              </a:rPr>
              <a:t>Trong quá trình vận hành máy ướp và trộn gia vị trong sản xuất khô thịt, có thể xảy ra một số dạng tai nạn lao động. </a:t>
            </a:r>
          </a:p>
          <a:p>
            <a:r>
              <a:rPr lang="vi-VN" b="0" i="0" dirty="0">
                <a:effectLst/>
                <a:latin typeface="Open Sans" panose="020B0606030504020204" pitchFamily="34" charset="0"/>
              </a:rPr>
              <a:t>Một trong những tai nạn phổ biến là tai nạn máy móc, khi nhân viên không tuân thủ quy trình an toàn hoặc không đảm bảo các biện pháp bảo vệ cá nhân khi làm việc gần các máy móc hoạt động.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1946FB3-78AE-0EB9-39AC-A6CB4CDBB43A}"/>
              </a:ext>
            </a:extLst>
          </p:cNvPr>
          <p:cNvPicPr>
            <a:picLocks noChangeAspect="1"/>
          </p:cNvPicPr>
          <p:nvPr/>
        </p:nvPicPr>
        <p:blipFill>
          <a:blip r:embed="rId3"/>
          <a:stretch>
            <a:fillRect/>
          </a:stretch>
        </p:blipFill>
        <p:spPr>
          <a:xfrm>
            <a:off x="-98276" y="4437112"/>
            <a:ext cx="2686578" cy="268657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ướp và trộn gia vị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vận hành máy ướp và trộn gia vị</a:t>
            </a:r>
            <a:endParaRPr lang="en-US" sz="2400" b="1" i="0" dirty="0">
              <a:effectLst/>
              <a:latin typeface="Söhne"/>
            </a:endParaRPr>
          </a:p>
          <a:p>
            <a:r>
              <a:rPr lang="vi-VN" b="0" i="0" dirty="0">
                <a:effectLst/>
                <a:latin typeface="Open Sans" panose="020B0606030504020204" pitchFamily="34" charset="0"/>
              </a:rPr>
              <a:t>Có nhiều nguyên nhân gây ra tai nạn lao động trong quá trình vận hành máy ướp và trộn gia vị trong sản xuất khô thịt. Một trong những nguyên nhân chính là thiếu đào tạo và nhận thức về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Khi nhân viên không được đào tạo đầy đủ về cách vận hành máy, các biện pháp an toàn và quy trình khẩn cấp, họ có thể không nhận ra nguy cơ và khó khăn khi làm việc gần các máy móc hoặc xử lý các chất hóa học trong quá trình trộn gia vị.</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2056F27-A4BE-E458-65B6-7AE312639A0B}"/>
              </a:ext>
            </a:extLst>
          </p:cNvPr>
          <p:cNvPicPr>
            <a:picLocks noChangeAspect="1"/>
          </p:cNvPicPr>
          <p:nvPr/>
        </p:nvPicPr>
        <p:blipFill>
          <a:blip r:embed="rId3"/>
          <a:stretch>
            <a:fillRect/>
          </a:stretch>
        </p:blipFill>
        <p:spPr>
          <a:xfrm>
            <a:off x="-98276" y="4437112"/>
            <a:ext cx="2686578" cy="268657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ướp và trộn gia vị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vận hành máy ướp và trộn gia vị</a:t>
            </a:r>
            <a:endParaRPr lang="en-US" sz="2400" b="1" i="0" dirty="0">
              <a:effectLst/>
              <a:latin typeface="Söhne"/>
            </a:endParaRPr>
          </a:p>
          <a:p>
            <a:r>
              <a:rPr lang="vi-VN" b="0" i="0" dirty="0">
                <a:effectLst/>
                <a:latin typeface="Open Sans" panose="020B0606030504020204" pitchFamily="34" charset="0"/>
              </a:rPr>
              <a:t>Để giảm thiểu nguy cơ tai nạn lao động khi vận hành máy ướp và trộn gia vị trong quá trình sản xuất khô thịt, việc thực hiện các biện pháp phòng tránh và huấn luyện an toàn lao động là cực kỳ quan trọng.</a:t>
            </a:r>
          </a:p>
          <a:p>
            <a:r>
              <a:rPr lang="vi-VN" b="0" i="0" dirty="0">
                <a:effectLst/>
                <a:latin typeface="Open Sans" panose="020B0606030504020204" pitchFamily="34" charset="0"/>
              </a:rPr>
              <a:t>Một biện pháp quan trọng là đảm bảo rằng tất cả nhân viên tham gia vào quá trình vận hành máy đều được đào tạo đầy đủ về an toàn lao động. Huấn luyện này nên bao gồm việc giáo dục về các nguy cơ tiềm ẩn, quy trình an toàn khi làm việc gần máy móc, và cách sử dụng đúng thiết bị bảo hộ cá nhân.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C8DE6D7-57ED-FB14-AAC0-7D643706A6D4}"/>
              </a:ext>
            </a:extLst>
          </p:cNvPr>
          <p:cNvPicPr>
            <a:picLocks noChangeAspect="1"/>
          </p:cNvPicPr>
          <p:nvPr/>
        </p:nvPicPr>
        <p:blipFill>
          <a:blip r:embed="rId3"/>
          <a:stretch>
            <a:fillRect/>
          </a:stretch>
        </p:blipFill>
        <p:spPr>
          <a:xfrm>
            <a:off x="-98276" y="4437112"/>
            <a:ext cx="2686578" cy="268657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ướp và trộn gia vị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ướp và trộn gia vị</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ướp và trộn gia vị trong quá trình sản xuất khô thịt là một phần quan trọng của việc đảm bảo môi trường làm việc an toàn và bảo vệ sức khỏe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tất cả nhân viên tham gia vào quá trình vận hành máy cần được đào tạo đầy đủ về các nguy cơ tiềm ẩn và quy trình an toàn khi làm việc gần máy móc. Họ cũng cần phải được huấn luyện về cách sử dụng đúng thiết bị bảo hộ cá nhân, bao gồm mặt nạ, găng tay và kính bảo hộ.</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01BAAC0-1F30-CAD8-6B7D-BA89F9FBD2D0}"/>
              </a:ext>
            </a:extLst>
          </p:cNvPr>
          <p:cNvPicPr>
            <a:picLocks noChangeAspect="1"/>
          </p:cNvPicPr>
          <p:nvPr/>
        </p:nvPicPr>
        <p:blipFill>
          <a:blip r:embed="rId3"/>
          <a:stretch>
            <a:fillRect/>
          </a:stretch>
        </p:blipFill>
        <p:spPr>
          <a:xfrm>
            <a:off x="-98276" y="4437112"/>
            <a:ext cx="2686578" cy="268657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ướp và trộn gia vị</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vận hành máy ướp và trộn gia vị</a:t>
            </a:r>
            <a:endParaRPr lang="en-US" sz="2400" b="1" i="0" dirty="0">
              <a:effectLst/>
              <a:latin typeface="Söhne"/>
            </a:endParaRPr>
          </a:p>
          <a:p>
            <a:r>
              <a:rPr lang="vi-VN" b="0" i="0" dirty="0">
                <a:effectLst/>
                <a:latin typeface="Open Sans" panose="020B0606030504020204" pitchFamily="34" charset="0"/>
              </a:rPr>
              <a:t>Đầu tiên, việc ngừng ngay lập tức mọi hoạt động trên máy móc và khu vực xảy ra tai nạn là điều cần thiết. Đảm bảo rằng tất cả nhân viên trong khu vực đã được di chuyển ra khỏi nguy cơ và được cung cấp sự chăm sóc y tế cần thiết.</a:t>
            </a:r>
          </a:p>
          <a:p>
            <a:r>
              <a:rPr lang="vi-VN" b="0" i="0" dirty="0">
                <a:effectLst/>
                <a:latin typeface="Open Sans" panose="020B0606030504020204" pitchFamily="34" charset="0"/>
              </a:rPr>
              <a:t>Tiếp theo, người quản lý hoặc người có trách nhiệm an toàn lao động cần được thông báo ngay lập tức về tình huống tai nạn và cần thiết lập một kế hoạch khẩn cấp để xử lý tình huống.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B5AA77A-6400-3A36-CE22-F3F1D28786DC}"/>
              </a:ext>
            </a:extLst>
          </p:cNvPr>
          <p:cNvPicPr>
            <a:picLocks noChangeAspect="1"/>
          </p:cNvPicPr>
          <p:nvPr/>
        </p:nvPicPr>
        <p:blipFill>
          <a:blip r:embed="rId3"/>
          <a:stretch>
            <a:fillRect/>
          </a:stretch>
        </p:blipFill>
        <p:spPr>
          <a:xfrm>
            <a:off x="-98276" y="4437112"/>
            <a:ext cx="2686578" cy="268657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sấy và phơi khô</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sấy và phơi khô</a:t>
            </a:r>
            <a:r>
              <a:rPr lang="en-US" sz="2000" dirty="0"/>
              <a:t>:</a:t>
            </a:r>
          </a:p>
          <a:p>
            <a:pPr algn="l"/>
            <a:r>
              <a:rPr lang="vi-VN" b="0" i="0" dirty="0">
                <a:effectLst/>
                <a:latin typeface="Open Sans" panose="020B0606030504020204" pitchFamily="34" charset="0"/>
              </a:rPr>
              <a:t>Vận hành máy sấy và phơi khô trong quá trình sản xuất khô thịt là một công việc đòi hỏi sự chú ý đến chi tiết và kiểm soát cẩn thận về nhiệt độ và độ ẩm. Sau khi thịt đã được ướp gia vị, chúng được sắp xếp trên các khay hoặc giá phơi và đưa vào lò sấy.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Quá trình phơi khô thường diễn ra ở nhiệt độ và độ ẩm được kiểm soát chặt chẽ để đảm bảo rằng thịt khô được đều và không bị 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5BA9659A-E47F-040F-1772-6EA0F9699895}"/>
              </a:ext>
            </a:extLst>
          </p:cNvPr>
          <p:cNvPicPr>
            <a:picLocks noChangeAspect="1"/>
          </p:cNvPicPr>
          <p:nvPr/>
        </p:nvPicPr>
        <p:blipFill>
          <a:blip r:embed="rId3"/>
          <a:stretch>
            <a:fillRect/>
          </a:stretch>
        </p:blipFill>
        <p:spPr>
          <a:xfrm>
            <a:off x="7084041" y="1828800"/>
            <a:ext cx="3493351" cy="3493351"/>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sấy và phơi khô</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vận hành máy sấy và phơi khô</a:t>
            </a:r>
            <a:r>
              <a:rPr lang="en-US" sz="2000" dirty="0"/>
              <a:t>:</a:t>
            </a:r>
          </a:p>
          <a:p>
            <a:pPr algn="l"/>
            <a:r>
              <a:rPr lang="vi-VN" b="0" i="0" dirty="0">
                <a:effectLst/>
                <a:latin typeface="Open Sans" panose="020B0606030504020204" pitchFamily="34" charset="0"/>
              </a:rPr>
              <a:t>Trong quá trình vận hành máy sấy và phơi khô trong sản xuất khô thịt, có thể xảy ra một số dạng tai nạn lao động. Một trong những tai nạn phổ biến là tai nạn máy móc, khi nhân viên không tuân thủ quy trình an toàn hoặc không đảm bảo sự chú ý khi làm việc gần các thiết bị hoạt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có thể gây ra các vấn đề như va chạm, kẹt ngón tay hoặc bị nghiền nát trong quá trình xử lý thịt hoặc làm việc với các thiết bị di động trong khu vực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FD7EDE1-D60B-F8BC-532A-EE83CD1740FA}"/>
              </a:ext>
            </a:extLst>
          </p:cNvPr>
          <p:cNvPicPr>
            <a:picLocks noChangeAspect="1"/>
          </p:cNvPicPr>
          <p:nvPr/>
        </p:nvPicPr>
        <p:blipFill>
          <a:blip r:embed="rId3"/>
          <a:stretch>
            <a:fillRect/>
          </a:stretch>
        </p:blipFill>
        <p:spPr>
          <a:xfrm>
            <a:off x="7084041" y="1828800"/>
            <a:ext cx="3493351" cy="3493351"/>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sấy và phơi khô</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vận hành máy sấy và phơi khô</a:t>
            </a:r>
            <a:endParaRPr lang="en-US" b="1" i="0" dirty="0">
              <a:effectLst/>
              <a:latin typeface="Open Sans" panose="020B0606030504020204" pitchFamily="34" charset="0"/>
            </a:endParaRPr>
          </a:p>
          <a:p>
            <a:r>
              <a:rPr lang="vi-VN" i="0" dirty="0">
                <a:effectLst/>
                <a:latin typeface="Open Sans" panose="020B0606030504020204" pitchFamily="34" charset="0"/>
              </a:rPr>
              <a:t>Có nhiều nguyên nhân có thể dẫn đến tai nạn lao động khi vận hành máy sấy và phơi khô trong quá trình sản xuất khô thịt. Một trong những nguyên nhân chính là thiếu đào tạo và nhận thức về an toàn lao động. </a:t>
            </a:r>
            <a:endParaRPr lang="en-US" i="0" dirty="0">
              <a:effectLst/>
              <a:latin typeface="Open Sans" panose="020B0606030504020204" pitchFamily="34" charset="0"/>
            </a:endParaRPr>
          </a:p>
          <a:p>
            <a:r>
              <a:rPr lang="vi-VN" i="0" dirty="0">
                <a:effectLst/>
                <a:latin typeface="Open Sans" panose="020B0606030504020204" pitchFamily="34" charset="0"/>
              </a:rPr>
              <a:t>Khi nhân viên không được đào tạo đầy đủ về cách vận hành máy và các biện pháp an toàn, họ có thể không nhận ra nguy cơ và khó khăn khi làm việc gần các thiết bị hoạt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12C809B-B2D6-0973-48F4-0CDC6E6B72B2}"/>
              </a:ext>
            </a:extLst>
          </p:cNvPr>
          <p:cNvPicPr>
            <a:picLocks noChangeAspect="1"/>
          </p:cNvPicPr>
          <p:nvPr/>
        </p:nvPicPr>
        <p:blipFill>
          <a:blip r:embed="rId3"/>
          <a:stretch>
            <a:fillRect/>
          </a:stretch>
        </p:blipFill>
        <p:spPr>
          <a:xfrm>
            <a:off x="7084041" y="1828800"/>
            <a:ext cx="3493351" cy="3493351"/>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sấy và phơi khô</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vận hành máy sấy và phơi khô</a:t>
            </a:r>
            <a:r>
              <a:rPr lang="en-US" sz="2000" dirty="0"/>
              <a:t>:</a:t>
            </a:r>
          </a:p>
          <a:p>
            <a:pPr algn="l">
              <a:buFont typeface="Arial" panose="020B0604020202020204" pitchFamily="34" charset="0"/>
              <a:buChar char="•"/>
            </a:pPr>
            <a:r>
              <a:rPr lang="vi-VN" i="0" dirty="0">
                <a:effectLst/>
                <a:latin typeface="Open Sans" panose="020B0606030504020204" pitchFamily="34" charset="0"/>
              </a:rPr>
              <a:t>Để phòng tránh tai nạn lao động khi vận hành máy sấy và phơi khô trong quá trình sản xuất khô thịt, việc áp dụng các biện pháp quan trắc môi trường lao động là cực kỳ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Đầu tiên, cần thiết lập các tiêu chuẩn an toàn về nhiệt độ và độ ẩm trong quá trình phơi khô, và sử dụng các thiết bị quan trắc chính xác để đo và kiểm soát chúng.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F5B6C7F-F8E6-0A04-CB2D-C71E549A43B7}"/>
              </a:ext>
            </a:extLst>
          </p:cNvPr>
          <p:cNvPicPr>
            <a:picLocks noChangeAspect="1"/>
          </p:cNvPicPr>
          <p:nvPr/>
        </p:nvPicPr>
        <p:blipFill>
          <a:blip r:embed="rId3"/>
          <a:stretch>
            <a:fillRect/>
          </a:stretch>
        </p:blipFill>
        <p:spPr>
          <a:xfrm>
            <a:off x="7084041" y="1828800"/>
            <a:ext cx="3493351" cy="3493351"/>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sấy và phơi khô</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sấy và phơi khô</a:t>
            </a:r>
            <a:r>
              <a:rPr lang="en-US" sz="2000" dirty="0"/>
              <a:t>:</a:t>
            </a:r>
          </a:p>
          <a:p>
            <a:pPr algn="l"/>
            <a:r>
              <a:rPr lang="vi-VN" b="0" i="0" dirty="0">
                <a:effectLst/>
                <a:latin typeface="Open Sans" panose="020B0606030504020204" pitchFamily="34" charset="0"/>
              </a:rPr>
              <a:t>Trong quá trình vận hành máy sấy và phơi khô trong sản xuất khô thịt, việc thiết lập và tuân thủ các quy định an toàn lao động là vô cùng quan trọng để đảm bảo môi trường làm việc an toàn cho nhân viên. Đầu tiên, tất cả nhân viên tham gia vào quá trình vận hành máy cần được đào tạo đầy đủ về an toàn lao động và các quy trình hoạt động của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Họ cũng cần được huấn luyện về việc sử dụng đúng thiết bị bảo hộ cá nhân, như mặt nạ và găng tay, để bảo vệ khỏi các nguy cơ tiềm ẩn.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38C656A-5C8F-FDE2-C4A9-B28B8B95CF2D}"/>
              </a:ext>
            </a:extLst>
          </p:cNvPr>
          <p:cNvPicPr>
            <a:picLocks noChangeAspect="1"/>
          </p:cNvPicPr>
          <p:nvPr/>
        </p:nvPicPr>
        <p:blipFill>
          <a:blip r:embed="rId3"/>
          <a:stretch>
            <a:fillRect/>
          </a:stretch>
        </p:blipFill>
        <p:spPr>
          <a:xfrm>
            <a:off x="7084041" y="1828800"/>
            <a:ext cx="3493351" cy="3493351"/>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sấy và phơi khô</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vận hành máy sấy và phơi khô</a:t>
            </a:r>
            <a:r>
              <a:rPr lang="en-US" sz="2000" dirty="0">
                <a:solidFill>
                  <a:schemeClr val="bg1"/>
                </a:solidFill>
              </a:rPr>
              <a:t>:</a:t>
            </a:r>
          </a:p>
          <a:p>
            <a:pPr algn="l"/>
            <a:r>
              <a:rPr lang="vi-VN" b="0" i="0" dirty="0">
                <a:effectLst/>
                <a:latin typeface="Open Sans" panose="020B0606030504020204" pitchFamily="34" charset="0"/>
              </a:rPr>
              <a:t>Đầu tiên và quan trọng nhất, cần ngay lập tức dừng mọi hoạt động trên máy móc và tắt nguồn điện để ngăn chặn nguy cơ tai nạn lan rộng. Đồng thời, cần gọi ngay dịch vụ cấp cứu và cung cấp sự chăm sóc y tế cần thiết cho những người bị thương.</a:t>
            </a:r>
          </a:p>
          <a:p>
            <a:pPr algn="l"/>
            <a:r>
              <a:rPr lang="vi-VN" b="0" i="0" dirty="0">
                <a:effectLst/>
                <a:latin typeface="Open Sans" panose="020B0606030504020204" pitchFamily="34" charset="0"/>
              </a:rPr>
              <a:t>Tiếp theo, cần thông báo ngay lập tức cho các nhân viên khác trong khu vực và yêu cầu họ di chuyển ra khỏi nguy cơ. Nếu có khả năng, cần tiến hành các biện pháp cứu hỏa hoặc di chuyển các vật liệu dễ cháy ra khỏi khu vực để ngăn cháy lan.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542115B-CF15-9FF9-A600-9F03F83E9052}"/>
              </a:ext>
            </a:extLst>
          </p:cNvPr>
          <p:cNvPicPr>
            <a:picLocks noChangeAspect="1"/>
          </p:cNvPicPr>
          <p:nvPr/>
        </p:nvPicPr>
        <p:blipFill>
          <a:blip r:embed="rId3"/>
          <a:stretch>
            <a:fillRect/>
          </a:stretch>
        </p:blipFill>
        <p:spPr>
          <a:xfrm>
            <a:off x="7084041" y="1828800"/>
            <a:ext cx="3493351" cy="3493351"/>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kiểm tra chất lượng</a:t>
            </a:r>
          </a:p>
          <a:p>
            <a:pPr algn="l">
              <a:lnSpc>
                <a:spcPct val="120000"/>
              </a:lnSpc>
            </a:pPr>
            <a:r>
              <a:rPr lang="vi-VN" b="0" i="0" dirty="0">
                <a:effectLst/>
                <a:latin typeface="Open Sans" panose="020B0606030504020204" pitchFamily="34" charset="0"/>
              </a:rPr>
              <a:t>Trong suốt quá trình phơi khô, mẫu thử thịt được lấy ra định kỳ để kiểm tra chất lượng. Các chỉ tiêu kiểm tra bao gồm độ ẩm, hương vị và màu sắc của thịt. Độ ẩm được kiểm tra để đảm bảo rằng thịt đã được phơi khô đều và không còn ẩm, ngăn chặn sự phát triển của vi khuẩn.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Hương vị kiểm tra xác định xem thịt có đạt được hương vị đặc trưng của khô thịt hay không. Màu sắc được kiểm tra để đảm bảo rằng thịt có màu sắc đồng đều và hấp dẫn.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B9732E0-26B7-7452-D92F-1B570D02D436}"/>
              </a:ext>
            </a:extLst>
          </p:cNvPr>
          <p:cNvPicPr>
            <a:picLocks noChangeAspect="1"/>
          </p:cNvPicPr>
          <p:nvPr/>
        </p:nvPicPr>
        <p:blipFill>
          <a:blip r:embed="rId3"/>
          <a:stretch>
            <a:fillRect/>
          </a:stretch>
        </p:blipFill>
        <p:spPr>
          <a:xfrm>
            <a:off x="-1696740" y="3573016"/>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kiểm tra chất lượng</a:t>
            </a:r>
          </a:p>
          <a:p>
            <a:pPr algn="l">
              <a:lnSpc>
                <a:spcPct val="120000"/>
              </a:lnSpc>
            </a:pPr>
            <a:r>
              <a:rPr lang="vi-VN" b="0" i="0" dirty="0">
                <a:effectLst/>
                <a:latin typeface="Open Sans" panose="020B0606030504020204" pitchFamily="34" charset="0"/>
              </a:rPr>
              <a:t>Trong quá trình kiểm tra chất lượng trong sản xuất khô thịt, cũng có nguy cơ xảy ra các tai nạn lao động. Một trong những dạng tai nạn phổ biến là tai nạn dao kéo, khi nhân viên không tuân thủ các biện pháp an toàn khi sử dụng các dụng cụ như dao hoặc kéo để lấy mẫu thử.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có thể dẫn đến thương tích như cắt, đâm hoặc trầy xước nếu không làm việc cẩn thận.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B0E8D11-F3F9-AC48-B322-EB41766FD748}"/>
              </a:ext>
            </a:extLst>
          </p:cNvPr>
          <p:cNvPicPr>
            <a:picLocks noChangeAspect="1"/>
          </p:cNvPicPr>
          <p:nvPr/>
        </p:nvPicPr>
        <p:blipFill>
          <a:blip r:embed="rId3"/>
          <a:stretch>
            <a:fillRect/>
          </a:stretch>
        </p:blipFill>
        <p:spPr>
          <a:xfrm>
            <a:off x="-1696740" y="3573016"/>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kiểm tra chất lượng</a:t>
            </a:r>
          </a:p>
          <a:p>
            <a:pPr algn="l">
              <a:lnSpc>
                <a:spcPct val="120000"/>
              </a:lnSpc>
            </a:pPr>
            <a:r>
              <a:rPr lang="vi-VN" b="0" i="0" dirty="0">
                <a:effectLst/>
                <a:latin typeface="Open Sans" panose="020B0606030504020204" pitchFamily="34" charset="0"/>
              </a:rPr>
              <a:t>Có nhiều nguyên nhân gây ra tai nạn lao động trong quá trình kiểm tra chất lượng trong sản xuất khô thịt. Một trong những nguyên nhân chính là thiếu hiểu biết và kỹ năng của nhân viên về an toàn lao động và quy trình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nhân viên không được đào tạo đầy đủ hoặc không nắm vững quy trình an toàn khi làm việc gần các thiết bị sắc bén hoặc trong môi trường làm việc khắc nghiệt, nguy cơ tai nạn sẽ tăng lên đáng kể.</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606A5AA-9354-E1FB-83F9-715A543E65BC}"/>
              </a:ext>
            </a:extLst>
          </p:cNvPr>
          <p:cNvPicPr>
            <a:picLocks noChangeAspect="1"/>
          </p:cNvPicPr>
          <p:nvPr/>
        </p:nvPicPr>
        <p:blipFill>
          <a:blip r:embed="rId3"/>
          <a:stretch>
            <a:fillRect/>
          </a:stretch>
        </p:blipFill>
        <p:spPr>
          <a:xfrm>
            <a:off x="-1696740" y="3573016"/>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kiểm tra chất lượng</a:t>
            </a:r>
          </a:p>
          <a:p>
            <a:pPr algn="l">
              <a:lnSpc>
                <a:spcPct val="120000"/>
              </a:lnSpc>
            </a:pPr>
            <a:r>
              <a:rPr lang="vi-VN" b="0" i="0" dirty="0">
                <a:effectLst/>
                <a:latin typeface="Open Sans" panose="020B0606030504020204" pitchFamily="34" charset="0"/>
              </a:rPr>
              <a:t>Để phòng tránh tai nạn lao động khi kiểm tra chất lượng trong quá trình sản xuất khô thịt, cần thực hiện một số biện pháp an toàn nhất định.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đảm bảo rằng tất cả nhân viên tham gia vào quá trình kiểm tra đều được đào tạo đầy đủ về các biện pháp an toàn lao động và quy trình làm việc. Việc này giúp họ nhận biết và đối phó với các nguy cơ tiềm ẩn và hành động một cách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C309C2E-5013-7A2D-0604-D79B6B9A6CE8}"/>
              </a:ext>
            </a:extLst>
          </p:cNvPr>
          <p:cNvPicPr>
            <a:picLocks noChangeAspect="1"/>
          </p:cNvPicPr>
          <p:nvPr/>
        </p:nvPicPr>
        <p:blipFill>
          <a:blip r:embed="rId3"/>
          <a:stretch>
            <a:fillRect/>
          </a:stretch>
        </p:blipFill>
        <p:spPr>
          <a:xfrm>
            <a:off x="-1696740" y="3573016"/>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kiểm tra chất lượng</a:t>
            </a:r>
          </a:p>
          <a:p>
            <a:pPr algn="l">
              <a:lnSpc>
                <a:spcPct val="120000"/>
              </a:lnSpc>
            </a:pPr>
            <a:r>
              <a:rPr lang="vi-VN" b="0" i="0" dirty="0">
                <a:effectLst/>
                <a:latin typeface="Open Sans" panose="020B0606030504020204" pitchFamily="34" charset="0"/>
              </a:rPr>
              <a:t>Quy định an toàn lao động trong quá trình kiểm tra chất lượng trong sản xuất khô thịt đóng vai trò quan trọng trong việc đảm bảo môi trường làm việc an toàn và bảo vệ sức khỏe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tất cả nhân viên tham gia vào quá trình kiểm tra chất lượng phải được đào tạo về các biện pháp an toàn lao động và quy trình làm việc đúng cách. Họ cần biết cách sử dụng các thiết bị và dụng cụ làm việc một cách an toàn và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07C2CD0-C606-F9BB-ED43-430EC4373744}"/>
              </a:ext>
            </a:extLst>
          </p:cNvPr>
          <p:cNvPicPr>
            <a:picLocks noChangeAspect="1"/>
          </p:cNvPicPr>
          <p:nvPr/>
        </p:nvPicPr>
        <p:blipFill>
          <a:blip r:embed="rId3"/>
          <a:stretch>
            <a:fillRect/>
          </a:stretch>
        </p:blipFill>
        <p:spPr>
          <a:xfrm>
            <a:off x="-1696740" y="3573016"/>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kiểm tra chất lượng</a:t>
            </a:r>
          </a:p>
          <a:p>
            <a:pPr algn="l">
              <a:lnSpc>
                <a:spcPct val="120000"/>
              </a:lnSpc>
            </a:pPr>
            <a:r>
              <a:rPr lang="vi-VN" b="0" i="0" dirty="0">
                <a:effectLst/>
                <a:latin typeface="Open Sans" panose="020B0606030504020204" pitchFamily="34" charset="0"/>
              </a:rPr>
              <a:t>Trong trường hợp xảy ra tai nạn lao động khẩn cấp khi kiểm tra chất lượng trong quá trình sản xuất khô thịt, việc xử lý kịp thời và hiệu quả là rất quan trọng để đảm bảo an toàn cho tất cả nhân viên và ngăn chặn những hậu quả nghiêm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an toàn cho nhân viên bị tai nạn là ưu tiên hàng đầu. Ngay khi tai nạn xảy ra, cần ngưng ngay các hoạt động và cung cấp sơ cứu cho nạn nhân theo các biện pháp cấp cứu cơ bản.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F5EE712-0B4E-7942-5999-E6517938F66A}"/>
              </a:ext>
            </a:extLst>
          </p:cNvPr>
          <p:cNvPicPr>
            <a:picLocks noChangeAspect="1"/>
          </p:cNvPicPr>
          <p:nvPr/>
        </p:nvPicPr>
        <p:blipFill>
          <a:blip r:embed="rId3"/>
          <a:stretch>
            <a:fillRect/>
          </a:stretch>
        </p:blipFill>
        <p:spPr>
          <a:xfrm>
            <a:off x="-1696740" y="3573016"/>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193</TotalTime>
  <Words>2466</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CÁC LOẠI KHÔ THỊT</vt:lpstr>
      <vt:lpstr>Một số vụ tai nạn trong nhà máy sản xuất các loại khô thịt</vt:lpstr>
      <vt:lpstr>Tóm tắt bài học</vt:lpstr>
      <vt:lpstr>Vận hành máy ướp và trộn gia vị</vt:lpstr>
      <vt:lpstr>Vận hành máy ướp và trộn gia vị</vt:lpstr>
      <vt:lpstr>Vận hành máy ướp và trộn gia vị</vt:lpstr>
      <vt:lpstr>Vận hành máy ướp và trộn gia vị</vt:lpstr>
      <vt:lpstr>Vận hành máy ướp và trộn gia vị</vt:lpstr>
      <vt:lpstr>Vận hành máy ướp và trộn gia vị</vt:lpstr>
      <vt:lpstr>Vận hành máy sấy và phơi khô</vt:lpstr>
      <vt:lpstr>Vận hành máy sấy và phơi khô</vt:lpstr>
      <vt:lpstr>Vận hành máy sấy và phơi khô</vt:lpstr>
      <vt:lpstr>Vận hành máy sấy và phơi khô</vt:lpstr>
      <vt:lpstr>Vận hành máy sấy và phơi khô</vt:lpstr>
      <vt:lpstr>Vận hành máy sấy và phơi khô</vt:lpstr>
      <vt:lpstr>Kiểm tra chất lượng</vt:lpstr>
      <vt:lpstr>Kiểm tra chất lượng</vt:lpstr>
      <vt:lpstr>Kiểm tra chất lượng</vt:lpstr>
      <vt:lpstr>Kiểm tra chất lượng</vt:lpstr>
      <vt:lpstr>Kiểm tra chất lượng</vt:lpstr>
      <vt:lpstr>Kiểm tra chất lượng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2024-05-10T14:49:02Z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