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56" y="-11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101589" y="2187963"/>
            <a:ext cx="598405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CHĂN GA GỐI ĐỆM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81174D1-4A31-DBA8-CB34-A5AFA377E8EE}"/>
              </a:ext>
            </a:extLst>
          </p:cNvPr>
          <p:cNvPicPr>
            <a:picLocks noChangeAspect="1"/>
          </p:cNvPicPr>
          <p:nvPr/>
        </p:nvPicPr>
        <p:blipFill>
          <a:blip r:embed="rId4"/>
          <a:stretch>
            <a:fillRect/>
          </a:stretch>
        </p:blipFill>
        <p:spPr>
          <a:xfrm>
            <a:off x="3712664" y="3140968"/>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965976"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chăn</a:t>
            </a:r>
            <a:r>
              <a:rPr lang="en-US" sz="4000" b="1" dirty="0">
                <a:solidFill>
                  <a:schemeClr val="accent1"/>
                </a:solidFill>
                <a:latin typeface="UTM Aptima" panose="02040603050506020204" pitchFamily="18" charset="0"/>
              </a:rPr>
              <a:t> ga </a:t>
            </a:r>
            <a:r>
              <a:rPr lang="en-US" sz="4000" b="1" dirty="0" err="1">
                <a:solidFill>
                  <a:schemeClr val="accent1"/>
                </a:solidFill>
                <a:latin typeface="UTM Aptima" panose="02040603050506020204" pitchFamily="18" charset="0"/>
              </a:rPr>
              <a:t>gối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đệm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chăn ga gối đệm, các nhà máy thường đối mặt với nhiều nguy cơ tai nạn lao động do sự chủ quan, thiếu ý thức an toàn và các yếu tố môi trường lao động không an toàn</a:t>
            </a:r>
            <a:r>
              <a:rPr lang="en-US" sz="2000" dirty="0">
                <a:ea typeface="+mn-lt"/>
                <a:cs typeface="+mn-lt"/>
              </a:rPr>
              <a:t>:</a:t>
            </a:r>
            <a:endParaRPr lang="en-US" dirty="0"/>
          </a:p>
          <a:p>
            <a:pPr marL="730885" lvl="1" indent="-304165"/>
            <a:r>
              <a:rPr lang="pt-BR" i="0" dirty="0">
                <a:solidFill>
                  <a:srgbClr val="0D0D0D"/>
                </a:solidFill>
                <a:effectLst/>
                <a:latin typeface="Söhne"/>
              </a:rPr>
              <a:t>Tai nạn hóa chất</a:t>
            </a: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vi-VN" dirty="0">
                <a:solidFill>
                  <a:srgbClr val="0D0D0D"/>
                </a:solidFill>
                <a:latin typeface="Söhne"/>
              </a:rPr>
              <a:t>Nguy cơ về vận chuyển và xếp dỡ</a:t>
            </a:r>
            <a:endParaRPr lang="pt-BR" dirty="0">
              <a:solidFill>
                <a:srgbClr val="0D0D0D"/>
              </a:solidFill>
              <a:latin typeface="Söhne"/>
            </a:endParaRPr>
          </a:p>
          <a:p>
            <a:pPr marL="730885" lvl="1" indent="-304165"/>
            <a:r>
              <a:rPr lang="vi-VN" dirty="0">
                <a:solidFill>
                  <a:srgbClr val="0D0D0D"/>
                </a:solidFill>
                <a:latin typeface="Söhne"/>
              </a:rPr>
              <a:t>Tai nạn về lực lượng lao động</a:t>
            </a:r>
            <a:endParaRPr lang="pt-BR" dirty="0">
              <a:solidFill>
                <a:srgbClr val="0D0D0D"/>
              </a:solidFill>
              <a:latin typeface="Söhne"/>
            </a:endParaRPr>
          </a:p>
          <a:p>
            <a:pPr marL="730885" lvl="1" indent="-304165"/>
            <a:r>
              <a:rPr lang="vi-VN" dirty="0">
                <a:solidFill>
                  <a:srgbClr val="0D0D0D"/>
                </a:solidFill>
                <a:latin typeface="Söhne"/>
              </a:rPr>
              <a:t>Nguy cơ về hỏa hoạn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vải theo kích thước và mẫu mã của chăn ga gối đệm được quy định trước</a:t>
            </a:r>
            <a:endParaRPr lang="en-US" dirty="0"/>
          </a:p>
          <a:p>
            <a:pPr marL="304165" indent="-304165">
              <a:buClr>
                <a:schemeClr val="tx1"/>
              </a:buClr>
            </a:pPr>
            <a:r>
              <a:rPr lang="en-US" dirty="0"/>
              <a:t>2. </a:t>
            </a:r>
            <a:r>
              <a:rPr lang="vi-VN" dirty="0"/>
              <a:t>An toàn vệ sinh lao động đối với nhân viên vận hành máy thêu lên vải đã được cắt theo kích thước của chăn ga gối đệm</a:t>
            </a:r>
            <a:endParaRPr lang="en-US" dirty="0"/>
          </a:p>
          <a:p>
            <a:pPr marL="304165" indent="-304165">
              <a:buClr>
                <a:schemeClr val="tx1"/>
              </a:buClr>
            </a:pPr>
            <a:r>
              <a:rPr lang="en-US" dirty="0"/>
              <a:t>3. </a:t>
            </a:r>
            <a:r>
              <a:rPr lang="vi-VN" dirty="0"/>
              <a:t>An toàn vệ sinh lao động đối với nhân viên vận hành máy nhồi bông vào bên trong các sản phẩm như chăn ga gối nệm</a:t>
            </a:r>
            <a:endParaRPr lang="en-US" dirty="0"/>
          </a:p>
          <a:p>
            <a:pPr marL="304165" indent="-304165">
              <a:buClr>
                <a:schemeClr val="tx1"/>
              </a:buClr>
            </a:pPr>
            <a:r>
              <a:rPr lang="en-US" dirty="0"/>
              <a:t>4. </a:t>
            </a:r>
            <a:r>
              <a:rPr lang="vi-VN" dirty="0"/>
              <a:t>An toàn vệ sinh lao động đối với nhân viên vận hành máy may hoàn thiện sau khi đã được nhồi bông vào bên trong các sản phẩm như chăn ga gối nệm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21804" y="404664"/>
            <a:ext cx="3886199" cy="2133598"/>
          </a:xfrm>
        </p:spPr>
        <p:txBody>
          <a:bodyPr>
            <a:normAutofit fontScale="90000"/>
          </a:bodyPr>
          <a:lstStyle/>
          <a:p>
            <a:r>
              <a:rPr lang="vi-VN" dirty="0">
                <a:solidFill>
                  <a:schemeClr val="accent4"/>
                </a:solidFill>
                <a:latin typeface="UTM Aptima" panose="02040603050506020204" pitchFamily="18" charset="0"/>
              </a:rPr>
              <a:t>Vận hành máy cắt vải theo kích thước và mẫu mã của chăn ga gối đệm được quy định trước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cắt vải theo kích thước và mẫu mã của chăn ga gối đệm được quy định trước</a:t>
            </a:r>
            <a:endParaRPr lang="en-US" sz="2400" b="1" i="0" dirty="0">
              <a:effectLst/>
              <a:latin typeface="Söhne"/>
            </a:endParaRPr>
          </a:p>
          <a:p>
            <a:r>
              <a:rPr lang="vi-VN" b="0" i="0" dirty="0">
                <a:effectLst/>
                <a:latin typeface="Open Sans" panose="020B0606030504020204" pitchFamily="34" charset="0"/>
              </a:rPr>
              <a:t>Khi vận hành máy cắt vải theo kích thước và mẫu mã của chăn ga gối đệm (bedding) được quy định trước, công việc có những đặc điểm cụ thể. Đầu tiên, cần chú ý đến việc xác định chính xác kích thước và mẫu mã được yêu cầu, bao gồm độ dày và loại vải sử dụng. </a:t>
            </a:r>
            <a:endParaRPr lang="en-US" b="0" i="0" dirty="0">
              <a:effectLst/>
              <a:latin typeface="Open Sans" panose="020B0606030504020204" pitchFamily="34" charset="0"/>
            </a:endParaRPr>
          </a:p>
          <a:p>
            <a:r>
              <a:rPr lang="vi-VN" b="0" i="0" dirty="0">
                <a:effectLst/>
                <a:latin typeface="Open Sans" panose="020B0606030504020204" pitchFamily="34" charset="0"/>
              </a:rPr>
              <a:t>Tiếp theo, quy trình cắt vải phải được thực hiện cẩn thận và chính xác để đảm bảo kết quả sản xuất đạt chuẩn.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D7761DF-C366-AEF0-A4D5-B1B92910DEBA}"/>
              </a:ext>
            </a:extLst>
          </p:cNvPr>
          <p:cNvPicPr>
            <a:picLocks noChangeAspect="1"/>
          </p:cNvPicPr>
          <p:nvPr/>
        </p:nvPicPr>
        <p:blipFill>
          <a:blip r:embed="rId3"/>
          <a:stretch>
            <a:fillRect/>
          </a:stretch>
        </p:blipFill>
        <p:spPr>
          <a:xfrm>
            <a:off x="-818356" y="3717032"/>
            <a:ext cx="4248472" cy="424847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404664"/>
            <a:ext cx="3886199" cy="2133598"/>
          </a:xfrm>
        </p:spPr>
        <p:txBody>
          <a:bodyPr>
            <a:normAutofit fontScale="90000"/>
          </a:bodyPr>
          <a:lstStyle/>
          <a:p>
            <a:r>
              <a:rPr lang="vi-VN" dirty="0">
                <a:solidFill>
                  <a:schemeClr val="accent4"/>
                </a:solidFill>
                <a:latin typeface="UTM Aptima" panose="02040603050506020204" pitchFamily="18" charset="0"/>
              </a:rPr>
              <a:t>Vận hành máy cắt vải theo kích thước và mẫu mã của chăn ga gối đệm được quy định trước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cắt vải theo kích thước và mẫu mã của chăn ga gối đệm được quy định trước</a:t>
            </a:r>
            <a:endParaRPr lang="en-US" sz="2400" b="1" i="0" dirty="0">
              <a:effectLst/>
              <a:latin typeface="Söhne"/>
            </a:endParaRPr>
          </a:p>
          <a:p>
            <a:r>
              <a:rPr lang="vi-VN" b="0" i="0" dirty="0">
                <a:effectLst/>
                <a:latin typeface="Open Sans" panose="020B0606030504020204" pitchFamily="34" charset="0"/>
              </a:rPr>
              <a:t>Trong quá trình vận hành máy cắt vải theo kích thước và mẫu mã của chăn ga gối đệm (bedding), có một số dạng tai nạn lao động phổ biến có thể xảy ra.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phổ biến là tai nạn cắt và thương tổn từ các cạn h sắc nhọn của máy cắt khi không tuân thủ quy tắc an toàn hoặc không đeo đủ trang bị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D2C1850-C799-ACD6-9C2C-683E15D5703D}"/>
              </a:ext>
            </a:extLst>
          </p:cNvPr>
          <p:cNvPicPr>
            <a:picLocks noChangeAspect="1"/>
          </p:cNvPicPr>
          <p:nvPr/>
        </p:nvPicPr>
        <p:blipFill>
          <a:blip r:embed="rId3"/>
          <a:stretch>
            <a:fillRect/>
          </a:stretch>
        </p:blipFill>
        <p:spPr>
          <a:xfrm>
            <a:off x="-818356" y="3717032"/>
            <a:ext cx="4248472" cy="424847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21804" y="260648"/>
            <a:ext cx="3886199" cy="2133598"/>
          </a:xfrm>
        </p:spPr>
        <p:txBody>
          <a:bodyPr>
            <a:normAutofit fontScale="90000"/>
          </a:bodyPr>
          <a:lstStyle/>
          <a:p>
            <a:r>
              <a:rPr lang="vi-VN" dirty="0">
                <a:solidFill>
                  <a:schemeClr val="accent4"/>
                </a:solidFill>
                <a:latin typeface="UTM Aptima" panose="02040603050506020204" pitchFamily="18" charset="0"/>
              </a:rPr>
              <a:t>Vận hành máy cắt vải theo kích thước và mẫu mã của chăn ga gối đệm được quy định trước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cắt vải theo kích thước và mẫu mã của chăn ga gối đệm được quy định trước</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vận hành máy cắt vải theo kích thước và mẫu mã của chăn ga gối đệm (bedding) được quy định trước.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hoặc đào tạo không đầy đủ về cách sử dụng máy cắt và các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3441396-B87A-FA99-CB0B-F07C706FB186}"/>
              </a:ext>
            </a:extLst>
          </p:cNvPr>
          <p:cNvPicPr>
            <a:picLocks noChangeAspect="1"/>
          </p:cNvPicPr>
          <p:nvPr/>
        </p:nvPicPr>
        <p:blipFill>
          <a:blip r:embed="rId3"/>
          <a:stretch>
            <a:fillRect/>
          </a:stretch>
        </p:blipFill>
        <p:spPr>
          <a:xfrm>
            <a:off x="-818356" y="3717032"/>
            <a:ext cx="4248472" cy="424847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21804" y="332656"/>
            <a:ext cx="3886199" cy="2133598"/>
          </a:xfrm>
        </p:spPr>
        <p:txBody>
          <a:bodyPr>
            <a:normAutofit fontScale="90000"/>
          </a:bodyPr>
          <a:lstStyle/>
          <a:p>
            <a:r>
              <a:rPr lang="vi-VN" dirty="0">
                <a:solidFill>
                  <a:schemeClr val="accent4"/>
                </a:solidFill>
                <a:latin typeface="UTM Aptima" panose="02040603050506020204" pitchFamily="18" charset="0"/>
              </a:rPr>
              <a:t>Vận hành máy cắt vải theo kích thước và mẫu mã của chăn ga gối đệm được quy định trước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cắt vải theo kích thước và mẫu mã của chăn ga gối đệm được quy định trước</a:t>
            </a:r>
            <a:endParaRPr lang="en-US" sz="2400" b="1" i="0" dirty="0">
              <a:effectLst/>
              <a:latin typeface="Söhne"/>
            </a:endParaRPr>
          </a:p>
          <a:p>
            <a:r>
              <a:rPr lang="vi-VN" b="0" i="0" dirty="0">
                <a:effectLst/>
                <a:latin typeface="Open Sans" panose="020B0606030504020204" pitchFamily="34" charset="0"/>
              </a:rPr>
              <a:t>Trước hết, Huấn luyện an toàn lao động là một phần không thể thiếu. </a:t>
            </a:r>
            <a:endParaRPr lang="en-US" b="0" i="0" dirty="0">
              <a:effectLst/>
              <a:latin typeface="Open Sans" panose="020B0606030504020204" pitchFamily="34" charset="0"/>
            </a:endParaRPr>
          </a:p>
          <a:p>
            <a:r>
              <a:rPr lang="vi-VN" b="0" i="0" dirty="0">
                <a:effectLst/>
                <a:latin typeface="Open Sans" panose="020B0606030504020204" pitchFamily="34" charset="0"/>
              </a:rPr>
              <a:t>Đảm bảo rằng tất cả nhân viên được đào tạo đầy đủ về cách sử dụng máy cắt, quy trình an toàn và biện pháp phòng ngừa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502F2A5-73DC-D966-83BA-024C020FF9BD}"/>
              </a:ext>
            </a:extLst>
          </p:cNvPr>
          <p:cNvPicPr>
            <a:picLocks noChangeAspect="1"/>
          </p:cNvPicPr>
          <p:nvPr/>
        </p:nvPicPr>
        <p:blipFill>
          <a:blip r:embed="rId3"/>
          <a:stretch>
            <a:fillRect/>
          </a:stretch>
        </p:blipFill>
        <p:spPr>
          <a:xfrm>
            <a:off x="-818356" y="3717032"/>
            <a:ext cx="4248472" cy="424847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93812" y="332656"/>
            <a:ext cx="3886199" cy="2133598"/>
          </a:xfrm>
        </p:spPr>
        <p:txBody>
          <a:bodyPr>
            <a:normAutofit fontScale="90000"/>
          </a:bodyPr>
          <a:lstStyle/>
          <a:p>
            <a:r>
              <a:rPr lang="vi-VN" dirty="0">
                <a:solidFill>
                  <a:schemeClr val="accent4"/>
                </a:solidFill>
                <a:latin typeface="UTM Aptima" panose="02040603050506020204" pitchFamily="18" charset="0"/>
              </a:rPr>
              <a:t>Vận hành máy cắt vải theo kích thước và mẫu mã của chăn ga gối đệm được quy định trước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cắt vải theo kích thước và mẫu mã của chăn ga gối đệm được quy định trước</a:t>
            </a:r>
            <a:endParaRPr lang="en-US" sz="2400" b="1" i="0" dirty="0">
              <a:effectLst/>
              <a:latin typeface="Söhne"/>
            </a:endParaRPr>
          </a:p>
          <a:p>
            <a:pPr algn="l"/>
            <a:r>
              <a:rPr lang="vi-VN" b="0" i="0" dirty="0">
                <a:effectLst/>
                <a:latin typeface="Open Sans" panose="020B0606030504020204" pitchFamily="34" charset="0"/>
              </a:rPr>
              <a:t>Đầu tiên, tất cả nhân viên cần được đào tạo về cách sử dụng máy cắt một cách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này bao gồm việc hướng dẫn về cách vận hành máy, cách đeo đồ bảo hộ cá nhân đầy đủ, và cách phản ứng khi xảy ra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99A086C-8E90-6E09-6C2F-27F018700CAF}"/>
              </a:ext>
            </a:extLst>
          </p:cNvPr>
          <p:cNvPicPr>
            <a:picLocks noChangeAspect="1"/>
          </p:cNvPicPr>
          <p:nvPr/>
        </p:nvPicPr>
        <p:blipFill>
          <a:blip r:embed="rId3"/>
          <a:stretch>
            <a:fillRect/>
          </a:stretch>
        </p:blipFill>
        <p:spPr>
          <a:xfrm>
            <a:off x="-818356" y="3717032"/>
            <a:ext cx="4248472" cy="424847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332656"/>
            <a:ext cx="3886199" cy="2133598"/>
          </a:xfrm>
        </p:spPr>
        <p:txBody>
          <a:bodyPr>
            <a:normAutofit fontScale="90000"/>
          </a:bodyPr>
          <a:lstStyle/>
          <a:p>
            <a:r>
              <a:rPr lang="vi-VN" dirty="0">
                <a:solidFill>
                  <a:schemeClr val="accent4"/>
                </a:solidFill>
                <a:latin typeface="UTM Aptima" panose="02040603050506020204" pitchFamily="18" charset="0"/>
              </a:rPr>
              <a:t>Vận hành máy cắt vải theo kích thước và mẫu mã của chăn ga gối đệm được quy định trước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cắt vải theo kích thước và mẫu mã của chăn ga gối đệm được quy định trước</a:t>
            </a:r>
            <a:endParaRPr lang="en-US" sz="2400" b="1" i="0" dirty="0">
              <a:effectLst/>
              <a:latin typeface="Söhne"/>
            </a:endParaRPr>
          </a:p>
          <a:p>
            <a:r>
              <a:rPr lang="vi-VN" b="0" i="0" dirty="0">
                <a:effectLst/>
                <a:latin typeface="Open Sans" panose="020B0606030504020204" pitchFamily="34" charset="0"/>
              </a:rPr>
              <a:t>Đầu tiên, người lao động cần ngừng hoạt động ngay lập tức và tắt nguồn máy cắt để ngăn chặn tình hình trở nên tồi tệ hơn. </a:t>
            </a:r>
            <a:endParaRPr lang="en-US" b="0" i="0" dirty="0">
              <a:effectLst/>
              <a:latin typeface="Open Sans" panose="020B0606030504020204" pitchFamily="34" charset="0"/>
            </a:endParaRPr>
          </a:p>
          <a:p>
            <a:r>
              <a:rPr lang="vi-VN" b="0" i="0" dirty="0">
                <a:effectLst/>
                <a:latin typeface="Open Sans" panose="020B0606030504020204" pitchFamily="34" charset="0"/>
              </a:rPr>
              <a:t>Sau đó, họ cần thông báo về tai nạn cho người quản lý hoặc bộ phận an toàn lao động của công ty để có sự hỗ trợ và giải quyết tình huống một cách chuyên nghiệp.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0E300A2-F0C0-420D-1169-75733ECDF925}"/>
              </a:ext>
            </a:extLst>
          </p:cNvPr>
          <p:cNvPicPr>
            <a:picLocks noChangeAspect="1"/>
          </p:cNvPicPr>
          <p:nvPr/>
        </p:nvPicPr>
        <p:blipFill>
          <a:blip r:embed="rId3"/>
          <a:stretch>
            <a:fillRect/>
          </a:stretch>
        </p:blipFill>
        <p:spPr>
          <a:xfrm>
            <a:off x="-818356" y="3717032"/>
            <a:ext cx="4248472" cy="424847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thêu lên vải đã được cắt theo kích thước của chăn ga gối đệm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thêu lên vải đã được cắt theo kích thước của chăn ga gối đệm</a:t>
            </a:r>
            <a:r>
              <a:rPr lang="en-US" sz="2000" dirty="0"/>
              <a:t>:</a:t>
            </a:r>
          </a:p>
          <a:p>
            <a:pPr algn="l"/>
            <a:r>
              <a:rPr lang="vi-VN" b="0" i="0" dirty="0">
                <a:effectLst/>
                <a:latin typeface="Open Sans" panose="020B0606030504020204" pitchFamily="34" charset="0"/>
              </a:rPr>
              <a:t>Trong quá trình vận hành máy thêu lên vải đã được cắt theo kích thước của chăn ga gối đệm (bedding), công việc đòi hỏi sự chính xác và kỹ năng chuyên môn.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việc cần phải có kiến thức vững về cách sử dụng máy thêu và hiểu rõ về mẫu thiết kế để đảm bảo rằng các chi tiết được thêu trên vải đều đẹp và chuẩn xác.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DF0D2AB-85F6-E880-2ED2-E3C1911C5CF7}"/>
              </a:ext>
            </a:extLst>
          </p:cNvPr>
          <p:cNvPicPr>
            <a:picLocks noChangeAspect="1"/>
          </p:cNvPicPr>
          <p:nvPr/>
        </p:nvPicPr>
        <p:blipFill>
          <a:blip r:embed="rId3"/>
          <a:stretch>
            <a:fillRect/>
          </a:stretch>
        </p:blipFill>
        <p:spPr>
          <a:xfrm>
            <a:off x="6958508"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thêu lên vải đã được cắt theo kích thước của chăn ga gối đệm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thêu lên vải đã được cắt theo kích thước của chăn ga gối đệm</a:t>
            </a:r>
            <a:r>
              <a:rPr lang="en-US" sz="2000" dirty="0"/>
              <a:t>:</a:t>
            </a:r>
          </a:p>
          <a:p>
            <a:pPr algn="l"/>
            <a:r>
              <a:rPr lang="vi-VN" b="0" i="0" dirty="0">
                <a:effectLst/>
                <a:latin typeface="Open Sans" panose="020B0606030504020204" pitchFamily="34" charset="0"/>
              </a:rPr>
              <a:t>Trong quá trình vận hành máy thêu lên vải đã được cắt theo kích thước của chăn ga gối đệm (bedding), có thể xảy ra một số dạng tai nạn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là nguy cơ va đập khi vật liệu vải được nạp vào máy một cách không cẩn thận, có thể dẫn đến thương tổn cho người làm việc hoặc làm hỏng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B7A0C98-501A-47D0-A738-B60E7B2CAB42}"/>
              </a:ext>
            </a:extLst>
          </p:cNvPr>
          <p:cNvPicPr>
            <a:picLocks noChangeAspect="1"/>
          </p:cNvPicPr>
          <p:nvPr/>
        </p:nvPicPr>
        <p:blipFill>
          <a:blip r:embed="rId3"/>
          <a:stretch>
            <a:fillRect/>
          </a:stretch>
        </p:blipFill>
        <p:spPr>
          <a:xfrm>
            <a:off x="6958508"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thêu lên vải đã được cắt theo kích thước của chăn ga gối đệm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thêu lên vải đã được cắt theo kích thước của chăn ga gối đệm</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hiểu biết hoặc kỹ năng chuyên môn về cách vận hành máy thêu. </a:t>
            </a:r>
            <a:endParaRPr lang="en-US" i="0" dirty="0">
              <a:effectLst/>
              <a:latin typeface="Open Sans" panose="020B0606030504020204" pitchFamily="34" charset="0"/>
            </a:endParaRPr>
          </a:p>
          <a:p>
            <a:r>
              <a:rPr lang="vi-VN" i="0" dirty="0">
                <a:effectLst/>
                <a:latin typeface="Open Sans" panose="020B0606030504020204" pitchFamily="34" charset="0"/>
              </a:rPr>
              <a:t>Khi người làm việc không được đào tạo đầy đủ hoặc thiếu kinh nghiệm, họ có thể không nhận ra các nguy cơ tiềm ẩn hoặc không biết cách xử lý các tình huống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F4C72F2-7975-8201-5E00-CAC7E13D9DEE}"/>
              </a:ext>
            </a:extLst>
          </p:cNvPr>
          <p:cNvPicPr>
            <a:picLocks noChangeAspect="1"/>
          </p:cNvPicPr>
          <p:nvPr/>
        </p:nvPicPr>
        <p:blipFill>
          <a:blip r:embed="rId3"/>
          <a:stretch>
            <a:fillRect/>
          </a:stretch>
        </p:blipFill>
        <p:spPr>
          <a:xfrm>
            <a:off x="6958508"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93967"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thêu lên vải đã được cắt theo kích thước của chăn ga gối đệm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thêu lên vải đã được cắt theo kích thước của chăn ga gối đệm</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cho người làm việc khi vận hành máy thêu lên vải đã được cắt theo kích thước của chăn ga gối đệm (bedding), cần áp dụng một số biện pháp phòng tránh tai nạn lao động.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Trước tiên, việc đảm bảo môi trường làm việc an toàn là điều cực kỳ quan trọng. Quan trắc môi trường lao động, bao gồm việc đo và giám sát các yếu tố như độ ẩm, nhiệt độ, và áp suất không khí, giúp xác định và giảm thiểu nguy cơ tai nạn do điều kiện môi trường gây ra.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775BE94-36E9-BD00-0BB5-C5A65611F1CF}"/>
              </a:ext>
            </a:extLst>
          </p:cNvPr>
          <p:cNvPicPr>
            <a:picLocks noChangeAspect="1"/>
          </p:cNvPicPr>
          <p:nvPr/>
        </p:nvPicPr>
        <p:blipFill>
          <a:blip r:embed="rId3"/>
          <a:stretch>
            <a:fillRect/>
          </a:stretch>
        </p:blipFill>
        <p:spPr>
          <a:xfrm>
            <a:off x="6958508"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thêu lên vải đã được cắt theo kích thước của chăn ga gối đệm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thêu lên vải đã được cắt theo kích thước của chăn ga gối đệm</a:t>
            </a:r>
            <a:r>
              <a:rPr lang="en-US" sz="2000" dirty="0"/>
              <a:t>:</a:t>
            </a:r>
          </a:p>
          <a:p>
            <a:pPr algn="l"/>
            <a:r>
              <a:rPr lang="vi-VN" b="0" i="0" dirty="0">
                <a:effectLst/>
                <a:latin typeface="Open Sans" panose="020B0606030504020204" pitchFamily="34" charset="0"/>
              </a:rPr>
              <a:t>Quy định an toàn lao động khi vận hành máy thêu lên vải đã được cắt theo kích thước của chăn ga gối đệm (bedding) đóng vai trò quan trọng trong việc đảm bảo sự an toàn và tránh tai nạn cho người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đào tạo nhân viên về cách sử dụng máy thêu một cách an toàn và hiệu quả, cũng như cách xử lý các tình huống nguy hiểm và biện pháp khẩn cấp khi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F493F35-FD0F-0FEC-4723-1E270CDFCBE9}"/>
              </a:ext>
            </a:extLst>
          </p:cNvPr>
          <p:cNvPicPr>
            <a:picLocks noChangeAspect="1"/>
          </p:cNvPicPr>
          <p:nvPr/>
        </p:nvPicPr>
        <p:blipFill>
          <a:blip r:embed="rId3"/>
          <a:stretch>
            <a:fillRect/>
          </a:stretch>
        </p:blipFill>
        <p:spPr>
          <a:xfrm>
            <a:off x="6958508"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thêu lên vải đã được cắt theo kích thước của chăn ga gối đệm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thêu lên vải đã được cắt theo kích thước của chăn ga gối đệm</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thêu lên vải đã được cắt theo kích thước của chăn ga gối đệm (bedding) đòi hỏi sự nhanh nhạy và kỹ năng đáp ứng tốt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ngay lập tức tắt máy và cung cấp sự chăm sóc y tế cần thiết cho người bị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FFC2785-40CF-1E70-42D8-045ED02C313D}"/>
              </a:ext>
            </a:extLst>
          </p:cNvPr>
          <p:cNvPicPr>
            <a:picLocks noChangeAspect="1"/>
          </p:cNvPicPr>
          <p:nvPr/>
        </p:nvPicPr>
        <p:blipFill>
          <a:blip r:embed="rId3"/>
          <a:stretch>
            <a:fillRect/>
          </a:stretch>
        </p:blipFill>
        <p:spPr>
          <a:xfrm>
            <a:off x="6958508"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nhồi bông vào bên trong các sản phẩm như chăn ga gối nệm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nhồi bông vào bên trong các sản phẩm như chăn ga gối nệm</a:t>
            </a:r>
          </a:p>
          <a:p>
            <a:pPr algn="l">
              <a:lnSpc>
                <a:spcPct val="120000"/>
              </a:lnSpc>
            </a:pPr>
            <a:r>
              <a:rPr lang="vi-VN" b="0" i="0" dirty="0">
                <a:effectLst/>
                <a:latin typeface="Open Sans" panose="020B0606030504020204" pitchFamily="34" charset="0"/>
              </a:rPr>
              <a:t>Vận hành máy nhồi bông để sản xuất các sản phẩm như chăn ga, gối, và nệm trong ngành công nghiệp chăn ga gối nệm (bedding) đòi hỏi sự chuyên nghiệp và kỹ năng kỹ thuật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thường bao gồm việc chuẩn bị và cấu hình máy, kiểm tra nguyên liệu và sản phẩm đầu ra, và điều chỉnh quá trình sản xuất để đảm bảo chất lượng và hiệu suất.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BA786C2-8BE0-AEE6-4E55-0F20A6F68AF1}"/>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nhồi bông vào bên trong các sản phẩm như chăn ga gối nệm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nhồi bông vào bên trong các sản phẩm như chăn ga gối nệm</a:t>
            </a:r>
          </a:p>
          <a:p>
            <a:pPr algn="l">
              <a:lnSpc>
                <a:spcPct val="120000"/>
              </a:lnSpc>
            </a:pPr>
            <a:r>
              <a:rPr lang="vi-VN" b="0" i="0" dirty="0">
                <a:effectLst/>
                <a:latin typeface="Open Sans" panose="020B0606030504020204" pitchFamily="34" charset="0"/>
              </a:rPr>
              <a:t>Trong quá trình vận hành máy nhồi bông để sản xuất các sản phẩm bedding, có một số dạng tai nạn lao động có thể xảy 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tai nạn do tiếp xúc với các bộ phận hoạt động của máy, như cánh quạt hoặc trục quay. Việc không tuân thủ các biện pháp an toàn và quy trình làm việc có thể dẫn đến vấn đề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D23455-6D12-87D7-ACA7-05657CDABB25}"/>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nhồi bông vào bên trong các sản phẩm như chăn ga gối nệm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nhồi bông vào bên trong các sản phẩm như chăn ga gối nệm</a:t>
            </a:r>
          </a:p>
          <a:p>
            <a:pPr algn="l">
              <a:lnSpc>
                <a:spcPct val="120000"/>
              </a:lnSpc>
            </a:pP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nhồi</a:t>
            </a:r>
            <a:r>
              <a:rPr lang="en-US" b="0" i="0" dirty="0">
                <a:effectLst/>
                <a:latin typeface="Open Sans" panose="020B0606030504020204" pitchFamily="34" charset="0"/>
              </a:rPr>
              <a:t> </a:t>
            </a:r>
            <a:r>
              <a:rPr lang="en-US" b="0" i="0" dirty="0" err="1">
                <a:effectLst/>
                <a:latin typeface="Open Sans" panose="020B0606030504020204" pitchFamily="34" charset="0"/>
              </a:rPr>
              <a:t>bông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bedding.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trì</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tâm</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duy</a:t>
            </a:r>
            <a:r>
              <a:rPr lang="en-US" b="0" i="0" dirty="0">
                <a:effectLst/>
                <a:latin typeface="Open Sans" panose="020B0606030504020204" pitchFamily="34" charset="0"/>
              </a:rPr>
              <a:t> </a:t>
            </a:r>
            <a:r>
              <a:rPr lang="en-US" b="0" i="0" dirty="0" err="1">
                <a:effectLst/>
                <a:latin typeface="Open Sans" panose="020B0606030504020204" pitchFamily="34" charset="0"/>
              </a:rPr>
              <a:t>trì</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cũng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53C3CA6-246F-C82D-5D42-FD20EDEA0E95}"/>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nhồi bông vào bên trong các sản phẩm như chăn ga gối nệm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nhồi bông vào bên trong các sản phẩm như chăn ga gối nệm</a:t>
            </a:r>
          </a:p>
          <a:p>
            <a:pPr algn="l">
              <a:lnSpc>
                <a:spcPct val="120000"/>
              </a:lnSpc>
            </a:pPr>
            <a:r>
              <a:rPr lang="vi-VN" b="0" i="0" dirty="0">
                <a:effectLst/>
                <a:latin typeface="Open Sans" panose="020B0606030504020204" pitchFamily="34" charset="0"/>
              </a:rPr>
              <a:t>Để đảm bảo an toàn cho nhân viên khi vận hành máy nhồi bông để sản xuất các sản phẩm bedding, có một số biện pháp phòng tránh tai nạn lao động cần được áp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cung cấp đào tạo an toàn lao động đầy đủ và hiệu quả là rất quan trọng. Nhân viên cần được hướng dẫn về cách sử dụng máy móc một cách an toàn và đúng cách, cũng như các biện pháp phòng ngừa tai nạn và sơ cứu.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4A9CF7A-4447-15C8-57C2-12AC3DB286A1}"/>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nhồi bông vào bên trong các sản phẩm như chăn ga gối nệm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nhồi bông vào bên trong các sản phẩm như chăn ga gối nệm</a:t>
            </a:r>
          </a:p>
          <a:p>
            <a:pPr algn="l">
              <a:lnSpc>
                <a:spcPct val="120000"/>
              </a:lnSpc>
            </a:pPr>
            <a:r>
              <a:rPr lang="vi-VN" b="0" i="0" dirty="0">
                <a:effectLst/>
                <a:latin typeface="Open Sans" panose="020B0606030504020204" pitchFamily="34" charset="0"/>
              </a:rPr>
              <a:t>Quy định an toàn lao động khi vận hành máy nhồi bông để sản xuất các sản phẩm bedding rất quan trọng để đảm bảo môi trường làm việc an toàn và bảo vệ sức khỏe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tham gia vào quá trình vận hành máy cần được đào tạo đầy đủ về việc sử dụng máy móc và các biện pháp an toàn. Họ cần phải hiểu rõ về cách hoạt động của máy, các nguy cơ tiềm ẩn và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11B199-6C57-1519-23C0-92DD630989D4}"/>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nhồi bông vào bên trong các sản phẩm như chăn ga gối nệm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nhồi bông vào bên trong các sản phẩm như chăn ga gối nệm</a:t>
            </a:r>
          </a:p>
          <a:p>
            <a:pPr algn="l">
              <a:lnSpc>
                <a:spcPct val="120000"/>
              </a:lnSpc>
            </a:pPr>
            <a:r>
              <a:rPr lang="vi-VN" b="0" i="0" dirty="0">
                <a:effectLst/>
                <a:latin typeface="Open Sans" panose="020B0606030504020204" pitchFamily="34" charset="0"/>
              </a:rPr>
              <a:t>Trước tiên, việc đảm bảo sự an toàn của tất cả nhân viên là ưu tiên hàng đầu. Ngay khi xảy ra tai nạn, việc kiểm tra và cung cấp sơ cứu cho những người bị thương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Đồng thời, cần phải thông báo cho nhân viên cấp quản lý và dịch vụ cấp cứu để họ có thể đến kịp thời và cung cấp sự giúp đỡ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3D2C263-E69A-2697-4C1F-D1760112CC71}"/>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may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thiện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vận hành máy may hoàn thiện sau khi đã được nhồi bông vào bên trong các sản phẩm như chăn ga gối nệm</a:t>
            </a:r>
            <a:r>
              <a:rPr lang="en-US" sz="2400" dirty="0"/>
              <a:t>:</a:t>
            </a:r>
          </a:p>
          <a:p>
            <a:pPr algn="l"/>
            <a:r>
              <a:rPr lang="vi-VN" b="0" i="0" dirty="0">
                <a:solidFill>
                  <a:srgbClr val="4C4F5A"/>
                </a:solidFill>
                <a:effectLst/>
                <a:latin typeface="Open Sans" panose="020B0606030504020204" pitchFamily="34" charset="0"/>
              </a:rPr>
              <a:t>Việc vận hành máy may hoàn thiện sau khi đã nhồi bông vào các sản phẩm như chăn ga, gối, và nệm đòi hỏi sự chính xác và kỹ thuật. Quy trình này thường bao gồm việc kiểm tra kỹ lưỡng sản phẩm để đảm bảo chất lượng và tính thẩm mỹ.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cũng bao gồm việc điều chỉnh máy móc và thiết bị để đảm bảo chúng hoạt động một cách hiệu quả và đáng tin cậy.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may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thiện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vận hành máy may hoàn thiện sau khi đã được nhồi bông vào bên trong các sản phẩm như chăn ga gối nệm</a:t>
            </a:r>
            <a:r>
              <a:rPr lang="en-US" sz="2400" dirty="0"/>
              <a:t>:</a:t>
            </a:r>
          </a:p>
          <a:p>
            <a:pPr algn="l"/>
            <a:r>
              <a:rPr lang="vi-VN" b="0" i="0" dirty="0">
                <a:solidFill>
                  <a:srgbClr val="4C4F5A"/>
                </a:solidFill>
                <a:effectLst/>
                <a:latin typeface="Open Sans" panose="020B0606030504020204" pitchFamily="34" charset="0"/>
              </a:rPr>
              <a:t>Trong quá trình vận hành máy may hoàn thiện sau khi đã nhồi bông vào các sản phẩm như chăn ga, gối, và nệm, có nhiều nguy cơ về tai nạn lao động mà nhân viên cần phải chú ý.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tai nạn phổ biến là bị kẹt đầu hoặc tay trong các bộ phận chuyển động của máy, đặc biệt là khi làm việc gần các bánh răng, puly, hoặc trục quay. Điều này có thể gây ra chấn thương nặng nề hoặc thậm chí gây mất mạng.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may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thiện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vận hành máy may hoàn thiện sau khi đã được nhồi bông vào bên trong các sản phẩm như chăn ga gối nệm</a:t>
            </a:r>
            <a:r>
              <a:rPr lang="en-US" sz="2400" dirty="0"/>
              <a:t>:</a:t>
            </a:r>
          </a:p>
          <a:p>
            <a:pPr algn="l"/>
            <a:r>
              <a:rPr lang="vi-VN" b="0" i="0" dirty="0">
                <a:solidFill>
                  <a:srgbClr val="4C4F5A"/>
                </a:solidFill>
                <a:effectLst/>
                <a:latin typeface="Open Sans" panose="020B0606030504020204" pitchFamily="34" charset="0"/>
              </a:rPr>
              <a:t>Các tai nạn lao động khi vận hành máy may hoàn thiện sau khi đã nhồi bông vào các sản phẩm như chăn ga, gối, và nệm thường có nguyên nhân từ một số yếu tố khác nhau.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thiếu đào tạo hoặc hiểu biết không đầy đủ về quy trình và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may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thiện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vận hành máy may hoàn thiện sau khi đã được nhồi bông vào bên trong các sản phẩm như chăn ga gối nệm</a:t>
            </a:r>
            <a:r>
              <a:rPr lang="en-US" sz="2400" dirty="0"/>
              <a:t>:</a:t>
            </a:r>
          </a:p>
          <a:p>
            <a:pPr algn="l"/>
            <a:r>
              <a:rPr lang="vi-VN" b="0" i="0" dirty="0">
                <a:solidFill>
                  <a:srgbClr val="4C4F5A"/>
                </a:solidFill>
                <a:effectLst/>
                <a:highlight>
                  <a:srgbClr val="FFFFFF"/>
                </a:highlight>
                <a:latin typeface="Open Sans" panose="020B0606030504020204" pitchFamily="34" charset="0"/>
              </a:rPr>
              <a:t>Để phòng tránh tai nạn lao động khi vận hành máy may hoàn thiện sau khi đã nhồi bông vào các sản phẩm như chăn ga, gối, và nệm, cần thiết phải thực hiện một số biện pháp an toàn. Trước hết, việc cung cấp đào tạo an toàn lao động đầy đủ và thường xuyên cho nhân viên là rất quan trọng.</a:t>
            </a:r>
          </a:p>
          <a:p>
            <a:pPr algn="l"/>
            <a:r>
              <a:rPr lang="vi-VN" b="0" i="0" dirty="0">
                <a:solidFill>
                  <a:srgbClr val="4C4F5A"/>
                </a:solidFill>
                <a:effectLst/>
                <a:highlight>
                  <a:srgbClr val="FFFFFF"/>
                </a:highlight>
                <a:latin typeface="Open Sans" panose="020B0606030504020204" pitchFamily="34" charset="0"/>
              </a:rPr>
              <a:t>Nhân viên cần được huấn luyện về cách sử dụng các thiết bị bảo hộ cá nhân đúng cách và làm thế nào để nhận biết và đối phó với các tình huống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may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thiện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highlight>
                  <a:srgbClr val="FFFFFF"/>
                </a:highlight>
                <a:latin typeface="Open Sans" panose="020B0606030504020204" pitchFamily="34" charset="0"/>
              </a:rPr>
              <a:t>Quy định an toàn lao động khi vận hành máy may hoàn thiện sau khi đã được nhồi bông vào bên trong các sản phẩm như chăn ga gối nệm</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vận hành máy may hoàn thiện sau khi đã nhồi bông vào các sản phẩm như chăn ga, gối, và nệm là một phần không thể thiếu trong môi trường sản xuất.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Đầu tiên, tất cả nhân viên phải được đào tạo về các quy tắc an toàn cơ bản, bao gồm cách sử dụng thiết bị bảo hộ cá nhân như mũ bảo hiểm, kính bảo hộ, và quần áo làm việc phù hợp.</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may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thiện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highlight>
                  <a:srgbClr val="FFFFFF"/>
                </a:highlight>
                <a:latin typeface="Open Sans" panose="020B0606030504020204" pitchFamily="34" charset="0"/>
              </a:rPr>
              <a:t>Xử lý tình huống tai nạn lao động khẩn cấp khi vận hành máy may hoàn thiện sau khi đã được nhồi bông vào bên trong các sản phẩm như chăn ga gối nệm</a:t>
            </a:r>
            <a:r>
              <a:rPr lang="en-US" sz="2400" dirty="0"/>
              <a:t>:</a:t>
            </a:r>
          </a:p>
          <a:p>
            <a:pPr algn="l"/>
            <a:r>
              <a:rPr lang="vi-VN" b="0" i="0" dirty="0">
                <a:solidFill>
                  <a:srgbClr val="4C4F5A"/>
                </a:solidFill>
                <a:effectLst/>
                <a:highlight>
                  <a:srgbClr val="FFFFFF"/>
                </a:highlight>
                <a:latin typeface="Open Sans" panose="020B0606030504020204" pitchFamily="34" charset="0"/>
              </a:rPr>
              <a:t>Xử lý tình huống tai nạn lao động khẩn cấp khi vận hành máy may hoàn thiện sau khi đã nhồi bông vào các sản phẩm như chăn ga, gối, và nệm đòi hỏi sự phản ứng nhanh chóng và hiệu quả từ tất cả nhân viên trong môi trường làm việc.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Trước tiên, nếu xảy ra tai nạn, người làm việc cần dừng ngay lập tức và báo cáo về sự cố cho người quản lý hoặc bộ phận an toàn lao động của công ty.</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198</TotalTime>
  <Words>3379</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CHĂN GA GỐI ĐỆM</vt:lpstr>
      <vt:lpstr>Một số vụ tai nạn trong nhà máy sản xuất chăn ga gối đệm</vt:lpstr>
      <vt:lpstr>Tóm tắt bài học</vt:lpstr>
      <vt:lpstr>Vận hành máy cắt vải theo kích thước và mẫu mã của chăn ga gối đệm được quy định trước</vt:lpstr>
      <vt:lpstr>Vận hành máy cắt vải theo kích thước và mẫu mã của chăn ga gối đệm được quy định trước</vt:lpstr>
      <vt:lpstr>Vận hành máy cắt vải theo kích thước và mẫu mã của chăn ga gối đệm được quy định trước</vt:lpstr>
      <vt:lpstr>Vận hành máy cắt vải theo kích thước và mẫu mã của chăn ga gối đệm được quy định trước</vt:lpstr>
      <vt:lpstr>Vận hành máy cắt vải theo kích thước và mẫu mã của chăn ga gối đệm được quy định trước</vt:lpstr>
      <vt:lpstr>Vận hành máy cắt vải theo kích thước và mẫu mã của chăn ga gối đệm được quy định trước</vt:lpstr>
      <vt:lpstr>Vận hành máy thêu lên vải đã được cắt theo kích thước của chăn ga gối đệm</vt:lpstr>
      <vt:lpstr>Vận hành máy thêu lên vải đã được cắt theo kích thước của chăn ga gối đệm</vt:lpstr>
      <vt:lpstr>Vận hành máy thêu lên vải đã được cắt theo kích thước của chăn ga gối đệm</vt:lpstr>
      <vt:lpstr>Vận hành máy thêu lên vải đã được cắt theo kích thước của chăn ga gối đệm</vt:lpstr>
      <vt:lpstr>Vận hành máy thêu lên vải đã được cắt theo kích thước của chăn ga gối đệm</vt:lpstr>
      <vt:lpstr>Vận hành máy thêu lên vải đã được cắt theo kích thước của chăn ga gối đệm</vt:lpstr>
      <vt:lpstr>Vận hành máy nhồi bông vào bên trong các sản phẩm như chăn ga gối nệm</vt:lpstr>
      <vt:lpstr>Vận hành máy nhồi bông vào bên trong các sản phẩm như chăn ga gối nệm</vt:lpstr>
      <vt:lpstr>Vận hành máy nhồi bông vào bên trong các sản phẩm như chăn ga gối nệm</vt:lpstr>
      <vt:lpstr>Vận hành máy nhồi bông vào bên trong các sản phẩm như chăn ga gối nệm</vt:lpstr>
      <vt:lpstr>Vận hành máy nhồi bông vào bên trong các sản phẩm như chăn ga gối nệm</vt:lpstr>
      <vt:lpstr>Vận hành máy nhồi bông vào bên trong các sản phẩm như chăn ga gối nệm</vt:lpstr>
      <vt:lpstr>Vận hành máy may hoàn thiện</vt:lpstr>
      <vt:lpstr>Vận hành máy may hoàn thiện</vt:lpstr>
      <vt:lpstr>Vận hành máy may hoàn thiện</vt:lpstr>
      <vt:lpstr>Vận hành máy may hoàn thiện</vt:lpstr>
      <vt:lpstr>Vận hành máy may hoàn thiện</vt:lpstr>
      <vt:lpstr>Vận hành máy may hoàn thiện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2024-04-09T03:50:28Z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