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27"/>
  </p:notesMasterIdLst>
  <p:handoutMasterIdLst>
    <p:handoutMasterId r:id="rId28"/>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285" r:id="rId26"/>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varScale="1">
        <p:scale>
          <a:sx n="114" d="100"/>
          <a:sy n="114" d="100"/>
        </p:scale>
        <p:origin x="432" y="8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4/6/2024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4/6/2024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4/6/2024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SẢN XUẤT DÂY THUN</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E6456587-31E6-06C4-6C13-54FD25CF1DCA}"/>
              </a:ext>
            </a:extLst>
          </p:cNvPr>
          <p:cNvPicPr>
            <a:picLocks noChangeAspect="1"/>
          </p:cNvPicPr>
          <p:nvPr/>
        </p:nvPicPr>
        <p:blipFill>
          <a:blip r:embed="rId4"/>
          <a:stretch>
            <a:fillRect/>
          </a:stretch>
        </p:blipFill>
        <p:spPr>
          <a:xfrm>
            <a:off x="4689461" y="4149080"/>
            <a:ext cx="2808312" cy="2808312"/>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669831"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br>
              <a:rPr lang="en-US" sz="4000" b="1" dirty="0">
                <a:solidFill>
                  <a:schemeClr val="accent1"/>
                </a:solidFill>
                <a:latin typeface="UTM Aptima" panose="02040603050506020204" pitchFamily="18" charset="0"/>
              </a:rPr>
            </a:b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dây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thun</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Trong ngành công nghiệp sản xuất dây thun (elastic), các nhà máy thường phải đối mặt với những rủi ro về tai nạn lao động do tính chất của quy trình sản xuất và công việc liên quan</a:t>
            </a:r>
            <a:r>
              <a:rPr lang="en-US" sz="2000" dirty="0">
                <a:ea typeface="+mn-lt"/>
                <a:cs typeface="+mn-lt"/>
              </a:rPr>
              <a:t>:</a:t>
            </a:r>
            <a:endParaRPr lang="en-US" dirty="0"/>
          </a:p>
          <a:p>
            <a:pPr marL="730885" lvl="1" indent="-304165"/>
            <a:r>
              <a:rPr lang="pt-BR" i="0" dirty="0">
                <a:solidFill>
                  <a:srgbClr val="0D0D0D"/>
                </a:solidFill>
                <a:effectLst/>
                <a:latin typeface="Söhne"/>
              </a:rPr>
              <a:t>Va chạm với máy móc và thiết bị</a:t>
            </a:r>
          </a:p>
          <a:p>
            <a:pPr marL="730885" lvl="1" indent="-304165"/>
            <a:r>
              <a:rPr lang="en-US" dirty="0">
                <a:solidFill>
                  <a:srgbClr val="0D0D0D"/>
                </a:solidFill>
                <a:latin typeface="Söhne"/>
              </a:rPr>
              <a:t>Tai </a:t>
            </a:r>
            <a:r>
              <a:rPr lang="en-US" dirty="0" err="1">
                <a:solidFill>
                  <a:srgbClr val="0D0D0D"/>
                </a:solidFill>
                <a:latin typeface="Söhne"/>
              </a:rPr>
              <a:t>nạn</a:t>
            </a:r>
            <a:r>
              <a:rPr lang="en-US" dirty="0">
                <a:solidFill>
                  <a:srgbClr val="0D0D0D"/>
                </a:solidFill>
                <a:latin typeface="Söhne"/>
              </a:rPr>
              <a:t> </a:t>
            </a:r>
            <a:r>
              <a:rPr lang="en-US" dirty="0" err="1">
                <a:solidFill>
                  <a:srgbClr val="0D0D0D"/>
                </a:solidFill>
                <a:latin typeface="Söhne"/>
              </a:rPr>
              <a:t>cắt</a:t>
            </a:r>
            <a:r>
              <a:rPr lang="en-US" dirty="0">
                <a:solidFill>
                  <a:srgbClr val="0D0D0D"/>
                </a:solidFill>
                <a:latin typeface="Söhne"/>
              </a:rPr>
              <a:t> </a:t>
            </a:r>
            <a:r>
              <a:rPr lang="en-US" dirty="0" err="1">
                <a:solidFill>
                  <a:srgbClr val="0D0D0D"/>
                </a:solidFill>
                <a:latin typeface="Söhne"/>
              </a:rPr>
              <a:t>cụt</a:t>
            </a:r>
            <a:endParaRPr lang="pt-BR" dirty="0">
              <a:solidFill>
                <a:srgbClr val="0D0D0D"/>
              </a:solidFill>
              <a:latin typeface="Söhne"/>
            </a:endParaRPr>
          </a:p>
          <a:p>
            <a:pPr marL="730885" lvl="1" indent="-304165"/>
            <a:r>
              <a:rPr lang="vi-VN" dirty="0">
                <a:solidFill>
                  <a:srgbClr val="0D0D0D"/>
                </a:solidFill>
                <a:latin typeface="Söhne"/>
              </a:rPr>
              <a:t>Nguy cơ cháy nổ</a:t>
            </a:r>
            <a:endParaRPr lang="pt-BR" dirty="0">
              <a:solidFill>
                <a:srgbClr val="0D0D0D"/>
              </a:solidFill>
              <a:latin typeface="Söhne"/>
            </a:endParaRPr>
          </a:p>
          <a:p>
            <a:pPr marL="730885" lvl="1" indent="-304165"/>
            <a:r>
              <a:rPr lang="vi-VN" dirty="0">
                <a:solidFill>
                  <a:srgbClr val="0D0D0D"/>
                </a:solidFill>
                <a:latin typeface="Söhne"/>
              </a:rPr>
              <a:t>Vấp ngã và trượt té</a:t>
            </a:r>
            <a:endParaRPr lang="pt-BR" dirty="0">
              <a:solidFill>
                <a:srgbClr val="0D0D0D"/>
              </a:solidFill>
              <a:latin typeface="Söhne"/>
            </a:endParaRPr>
          </a:p>
          <a:p>
            <a:pPr marL="730885" lvl="1" indent="-304165"/>
            <a:r>
              <a:rPr lang="en-US" dirty="0">
                <a:solidFill>
                  <a:srgbClr val="0D0D0D"/>
                </a:solidFill>
                <a:latin typeface="Söhne"/>
              </a:rPr>
              <a:t>Tai </a:t>
            </a:r>
            <a:r>
              <a:rPr lang="en-US" dirty="0" err="1">
                <a:solidFill>
                  <a:srgbClr val="0D0D0D"/>
                </a:solidFill>
                <a:latin typeface="Söhne"/>
              </a:rPr>
              <a:t>nạn</a:t>
            </a:r>
            <a:r>
              <a:rPr lang="en-US" dirty="0">
                <a:solidFill>
                  <a:srgbClr val="0D0D0D"/>
                </a:solidFill>
                <a:latin typeface="Söhne"/>
              </a:rPr>
              <a:t> </a:t>
            </a:r>
            <a:r>
              <a:rPr lang="en-US" dirty="0" err="1">
                <a:solidFill>
                  <a:srgbClr val="0D0D0D"/>
                </a:solidFill>
                <a:latin typeface="Söhne"/>
              </a:rPr>
              <a:t>với</a:t>
            </a:r>
            <a:r>
              <a:rPr lang="en-US" dirty="0">
                <a:solidFill>
                  <a:srgbClr val="0D0D0D"/>
                </a:solidFill>
                <a:latin typeface="Söhne"/>
              </a:rPr>
              <a:t> </a:t>
            </a:r>
            <a:r>
              <a:rPr lang="en-US" dirty="0" err="1">
                <a:solidFill>
                  <a:srgbClr val="0D0D0D"/>
                </a:solidFill>
                <a:latin typeface="Söhne"/>
              </a:rPr>
              <a:t>sản</a:t>
            </a:r>
            <a:r>
              <a:rPr lang="en-US" dirty="0">
                <a:solidFill>
                  <a:srgbClr val="0D0D0D"/>
                </a:solidFill>
                <a:latin typeface="Söhne"/>
              </a:rPr>
              <a:t> </a:t>
            </a:r>
            <a:r>
              <a:rPr lang="en-US" dirty="0" err="1">
                <a:solidFill>
                  <a:srgbClr val="0D0D0D"/>
                </a:solidFill>
                <a:latin typeface="Söhne"/>
              </a:rPr>
              <a:t>phẩm</a:t>
            </a:r>
            <a:r>
              <a:rPr lang="en-US" dirty="0">
                <a:solidFill>
                  <a:srgbClr val="0D0D0D"/>
                </a:solidFill>
                <a:latin typeface="Söhne"/>
              </a:rPr>
              <a:t> </a:t>
            </a:r>
            <a:r>
              <a:rPr lang="en-US" dirty="0" err="1">
                <a:solidFill>
                  <a:srgbClr val="0D0D0D"/>
                </a:solidFill>
                <a:latin typeface="Söhne"/>
              </a:rPr>
              <a:t>cuối</a:t>
            </a:r>
            <a:r>
              <a:rPr lang="en-US" dirty="0">
                <a:solidFill>
                  <a:srgbClr val="0D0D0D"/>
                </a:solidFill>
                <a:latin typeface="Söhne"/>
              </a:rPr>
              <a:t> </a:t>
            </a:r>
            <a:r>
              <a:rPr lang="en-US" dirty="0" err="1">
                <a:solidFill>
                  <a:srgbClr val="0D0D0D"/>
                </a:solidFill>
                <a:latin typeface="Söhne"/>
              </a:rPr>
              <a:t>cùng</a:t>
            </a:r>
            <a:endParaRPr lang="en-US" dirty="0">
              <a:solidFill>
                <a:srgbClr val="0D0D0D"/>
              </a:solidFill>
              <a:latin typeface="Söhne"/>
            </a:endParaRP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An toàn vệ sinh lao động đối với nhân viên vận hành máy trộn cao su và các hợp chất phụ gia khác (như chất làm mềm, chất màu, chất gia cố) để tạo ra hỗn hợp cao su đồng nhất</a:t>
            </a:r>
            <a:endParaRPr lang="en-US" dirty="0"/>
          </a:p>
          <a:p>
            <a:pPr marL="304165" indent="-304165">
              <a:buClr>
                <a:schemeClr val="tx1"/>
              </a:buClr>
            </a:pPr>
            <a:r>
              <a:rPr lang="en-US" dirty="0"/>
              <a:t>2.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ép</a:t>
            </a:r>
            <a:r>
              <a:rPr lang="en-US" dirty="0"/>
              <a:t> </a:t>
            </a:r>
            <a:r>
              <a:rPr lang="en-US" dirty="0" err="1"/>
              <a:t>hỗn</a:t>
            </a:r>
            <a:r>
              <a:rPr lang="en-US" dirty="0"/>
              <a:t> </a:t>
            </a:r>
            <a:r>
              <a:rPr lang="en-US" dirty="0" err="1"/>
              <a:t>hợp</a:t>
            </a:r>
            <a:r>
              <a:rPr lang="en-US" dirty="0"/>
              <a:t> </a:t>
            </a:r>
            <a:r>
              <a:rPr lang="en-US" dirty="0" err="1"/>
              <a:t>cao</a:t>
            </a:r>
            <a:r>
              <a:rPr lang="en-US" dirty="0"/>
              <a:t> </a:t>
            </a:r>
            <a:r>
              <a:rPr lang="en-US" dirty="0" err="1"/>
              <a:t>su</a:t>
            </a:r>
            <a:r>
              <a:rPr lang="en-US" dirty="0"/>
              <a:t> </a:t>
            </a:r>
            <a:r>
              <a:rPr lang="en-US" dirty="0" err="1"/>
              <a:t>thành</a:t>
            </a:r>
            <a:r>
              <a:rPr lang="en-US" dirty="0"/>
              <a:t> </a:t>
            </a:r>
            <a:r>
              <a:rPr lang="en-US" dirty="0" err="1"/>
              <a:t>các</a:t>
            </a:r>
            <a:r>
              <a:rPr lang="en-US" dirty="0"/>
              <a:t> </a:t>
            </a:r>
            <a:r>
              <a:rPr lang="en-US" dirty="0" err="1"/>
              <a:t>phôi</a:t>
            </a:r>
            <a:r>
              <a:rPr lang="en-US" dirty="0"/>
              <a:t> </a:t>
            </a:r>
            <a:r>
              <a:rPr lang="en-US" dirty="0" err="1"/>
              <a:t>dài</a:t>
            </a:r>
            <a:r>
              <a:rPr lang="en-US" dirty="0"/>
              <a:t> </a:t>
            </a:r>
            <a:r>
              <a:rPr lang="en-US" dirty="0" err="1"/>
              <a:t>và</a:t>
            </a:r>
            <a:r>
              <a:rPr lang="en-US" dirty="0"/>
              <a:t> </a:t>
            </a:r>
            <a:r>
              <a:rPr lang="en-US" dirty="0" err="1"/>
              <a:t>hẹp</a:t>
            </a:r>
            <a:r>
              <a:rPr lang="en-US" dirty="0"/>
              <a:t>, </a:t>
            </a:r>
            <a:r>
              <a:rPr lang="en-US" dirty="0" err="1"/>
              <a:t>tạo</a:t>
            </a:r>
            <a:r>
              <a:rPr lang="en-US" dirty="0"/>
              <a:t> </a:t>
            </a:r>
            <a:r>
              <a:rPr lang="en-US" dirty="0" err="1"/>
              <a:t>nên</a:t>
            </a:r>
            <a:r>
              <a:rPr lang="en-US" dirty="0"/>
              <a:t> </a:t>
            </a:r>
            <a:r>
              <a:rPr lang="en-US" dirty="0" err="1"/>
              <a:t>hình</a:t>
            </a:r>
            <a:r>
              <a:rPr lang="en-US" dirty="0"/>
              <a:t> </a:t>
            </a:r>
            <a:r>
              <a:rPr lang="en-US" dirty="0" err="1"/>
              <a:t>dạng</a:t>
            </a:r>
            <a:r>
              <a:rPr lang="en-US" dirty="0"/>
              <a:t> ban </a:t>
            </a:r>
            <a:r>
              <a:rPr lang="en-US" dirty="0" err="1"/>
              <a:t>đầu</a:t>
            </a:r>
            <a:r>
              <a:rPr lang="en-US" dirty="0"/>
              <a:t> </a:t>
            </a:r>
            <a:r>
              <a:rPr lang="en-US" dirty="0" err="1"/>
              <a:t>của</a:t>
            </a:r>
            <a:r>
              <a:rPr lang="en-US" dirty="0"/>
              <a:t> </a:t>
            </a:r>
            <a:r>
              <a:rPr lang="en-US" dirty="0" err="1"/>
              <a:t>dây</a:t>
            </a:r>
            <a:r>
              <a:rPr lang="en-US" dirty="0"/>
              <a:t> </a:t>
            </a:r>
            <a:r>
              <a:rPr lang="en-US" dirty="0" err="1"/>
              <a:t>thun</a:t>
            </a:r>
            <a:endParaRPr lang="en-US" dirty="0"/>
          </a:p>
          <a:p>
            <a:pPr marL="304165" indent="-304165">
              <a:buClr>
                <a:schemeClr val="tx1"/>
              </a:buClr>
            </a:pPr>
            <a:r>
              <a:rPr lang="en-US" dirty="0"/>
              <a:t>3.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gia</a:t>
            </a:r>
            <a:r>
              <a:rPr lang="en-US" dirty="0"/>
              <a:t> </a:t>
            </a:r>
            <a:r>
              <a:rPr lang="en-US" dirty="0" err="1"/>
              <a:t>nhiệt</a:t>
            </a:r>
            <a:r>
              <a:rPr lang="en-US" dirty="0"/>
              <a:t> </a:t>
            </a:r>
            <a:r>
              <a:rPr lang="en-US" dirty="0" err="1"/>
              <a:t>để</a:t>
            </a:r>
            <a:r>
              <a:rPr lang="en-US" dirty="0"/>
              <a:t> </a:t>
            </a:r>
            <a:r>
              <a:rPr lang="en-US" dirty="0" err="1"/>
              <a:t>tạo</a:t>
            </a:r>
            <a:r>
              <a:rPr lang="en-US" dirty="0"/>
              <a:t> </a:t>
            </a:r>
            <a:r>
              <a:rPr lang="en-US" dirty="0" err="1"/>
              <a:t>ra</a:t>
            </a:r>
            <a:r>
              <a:rPr lang="en-US" dirty="0"/>
              <a:t> </a:t>
            </a:r>
            <a:r>
              <a:rPr lang="en-US" dirty="0" err="1"/>
              <a:t>dây</a:t>
            </a:r>
            <a:r>
              <a:rPr lang="en-US" dirty="0"/>
              <a:t> </a:t>
            </a:r>
            <a:r>
              <a:rPr lang="en-US" dirty="0" err="1"/>
              <a:t>thun</a:t>
            </a:r>
            <a:r>
              <a:rPr lang="en-US" dirty="0"/>
              <a:t> </a:t>
            </a:r>
            <a:r>
              <a:rPr lang="en-US" dirty="0" err="1"/>
              <a:t>để</a:t>
            </a:r>
            <a:r>
              <a:rPr lang="en-US" dirty="0"/>
              <a:t> </a:t>
            </a:r>
            <a:r>
              <a:rPr lang="en-US" dirty="0" err="1"/>
              <a:t>tăng</a:t>
            </a:r>
            <a:r>
              <a:rPr lang="en-US" dirty="0"/>
              <a:t> </a:t>
            </a:r>
            <a:r>
              <a:rPr lang="en-US" dirty="0" err="1"/>
              <a:t>độ</a:t>
            </a:r>
            <a:r>
              <a:rPr lang="en-US" dirty="0"/>
              <a:t> </a:t>
            </a:r>
            <a:r>
              <a:rPr lang="en-US" dirty="0" err="1"/>
              <a:t>bền</a:t>
            </a:r>
            <a:r>
              <a:rPr lang="en-US" dirty="0"/>
              <a:t>, </a:t>
            </a:r>
            <a:r>
              <a:rPr lang="en-US" dirty="0" err="1"/>
              <a:t>độ</a:t>
            </a:r>
            <a:r>
              <a:rPr lang="en-US" dirty="0"/>
              <a:t> co </a:t>
            </a:r>
            <a:r>
              <a:rPr lang="en-US" dirty="0" err="1"/>
              <a:t>giãn</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cao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các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hợp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phụ</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gia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khác</a:t>
            </a:r>
            <a:r>
              <a:rPr lang="en-US" dirty="0">
                <a:solidFill>
                  <a:schemeClr val="accent4"/>
                </a:solidFill>
                <a:latin typeface="UTM Aptima" panose="02040603050506020204" pitchFamily="18" charset="0"/>
              </a:rPr>
              <a:t> </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1. </a:t>
            </a:r>
            <a:r>
              <a:rPr lang="vi-VN" b="1" i="0" dirty="0">
                <a:effectLst/>
                <a:latin typeface="Open Sans" panose="020B0606030504020204" pitchFamily="34" charset="0"/>
              </a:rPr>
              <a:t>Đặc điểm công việc máy trộn cao su và các hợp chất phụ gia khác (như chất làm mềm, chất màu, chất gia cố) để tạo ra hỗn hợp cao su đồng nhất</a:t>
            </a:r>
            <a:endParaRPr lang="en-US" sz="2400" b="1" i="0" dirty="0">
              <a:effectLst/>
              <a:latin typeface="Söhne"/>
            </a:endParaRPr>
          </a:p>
          <a:p>
            <a:r>
              <a:rPr lang="vi-VN" b="0" i="0" dirty="0">
                <a:effectLst/>
                <a:latin typeface="Open Sans" panose="020B0606030504020204" pitchFamily="34" charset="0"/>
              </a:rPr>
              <a:t>Việc máy trộn cao su và các hợp chất phụ gia như chất làm mềm, chất màu và chất gia cố là quan trọng để tạo ra một hỗn hợp cao su đồng nhất và có chất lượng. </a:t>
            </a:r>
            <a:endParaRPr lang="en-US" b="0" i="0" dirty="0">
              <a:effectLst/>
              <a:latin typeface="Open Sans" panose="020B0606030504020204" pitchFamily="34" charset="0"/>
            </a:endParaRPr>
          </a:p>
          <a:p>
            <a:r>
              <a:rPr lang="vi-VN" b="0" i="0" dirty="0">
                <a:effectLst/>
                <a:latin typeface="Open Sans" panose="020B0606030504020204" pitchFamily="34" charset="0"/>
              </a:rPr>
              <a:t>Máy trộn được thiết kế để kết hợp các thành phần này một cách đồng đều, đảm bảo tính đồng nhất và đồng đều trong sản phẩm cuối cùng.</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5F3AB6C7-A91C-A098-A1D9-8E2AA6746E57}"/>
              </a:ext>
            </a:extLst>
          </p:cNvPr>
          <p:cNvPicPr>
            <a:picLocks noChangeAspect="1"/>
          </p:cNvPicPr>
          <p:nvPr/>
        </p:nvPicPr>
        <p:blipFill>
          <a:blip r:embed="rId3"/>
          <a:stretch>
            <a:fillRect/>
          </a:stretch>
        </p:blipFill>
        <p:spPr>
          <a:xfrm>
            <a:off x="-1394420" y="2831989"/>
            <a:ext cx="4761905" cy="4761905"/>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cao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các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hợp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phụ</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gia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khác</a:t>
            </a:r>
            <a:r>
              <a:rPr lang="en-US" dirty="0">
                <a:solidFill>
                  <a:schemeClr val="accent4"/>
                </a:solidFill>
                <a:latin typeface="UTM Aptima" panose="02040603050506020204" pitchFamily="18" charset="0"/>
              </a:rPr>
              <a:t> </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2. </a:t>
            </a:r>
            <a:r>
              <a:rPr lang="vi-VN" b="1" i="0" dirty="0">
                <a:effectLst/>
                <a:latin typeface="Open Sans" panose="020B0606030504020204" pitchFamily="34" charset="0"/>
              </a:rPr>
              <a:t>Các dạng tai nạn lao động trong quá trình máy trộn cao su và các hợp chất phụ gia khác (như chất làm mềm, chất màu, chất gia cố) để tạo ra hỗn hợp cao su đồng nhất</a:t>
            </a:r>
            <a:endParaRPr lang="en-US" sz="2400" b="1" i="0" dirty="0">
              <a:effectLst/>
              <a:latin typeface="Söhne"/>
            </a:endParaRPr>
          </a:p>
          <a:p>
            <a:r>
              <a:rPr lang="vi-VN" b="0" i="0" dirty="0">
                <a:effectLst/>
                <a:latin typeface="Open Sans" panose="020B0606030504020204" pitchFamily="34" charset="0"/>
              </a:rPr>
              <a:t>Trong quá trình máy trộn cao su và các hợp chất phụ gia, tai nạn lao động có thể xảy ra do nhiều nguyên nhân khác nhau. </a:t>
            </a:r>
            <a:endParaRPr lang="en-US" b="0" i="0" dirty="0">
              <a:effectLst/>
              <a:latin typeface="Open Sans" panose="020B0606030504020204" pitchFamily="34" charset="0"/>
            </a:endParaRPr>
          </a:p>
          <a:p>
            <a:r>
              <a:rPr lang="vi-VN" b="0" i="0" dirty="0">
                <a:effectLst/>
                <a:latin typeface="Open Sans" panose="020B0606030504020204" pitchFamily="34" charset="0"/>
              </a:rPr>
              <a:t>Một số dạng tai nạn phổ biến bao gồm va chạm với các phần máy hoặc thiết bị khác, nguy cơ bị kẹt giữ trong máy trộn, và nguy cơ bị tổn thương do chất phụ gia.</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A262F7B2-3AE4-2902-0447-4D08FDECA52B}"/>
              </a:ext>
            </a:extLst>
          </p:cNvPr>
          <p:cNvPicPr>
            <a:picLocks noChangeAspect="1"/>
          </p:cNvPicPr>
          <p:nvPr/>
        </p:nvPicPr>
        <p:blipFill>
          <a:blip r:embed="rId3"/>
          <a:stretch>
            <a:fillRect/>
          </a:stretch>
        </p:blipFill>
        <p:spPr>
          <a:xfrm>
            <a:off x="-1394420" y="2831989"/>
            <a:ext cx="4761905" cy="4761905"/>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cao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các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hợp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phụ</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gia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khác</a:t>
            </a:r>
            <a:r>
              <a:rPr lang="en-US" dirty="0">
                <a:solidFill>
                  <a:schemeClr val="accent4"/>
                </a:solidFill>
                <a:latin typeface="UTM Aptima" panose="02040603050506020204" pitchFamily="18" charset="0"/>
              </a:rPr>
              <a:t> </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3. </a:t>
            </a:r>
            <a:r>
              <a:rPr lang="vi-VN" b="1" i="0" dirty="0">
                <a:effectLst/>
                <a:latin typeface="Open Sans" panose="020B0606030504020204" pitchFamily="34" charset="0"/>
              </a:rPr>
              <a:t>Nguyên nhân gây ra tai nạn lao động khi máy trộn cao su và các hợp chất phụ gia khác (như chất làm mềm, chất màu, chất gia cố) để tạo ra hỗn hợp cao su đồng nhất</a:t>
            </a:r>
            <a:endParaRPr lang="en-US" sz="2400" b="1" i="0" dirty="0">
              <a:effectLst/>
              <a:latin typeface="Söhne"/>
            </a:endParaRPr>
          </a:p>
          <a:p>
            <a:r>
              <a:rPr lang="vi-VN" b="0" i="0" dirty="0">
                <a:effectLst/>
                <a:latin typeface="Open Sans" panose="020B0606030504020204" pitchFamily="34" charset="0"/>
              </a:rPr>
              <a:t>Các tai nạn lao động khi máy trộn cao su và các hợp chất phụ gia được sử dụng để tạo ra hỗn hợp cao su đồng nhất thường có nguyên nhân chính từ việc thiếu quan sát, không tuân thủ quy trình an toàn và sự chủ quan trong vận hành máy. </a:t>
            </a:r>
            <a:endParaRPr lang="en-US" b="0" i="0" dirty="0">
              <a:effectLst/>
              <a:latin typeface="Open Sans" panose="020B0606030504020204" pitchFamily="34" charset="0"/>
            </a:endParaRPr>
          </a:p>
          <a:p>
            <a:r>
              <a:rPr lang="vi-VN" b="0" i="0" dirty="0">
                <a:effectLst/>
                <a:latin typeface="Open Sans" panose="020B0606030504020204" pitchFamily="34" charset="0"/>
              </a:rPr>
              <a:t>Một trong những nguyên nhân phổ biến là do thiếu hiểu biết và đào tạo về cách vận hành máy một cách an toàn. </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6C98FDB1-35EF-FEF8-266C-B31346C91FE4}"/>
              </a:ext>
            </a:extLst>
          </p:cNvPr>
          <p:cNvPicPr>
            <a:picLocks noChangeAspect="1"/>
          </p:cNvPicPr>
          <p:nvPr/>
        </p:nvPicPr>
        <p:blipFill>
          <a:blip r:embed="rId3"/>
          <a:stretch>
            <a:fillRect/>
          </a:stretch>
        </p:blipFill>
        <p:spPr>
          <a:xfrm>
            <a:off x="-1394420" y="2831989"/>
            <a:ext cx="4761905" cy="4761905"/>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cao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các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hợp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phụ</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gia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khác</a:t>
            </a:r>
            <a:r>
              <a:rPr lang="en-US" dirty="0">
                <a:solidFill>
                  <a:schemeClr val="accent4"/>
                </a:solidFill>
                <a:latin typeface="UTM Aptima" panose="02040603050506020204" pitchFamily="18" charset="0"/>
              </a:rPr>
              <a:t> </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a:bodyPr>
          <a:lstStyle/>
          <a:p>
            <a:pPr marL="0" indent="0">
              <a:buNone/>
            </a:pPr>
            <a:r>
              <a:rPr lang="en-US" sz="2400" b="1" i="0" dirty="0">
                <a:effectLst/>
                <a:latin typeface="Söhne"/>
              </a:rPr>
              <a:t>4. </a:t>
            </a:r>
            <a:r>
              <a:rPr lang="vi-VN" b="1" i="0" dirty="0">
                <a:effectLst/>
                <a:latin typeface="Open Sans" panose="020B0606030504020204" pitchFamily="34" charset="0"/>
              </a:rPr>
              <a:t>Biện pháp phòng tránh tai nạn lao động khi máy trộn cao su và các hợp chất phụ gia khác (như chất làm mềm, chất màu, chất gia cố) để tạo ra hỗn hợp cao su đồng nhất</a:t>
            </a:r>
            <a:endParaRPr lang="en-US" sz="2400" b="1" i="0" dirty="0">
              <a:effectLst/>
              <a:latin typeface="Söhne"/>
            </a:endParaRPr>
          </a:p>
          <a:p>
            <a:r>
              <a:rPr lang="vi-VN" b="0" i="0" dirty="0">
                <a:effectLst/>
                <a:latin typeface="Open Sans" panose="020B0606030504020204" pitchFamily="34" charset="0"/>
              </a:rPr>
              <a:t>Để phòng tránh tai nạn lao động khi vận hành máy trộn cao su và sử dụng các hợp chất phụ gia, việc huấn luyện an toàn lao động cho nhân viên là cực kỳ quan trọng. </a:t>
            </a:r>
            <a:endParaRPr lang="en-US" b="0" i="0" dirty="0">
              <a:effectLst/>
              <a:latin typeface="Open Sans" panose="020B0606030504020204" pitchFamily="34" charset="0"/>
            </a:endParaRPr>
          </a:p>
          <a:p>
            <a:r>
              <a:rPr lang="vi-VN" b="0" i="0" dirty="0">
                <a:effectLst/>
                <a:latin typeface="Open Sans" panose="020B0606030504020204" pitchFamily="34" charset="0"/>
              </a:rPr>
              <a:t>Đầu tiên, nhân viên cần được đào tạo về cách vận hành máy một cách an toàn, bao gồm việc sử dụng các thiết bị bảo hộ cá nhân và tuân thủ các quy trình an toàn. </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335522E7-8FF0-ED7C-EF61-E7DEE75040A3}"/>
              </a:ext>
            </a:extLst>
          </p:cNvPr>
          <p:cNvPicPr>
            <a:picLocks noChangeAspect="1"/>
          </p:cNvPicPr>
          <p:nvPr/>
        </p:nvPicPr>
        <p:blipFill>
          <a:blip r:embed="rId3"/>
          <a:stretch>
            <a:fillRect/>
          </a:stretch>
        </p:blipFill>
        <p:spPr>
          <a:xfrm>
            <a:off x="-1394420" y="2831989"/>
            <a:ext cx="4761905" cy="4761905"/>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Vận hành máy trộn cao su và các hợp chất phụ gia khác </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5. </a:t>
            </a:r>
            <a:r>
              <a:rPr lang="vi-VN" b="1" i="0" dirty="0">
                <a:effectLst/>
                <a:latin typeface="Open Sans" panose="020B0606030504020204" pitchFamily="34" charset="0"/>
              </a:rPr>
              <a:t>Quy định an toàn lao động khi máy trộn cao su và các hợp chất phụ gia khác (như chất làm mềm, chất màu, chất gia cố) để tạo ra hỗn hợp cao su đồng nhất</a:t>
            </a:r>
            <a:endParaRPr lang="en-US" sz="2400" b="1" i="0" dirty="0">
              <a:effectLst/>
              <a:latin typeface="Söhne"/>
            </a:endParaRPr>
          </a:p>
          <a:p>
            <a:pPr algn="l"/>
            <a:r>
              <a:rPr lang="vi-VN" b="0" i="0" dirty="0">
                <a:effectLst/>
                <a:latin typeface="Open Sans" panose="020B0606030504020204" pitchFamily="34" charset="0"/>
              </a:rPr>
              <a:t>Quy định an toàn lao động khi vận hành máy trộn cao su và sử dụng các hợp chất phụ gia là một phần không thể thiếu trong môi trường làm việc.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Trước hết, nhân viên cần được huấn luyện về việc sử dụng thiết bị bảo hộ cá nhân, như mũ bảo hiểm, kính bảo hộ, và găng tay để bảo vệ bản thân khỏi các nguy cơ tiềm ẩn. </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2F512ABB-F360-1189-3F07-E9455819134D}"/>
              </a:ext>
            </a:extLst>
          </p:cNvPr>
          <p:cNvPicPr>
            <a:picLocks noChangeAspect="1"/>
          </p:cNvPicPr>
          <p:nvPr/>
        </p:nvPicPr>
        <p:blipFill>
          <a:blip r:embed="rId3"/>
          <a:stretch>
            <a:fillRect/>
          </a:stretch>
        </p:blipFill>
        <p:spPr>
          <a:xfrm>
            <a:off x="-1394420" y="2831989"/>
            <a:ext cx="4761905" cy="4761905"/>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Vận hành máy trộn cao su và các hợp chất phụ gia khác </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20000"/>
          </a:bodyPr>
          <a:lstStyle/>
          <a:p>
            <a:pPr marL="0" indent="0">
              <a:buNone/>
            </a:pPr>
            <a:r>
              <a:rPr lang="en-US" sz="2400" b="1" i="0" dirty="0">
                <a:effectLst/>
                <a:latin typeface="Söhne"/>
              </a:rPr>
              <a:t>6. </a:t>
            </a:r>
            <a:r>
              <a:rPr lang="vi-VN" b="1" i="0" dirty="0">
                <a:effectLst/>
                <a:latin typeface="Open Sans" panose="020B0606030504020204" pitchFamily="34" charset="0"/>
              </a:rPr>
              <a:t>Xử lý tình huống tai nạn lao động khẩn cấp khi máy trộn cao su và các hợp chất phụ gia khác (như chất làm mềm, chất màu, chất gia cố) để tạo ra hỗn hợp cao su đồng nhất</a:t>
            </a:r>
            <a:endParaRPr lang="en-US" sz="2400" b="1" i="0" dirty="0">
              <a:effectLst/>
              <a:latin typeface="Söhne"/>
            </a:endParaRPr>
          </a:p>
          <a:p>
            <a:r>
              <a:rPr lang="vi-VN" b="0" i="0" dirty="0">
                <a:effectLst/>
                <a:latin typeface="Open Sans" panose="020B0606030504020204" pitchFamily="34" charset="0"/>
              </a:rPr>
              <a:t>Xử lý tình huống tai nạn lao động khẩn cấp khi vận hành máy trộn cao su và sử dụng các hợp chất phụ gia là một bước quan trọng đảm bảo an toàn cho mọi người trong môi trường làm việc. </a:t>
            </a:r>
            <a:endParaRPr lang="en-US" b="0" i="0" dirty="0">
              <a:effectLst/>
              <a:latin typeface="Open Sans" panose="020B0606030504020204" pitchFamily="34" charset="0"/>
            </a:endParaRPr>
          </a:p>
          <a:p>
            <a:r>
              <a:rPr lang="vi-VN" b="0" i="0" dirty="0">
                <a:effectLst/>
                <a:latin typeface="Open Sans" panose="020B0606030504020204" pitchFamily="34" charset="0"/>
              </a:rPr>
              <a:t>Trong trường hợp xảy ra tai nạn, việc đầu tiên là đảm bảo an toàn cho bản thân và người khác bằng cách ngay lập tức thông báo về tai nạn và yêu cầu sự giúp đỡ từ nhân viên cấp trên hoặc đội ngũ cứu hỏa nếu cần.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015BDA4F-D1C7-F6F5-6DBC-1C44F30606E2}"/>
              </a:ext>
            </a:extLst>
          </p:cNvPr>
          <p:cNvPicPr>
            <a:picLocks noChangeAspect="1"/>
          </p:cNvPicPr>
          <p:nvPr/>
        </p:nvPicPr>
        <p:blipFill>
          <a:blip r:embed="rId3"/>
          <a:stretch>
            <a:fillRect/>
          </a:stretch>
        </p:blipFill>
        <p:spPr>
          <a:xfrm>
            <a:off x="-1394420" y="2831989"/>
            <a:ext cx="4761905" cy="4761905"/>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2"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ép hỗn hợp cao su thành các phôi dài và hẹp</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ép</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cao</a:t>
            </a:r>
            <a:r>
              <a:rPr lang="en-US" b="1" i="0" dirty="0">
                <a:effectLst/>
                <a:latin typeface="Open Sans" panose="020B0606030504020204" pitchFamily="34" charset="0"/>
              </a:rPr>
              <a:t> </a:t>
            </a:r>
            <a:r>
              <a:rPr lang="en-US" b="1" i="0" dirty="0" err="1">
                <a:effectLst/>
                <a:latin typeface="Open Sans" panose="020B0606030504020204" pitchFamily="34" charset="0"/>
              </a:rPr>
              <a:t>su</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phôi</a:t>
            </a:r>
            <a:r>
              <a:rPr lang="en-US" b="1" i="0" dirty="0">
                <a:effectLst/>
                <a:latin typeface="Open Sans" panose="020B0606030504020204" pitchFamily="34" charset="0"/>
              </a:rPr>
              <a:t> </a:t>
            </a:r>
            <a:r>
              <a:rPr lang="en-US" b="1" i="0" dirty="0" err="1">
                <a:effectLst/>
                <a:latin typeface="Open Sans" panose="020B0606030504020204" pitchFamily="34" charset="0"/>
              </a:rPr>
              <a:t>dài</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hẹp</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nên</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ban </a:t>
            </a:r>
            <a:r>
              <a:rPr lang="en-US" b="1" i="0" dirty="0" err="1">
                <a:effectLst/>
                <a:latin typeface="Open Sans" panose="020B0606030504020204" pitchFamily="34" charset="0"/>
              </a:rPr>
              <a:t>đầu</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dây</a:t>
            </a:r>
            <a:r>
              <a:rPr lang="en-US" b="1" i="0" dirty="0">
                <a:effectLst/>
                <a:latin typeface="Open Sans" panose="020B0606030504020204" pitchFamily="34" charset="0"/>
              </a:rPr>
              <a:t> </a:t>
            </a:r>
            <a:r>
              <a:rPr lang="en-US" b="1" i="0" dirty="0" err="1">
                <a:effectLst/>
                <a:latin typeface="Open Sans" panose="020B0606030504020204" pitchFamily="34" charset="0"/>
              </a:rPr>
              <a:t>thun</a:t>
            </a:r>
            <a:r>
              <a:rPr lang="en-US" sz="2000" dirty="0"/>
              <a:t>:</a:t>
            </a:r>
          </a:p>
          <a:p>
            <a:pPr algn="l"/>
            <a:r>
              <a:rPr lang="vi-VN" b="0" i="0" dirty="0">
                <a:effectLst/>
                <a:latin typeface="Open Sans" panose="020B0606030504020204" pitchFamily="34" charset="0"/>
              </a:rPr>
              <a:t>Đặc điểm của công việc vận hành máy ép hỗn hợp cao su thành các phôi dài và hẹp, để tạo ra hình dạng ban đầu của dây thun (elastic), là một quá trình cần sự chính xác và kỹ thuật.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Đầu tiên, nguyên liệu cao su được chọn lựa và trộn hỗn hợp đồng nhất, sau đó đưa vào máy ép. </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1942B148-F543-5CBE-4465-352438AE6D3D}"/>
              </a:ext>
            </a:extLst>
          </p:cNvPr>
          <p:cNvPicPr>
            <a:picLocks noChangeAspect="1"/>
          </p:cNvPicPr>
          <p:nvPr/>
        </p:nvPicPr>
        <p:blipFill>
          <a:blip r:embed="rId3"/>
          <a:stretch>
            <a:fillRect/>
          </a:stretch>
        </p:blipFill>
        <p:spPr>
          <a:xfrm>
            <a:off x="6526460" y="1052736"/>
            <a:ext cx="4123953" cy="4123953"/>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749951"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ép hỗn hợp cao su thành các phôi dài và hẹp</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ép</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cao</a:t>
            </a:r>
            <a:r>
              <a:rPr lang="en-US" b="1" i="0" dirty="0">
                <a:effectLst/>
                <a:latin typeface="Open Sans" panose="020B0606030504020204" pitchFamily="34" charset="0"/>
              </a:rPr>
              <a:t> </a:t>
            </a:r>
            <a:r>
              <a:rPr lang="en-US" b="1" i="0" dirty="0" err="1">
                <a:effectLst/>
                <a:latin typeface="Open Sans" panose="020B0606030504020204" pitchFamily="34" charset="0"/>
              </a:rPr>
              <a:t>su</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phôi</a:t>
            </a:r>
            <a:r>
              <a:rPr lang="en-US" b="1" i="0" dirty="0">
                <a:effectLst/>
                <a:latin typeface="Open Sans" panose="020B0606030504020204" pitchFamily="34" charset="0"/>
              </a:rPr>
              <a:t> </a:t>
            </a:r>
            <a:r>
              <a:rPr lang="en-US" b="1" i="0" dirty="0" err="1">
                <a:effectLst/>
                <a:latin typeface="Open Sans" panose="020B0606030504020204" pitchFamily="34" charset="0"/>
              </a:rPr>
              <a:t>dài</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hẹp</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nên</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ban </a:t>
            </a:r>
            <a:r>
              <a:rPr lang="en-US" b="1" i="0" dirty="0" err="1">
                <a:effectLst/>
                <a:latin typeface="Open Sans" panose="020B0606030504020204" pitchFamily="34" charset="0"/>
              </a:rPr>
              <a:t>đầu</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dây</a:t>
            </a:r>
            <a:r>
              <a:rPr lang="en-US" b="1" i="0" dirty="0">
                <a:effectLst/>
                <a:latin typeface="Open Sans" panose="020B0606030504020204" pitchFamily="34" charset="0"/>
              </a:rPr>
              <a:t> </a:t>
            </a:r>
            <a:r>
              <a:rPr lang="en-US" b="1" i="0" dirty="0" err="1">
                <a:effectLst/>
                <a:latin typeface="Open Sans" panose="020B0606030504020204" pitchFamily="34" charset="0"/>
              </a:rPr>
              <a:t>thun</a:t>
            </a:r>
            <a:r>
              <a:rPr lang="en-US" sz="2000" dirty="0"/>
              <a:t>:</a:t>
            </a:r>
          </a:p>
          <a:p>
            <a:pPr algn="l"/>
            <a:r>
              <a:rPr lang="vi-VN" b="0" i="0" dirty="0">
                <a:effectLst/>
                <a:latin typeface="Open Sans" panose="020B0606030504020204" pitchFamily="34" charset="0"/>
              </a:rPr>
              <a:t>Trong quá trình vận hành máy ép hỗn hợp cao su để tạo ra các phôi dài và hẹp, có một số dạng tai nạn lao động có thể xảy ra. Một trong những nguy cơ chính là nguy cơ bị nhiệt độ cao. </a:t>
            </a:r>
            <a:endParaRPr lang="en-US" b="0" i="0" dirty="0">
              <a:effectLst/>
              <a:latin typeface="Open Sans" panose="020B0606030504020204" pitchFamily="34" charset="0"/>
            </a:endParaRPr>
          </a:p>
          <a:p>
            <a:pPr algn="l"/>
            <a:r>
              <a:rPr lang="vi-VN" b="0" i="0" dirty="0">
                <a:effectLst/>
                <a:latin typeface="Open Sans" panose="020B0606030504020204" pitchFamily="34" charset="0"/>
              </a:rPr>
              <a:t>Việc sử dụng áp lực và nhiệt độ để ép và định hình cao su có thể gây ra nguy cơ bỏng cho người lao động, đặc biệt là nếu quy trình kiểm soát nhiệt độ không được thực hiện đúng cách.</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15651498-6A6C-7335-CDF6-FFDCB37861D9}"/>
              </a:ext>
            </a:extLst>
          </p:cNvPr>
          <p:cNvPicPr>
            <a:picLocks noChangeAspect="1"/>
          </p:cNvPicPr>
          <p:nvPr/>
        </p:nvPicPr>
        <p:blipFill>
          <a:blip r:embed="rId3"/>
          <a:stretch>
            <a:fillRect/>
          </a:stretch>
        </p:blipFill>
        <p:spPr>
          <a:xfrm>
            <a:off x="6526460" y="1052736"/>
            <a:ext cx="4123953" cy="4123953"/>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1"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ép hỗn hợp cao su thành các phôi dài và hẹp</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ép</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cao</a:t>
            </a:r>
            <a:r>
              <a:rPr lang="en-US" b="1" i="0" dirty="0">
                <a:effectLst/>
                <a:latin typeface="Open Sans" panose="020B0606030504020204" pitchFamily="34" charset="0"/>
              </a:rPr>
              <a:t> </a:t>
            </a:r>
            <a:r>
              <a:rPr lang="en-US" b="1" i="0" dirty="0" err="1">
                <a:effectLst/>
                <a:latin typeface="Open Sans" panose="020B0606030504020204" pitchFamily="34" charset="0"/>
              </a:rPr>
              <a:t>su</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phôi</a:t>
            </a:r>
            <a:r>
              <a:rPr lang="en-US" b="1" i="0" dirty="0">
                <a:effectLst/>
                <a:latin typeface="Open Sans" panose="020B0606030504020204" pitchFamily="34" charset="0"/>
              </a:rPr>
              <a:t> </a:t>
            </a:r>
            <a:r>
              <a:rPr lang="en-US" b="1" i="0" dirty="0" err="1">
                <a:effectLst/>
                <a:latin typeface="Open Sans" panose="020B0606030504020204" pitchFamily="34" charset="0"/>
              </a:rPr>
              <a:t>dài</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hẹp</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nên</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ban </a:t>
            </a:r>
            <a:r>
              <a:rPr lang="en-US" b="1" i="0" dirty="0" err="1">
                <a:effectLst/>
                <a:latin typeface="Open Sans" panose="020B0606030504020204" pitchFamily="34" charset="0"/>
              </a:rPr>
              <a:t>đầu</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dây</a:t>
            </a:r>
            <a:r>
              <a:rPr lang="en-US" b="1" i="0" dirty="0">
                <a:effectLst/>
                <a:latin typeface="Open Sans" panose="020B0606030504020204" pitchFamily="34" charset="0"/>
              </a:rPr>
              <a:t> </a:t>
            </a:r>
            <a:r>
              <a:rPr lang="en-US" b="1" i="0" dirty="0" err="1">
                <a:effectLst/>
                <a:latin typeface="Open Sans" panose="020B0606030504020204" pitchFamily="34" charset="0"/>
              </a:rPr>
              <a:t>thun</a:t>
            </a:r>
            <a:endParaRPr lang="en-US" b="1" i="0" dirty="0">
              <a:effectLst/>
              <a:latin typeface="Open Sans" panose="020B0606030504020204" pitchFamily="34" charset="0"/>
            </a:endParaRPr>
          </a:p>
          <a:p>
            <a:r>
              <a:rPr lang="vi-VN" b="0" i="0" dirty="0">
                <a:effectLst/>
                <a:latin typeface="Open Sans" panose="020B0606030504020204" pitchFamily="34" charset="0"/>
              </a:rPr>
              <a:t>Có nhiều nguyên nhân có thể dẫn đến tai nạn lao động trong quá trình vận hành máy ép hỗn hợp cao su để tạo ra các phôi dài và hẹp, tạo hình dạng ban đầu của dây thun. </a:t>
            </a:r>
            <a:endParaRPr lang="en-US" b="0" i="0" dirty="0">
              <a:effectLst/>
              <a:latin typeface="Open Sans" panose="020B0606030504020204" pitchFamily="34" charset="0"/>
            </a:endParaRPr>
          </a:p>
          <a:p>
            <a:r>
              <a:rPr lang="vi-VN" b="0" i="0" dirty="0">
                <a:effectLst/>
                <a:latin typeface="Open Sans" panose="020B0606030504020204" pitchFamily="34" charset="0"/>
              </a:rPr>
              <a:t>Một trong những nguyên nhân chính là sự thiếu hiểu biết và kinh nghiệm về quy trình hoặc cách sử dụng máy của người làm việc. </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071394D8-F8E7-D80F-82B7-8F84AA7C10BA}"/>
              </a:ext>
            </a:extLst>
          </p:cNvPr>
          <p:cNvPicPr>
            <a:picLocks noChangeAspect="1"/>
          </p:cNvPicPr>
          <p:nvPr/>
        </p:nvPicPr>
        <p:blipFill>
          <a:blip r:embed="rId3"/>
          <a:stretch>
            <a:fillRect/>
          </a:stretch>
        </p:blipFill>
        <p:spPr>
          <a:xfrm>
            <a:off x="6526460" y="1052736"/>
            <a:ext cx="4123953" cy="4123953"/>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605935"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ép hỗn hợp cao su thành các phôi dài và hẹp</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ép</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cao</a:t>
            </a:r>
            <a:r>
              <a:rPr lang="en-US" b="1" i="0" dirty="0">
                <a:effectLst/>
                <a:latin typeface="Open Sans" panose="020B0606030504020204" pitchFamily="34" charset="0"/>
              </a:rPr>
              <a:t> </a:t>
            </a:r>
            <a:r>
              <a:rPr lang="en-US" b="1" i="0" dirty="0" err="1">
                <a:effectLst/>
                <a:latin typeface="Open Sans" panose="020B0606030504020204" pitchFamily="34" charset="0"/>
              </a:rPr>
              <a:t>su</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phôi</a:t>
            </a:r>
            <a:r>
              <a:rPr lang="en-US" b="1" i="0" dirty="0">
                <a:effectLst/>
                <a:latin typeface="Open Sans" panose="020B0606030504020204" pitchFamily="34" charset="0"/>
              </a:rPr>
              <a:t> </a:t>
            </a:r>
            <a:r>
              <a:rPr lang="en-US" b="1" i="0" dirty="0" err="1">
                <a:effectLst/>
                <a:latin typeface="Open Sans" panose="020B0606030504020204" pitchFamily="34" charset="0"/>
              </a:rPr>
              <a:t>dài</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hẹp</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nên</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ban </a:t>
            </a:r>
            <a:r>
              <a:rPr lang="en-US" b="1" i="0" dirty="0" err="1">
                <a:effectLst/>
                <a:latin typeface="Open Sans" panose="020B0606030504020204" pitchFamily="34" charset="0"/>
              </a:rPr>
              <a:t>đầu</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dây</a:t>
            </a:r>
            <a:r>
              <a:rPr lang="en-US" b="1" i="0" dirty="0">
                <a:effectLst/>
                <a:latin typeface="Open Sans" panose="020B0606030504020204" pitchFamily="34" charset="0"/>
              </a:rPr>
              <a:t> </a:t>
            </a:r>
            <a:r>
              <a:rPr lang="en-US" b="1" i="0" dirty="0" err="1">
                <a:effectLst/>
                <a:latin typeface="Open Sans" panose="020B0606030504020204" pitchFamily="34" charset="0"/>
              </a:rPr>
              <a:t>thun</a:t>
            </a:r>
            <a:r>
              <a:rPr lang="en-US" sz="2000" dirty="0"/>
              <a:t>:</a:t>
            </a:r>
          </a:p>
          <a:p>
            <a:pPr algn="l">
              <a:buFont typeface="Arial" panose="020B0604020202020204" pitchFamily="34" charset="0"/>
              <a:buChar char="•"/>
            </a:pPr>
            <a:r>
              <a:rPr lang="vi-VN" b="0" i="0" dirty="0">
                <a:effectLst/>
                <a:latin typeface="Open Sans" panose="020B0606030504020204" pitchFamily="34" charset="0"/>
              </a:rPr>
              <a:t>Để ngăn ngừa tai nạn lao động khi vận hành máy ép hỗn hợp cao su để tạo ra các phôi dài và hẹp, có một số biện pháp phòng tránh quan trọng cần được áp dụng. </a:t>
            </a:r>
            <a:endParaRPr lang="en-US" b="0" i="0" dirty="0">
              <a:effectLst/>
              <a:latin typeface="Open Sans" panose="020B0606030504020204" pitchFamily="34" charset="0"/>
            </a:endParaRPr>
          </a:p>
          <a:p>
            <a:pPr algn="l">
              <a:buFont typeface="Arial" panose="020B0604020202020204" pitchFamily="34" charset="0"/>
              <a:buChar char="•"/>
            </a:pPr>
            <a:r>
              <a:rPr lang="vi-VN" b="0" i="0" dirty="0">
                <a:effectLst/>
                <a:latin typeface="Open Sans" panose="020B0606030504020204" pitchFamily="34" charset="0"/>
              </a:rPr>
              <a:t>Đầu tiên, đảm bảo rằng tất cả nhân viên tham gia vào quá trình vận hành máy đều được đào tạo và hiểu rõ về quy trình an toàn lao động và cách sử dụng máy một cách an toàn.</a:t>
            </a:r>
            <a:endParaRPr lang="vi-VN" i="0" dirty="0">
              <a:effectLst/>
              <a:latin typeface="Open Sans" panose="020B0606030504020204" pitchFamily="34" charset="0"/>
            </a:endParaRP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A47FBDEB-903B-7223-0F5F-3F9326FDF3C0}"/>
              </a:ext>
            </a:extLst>
          </p:cNvPr>
          <p:cNvPicPr>
            <a:picLocks noChangeAspect="1"/>
          </p:cNvPicPr>
          <p:nvPr/>
        </p:nvPicPr>
        <p:blipFill>
          <a:blip r:embed="rId3"/>
          <a:stretch>
            <a:fillRect/>
          </a:stretch>
        </p:blipFill>
        <p:spPr>
          <a:xfrm>
            <a:off x="6526460" y="1052736"/>
            <a:ext cx="4123953" cy="4123953"/>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821959"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ép hỗn hợp cao su thành các phôi dài và hẹp</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ép</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cao</a:t>
            </a:r>
            <a:r>
              <a:rPr lang="en-US" b="1" i="0" dirty="0">
                <a:effectLst/>
                <a:latin typeface="Open Sans" panose="020B0606030504020204" pitchFamily="34" charset="0"/>
              </a:rPr>
              <a:t> </a:t>
            </a:r>
            <a:r>
              <a:rPr lang="en-US" b="1" i="0" dirty="0" err="1">
                <a:effectLst/>
                <a:latin typeface="Open Sans" panose="020B0606030504020204" pitchFamily="34" charset="0"/>
              </a:rPr>
              <a:t>su</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phôi</a:t>
            </a:r>
            <a:r>
              <a:rPr lang="en-US" b="1" i="0" dirty="0">
                <a:effectLst/>
                <a:latin typeface="Open Sans" panose="020B0606030504020204" pitchFamily="34" charset="0"/>
              </a:rPr>
              <a:t> </a:t>
            </a:r>
            <a:r>
              <a:rPr lang="en-US" b="1" i="0" dirty="0" err="1">
                <a:effectLst/>
                <a:latin typeface="Open Sans" panose="020B0606030504020204" pitchFamily="34" charset="0"/>
              </a:rPr>
              <a:t>dài</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hẹp</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nên</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ban </a:t>
            </a:r>
            <a:r>
              <a:rPr lang="en-US" b="1" i="0" dirty="0" err="1">
                <a:effectLst/>
                <a:latin typeface="Open Sans" panose="020B0606030504020204" pitchFamily="34" charset="0"/>
              </a:rPr>
              <a:t>đầu</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dây</a:t>
            </a:r>
            <a:r>
              <a:rPr lang="en-US" b="1" i="0" dirty="0">
                <a:effectLst/>
                <a:latin typeface="Open Sans" panose="020B0606030504020204" pitchFamily="34" charset="0"/>
              </a:rPr>
              <a:t> </a:t>
            </a:r>
            <a:r>
              <a:rPr lang="en-US" b="1" i="0" dirty="0" err="1">
                <a:effectLst/>
                <a:latin typeface="Open Sans" panose="020B0606030504020204" pitchFamily="34" charset="0"/>
              </a:rPr>
              <a:t>thun</a:t>
            </a:r>
            <a:r>
              <a:rPr lang="en-US" sz="2000" dirty="0"/>
              <a:t>:</a:t>
            </a:r>
          </a:p>
          <a:p>
            <a:pPr algn="l"/>
            <a:r>
              <a:rPr lang="vi-VN" b="0" i="0" dirty="0">
                <a:effectLst/>
                <a:latin typeface="Open Sans" panose="020B0606030504020204" pitchFamily="34" charset="0"/>
              </a:rPr>
              <a:t>Quy định an toàn lao động khi vận hành máy ép hỗn hợp cao su để tạo ra các phôi dài và hẹp, tạo hình dạng ban đầu của dây thun, là một phần quan trọng trong việc đảm bảo môi trường làm việc an toàn cho nhân viên.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Trước hết, tất cả nhân viên phải được đào tạo về quy trình an toàn lao động và cách sử dụng máy một cách đúng đắn.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84D82131-CFC8-F575-002C-86BE8947F3F8}"/>
              </a:ext>
            </a:extLst>
          </p:cNvPr>
          <p:cNvPicPr>
            <a:picLocks noChangeAspect="1"/>
          </p:cNvPicPr>
          <p:nvPr/>
        </p:nvPicPr>
        <p:blipFill>
          <a:blip r:embed="rId3"/>
          <a:stretch>
            <a:fillRect/>
          </a:stretch>
        </p:blipFill>
        <p:spPr>
          <a:xfrm>
            <a:off x="6526460" y="1052736"/>
            <a:ext cx="4123953" cy="4123953"/>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1087" y="476672"/>
            <a:ext cx="8181999"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ép hỗn hợp cao su thành các phôi dài và hẹp</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ép</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cao</a:t>
            </a:r>
            <a:r>
              <a:rPr lang="en-US" b="1" i="0" dirty="0">
                <a:effectLst/>
                <a:latin typeface="Open Sans" panose="020B0606030504020204" pitchFamily="34" charset="0"/>
              </a:rPr>
              <a:t> </a:t>
            </a:r>
            <a:r>
              <a:rPr lang="en-US" b="1" i="0" dirty="0" err="1">
                <a:effectLst/>
                <a:latin typeface="Open Sans" panose="020B0606030504020204" pitchFamily="34" charset="0"/>
              </a:rPr>
              <a:t>su</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phôi</a:t>
            </a:r>
            <a:r>
              <a:rPr lang="en-US" b="1" i="0" dirty="0">
                <a:effectLst/>
                <a:latin typeface="Open Sans" panose="020B0606030504020204" pitchFamily="34" charset="0"/>
              </a:rPr>
              <a:t> </a:t>
            </a:r>
            <a:r>
              <a:rPr lang="en-US" b="1" i="0" dirty="0" err="1">
                <a:effectLst/>
                <a:latin typeface="Open Sans" panose="020B0606030504020204" pitchFamily="34" charset="0"/>
              </a:rPr>
              <a:t>dài</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hẹp</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nên</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ban </a:t>
            </a:r>
            <a:r>
              <a:rPr lang="en-US" b="1" i="0" dirty="0" err="1">
                <a:effectLst/>
                <a:latin typeface="Open Sans" panose="020B0606030504020204" pitchFamily="34" charset="0"/>
              </a:rPr>
              <a:t>đầu</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dây</a:t>
            </a:r>
            <a:r>
              <a:rPr lang="en-US" b="1" i="0" dirty="0">
                <a:effectLst/>
                <a:latin typeface="Open Sans" panose="020B0606030504020204" pitchFamily="34" charset="0"/>
              </a:rPr>
              <a:t> </a:t>
            </a:r>
            <a:r>
              <a:rPr lang="en-US" b="1" i="0" dirty="0" err="1">
                <a:effectLst/>
                <a:latin typeface="Open Sans" panose="020B0606030504020204" pitchFamily="34" charset="0"/>
              </a:rPr>
              <a:t>thun</a:t>
            </a:r>
            <a:r>
              <a:rPr lang="en-US" sz="2000" dirty="0"/>
              <a:t>:</a:t>
            </a:r>
          </a:p>
          <a:p>
            <a:pPr algn="l"/>
            <a:r>
              <a:rPr lang="vi-VN" b="0" i="0" dirty="0">
                <a:effectLst/>
                <a:latin typeface="Open Sans" panose="020B0606030504020204" pitchFamily="34" charset="0"/>
              </a:rPr>
              <a:t>Xử lý tình huống tai nạn lao động khẩn cấp trong quá trình vận hành máy ép hỗn hợp cao su để tạo ra các phôi dài và hẹp là một phần quan trọng của việc đảm bảo an toàn lao động.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Đầu tiên, việc ngưng ngay việc vận hành máy và bảo vệ tính mạng của nhân viên là ưu tiên hàng đầu.</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3959E47D-84E9-E148-A238-276C34BB07E9}"/>
              </a:ext>
            </a:extLst>
          </p:cNvPr>
          <p:cNvPicPr>
            <a:picLocks noChangeAspect="1"/>
          </p:cNvPicPr>
          <p:nvPr/>
        </p:nvPicPr>
        <p:blipFill>
          <a:blip r:embed="rId3"/>
          <a:stretch>
            <a:fillRect/>
          </a:stretch>
        </p:blipFill>
        <p:spPr>
          <a:xfrm>
            <a:off x="6526460" y="1052736"/>
            <a:ext cx="4123953" cy="4123953"/>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gia</a:t>
            </a:r>
            <a:r>
              <a:rPr lang="en-US" dirty="0">
                <a:latin typeface="UTM Aptima" panose="02040603050506020204" pitchFamily="18" charset="0"/>
              </a:rPr>
              <a:t> </a:t>
            </a:r>
            <a:r>
              <a:rPr lang="en-US" dirty="0" err="1">
                <a:latin typeface="UTM Aptima" panose="02040603050506020204" pitchFamily="18" charset="0"/>
              </a:rPr>
              <a:t>nhiệt</a:t>
            </a:r>
            <a:r>
              <a:rPr lang="en-US" dirty="0">
                <a:latin typeface="UTM Aptima" panose="02040603050506020204" pitchFamily="18" charset="0"/>
              </a:rPr>
              <a:t> </a:t>
            </a:r>
            <a:r>
              <a:rPr lang="en-US" dirty="0" err="1">
                <a:latin typeface="UTM Aptima" panose="02040603050506020204" pitchFamily="18" charset="0"/>
              </a:rPr>
              <a:t>để</a:t>
            </a:r>
            <a:r>
              <a:rPr lang="en-US" dirty="0">
                <a:latin typeface="UTM Aptima" panose="02040603050506020204" pitchFamily="18" charset="0"/>
              </a:rPr>
              <a:t> </a:t>
            </a:r>
            <a:r>
              <a:rPr lang="en-US" dirty="0" err="1">
                <a:latin typeface="UTM Aptima" panose="02040603050506020204" pitchFamily="18" charset="0"/>
              </a:rPr>
              <a:t>tạo</a:t>
            </a:r>
            <a:r>
              <a:rPr lang="en-US" dirty="0">
                <a:latin typeface="UTM Aptima" panose="02040603050506020204" pitchFamily="18" charset="0"/>
              </a:rPr>
              <a:t> </a:t>
            </a:r>
            <a:r>
              <a:rPr lang="en-US" dirty="0" err="1">
                <a:latin typeface="UTM Aptima" panose="02040603050506020204" pitchFamily="18" charset="0"/>
              </a:rPr>
              <a:t>ra</a:t>
            </a:r>
            <a:r>
              <a:rPr lang="en-US" dirty="0">
                <a:latin typeface="UTM Aptima" panose="02040603050506020204" pitchFamily="18" charset="0"/>
              </a:rPr>
              <a:t> </a:t>
            </a:r>
            <a:r>
              <a:rPr lang="en-US" dirty="0" err="1">
                <a:latin typeface="UTM Aptima" panose="02040603050506020204" pitchFamily="18" charset="0"/>
              </a:rPr>
              <a:t>dây</a:t>
            </a:r>
            <a:r>
              <a:rPr lang="en-US" dirty="0">
                <a:latin typeface="UTM Aptima" panose="02040603050506020204" pitchFamily="18" charset="0"/>
              </a:rPr>
              <a:t> </a:t>
            </a:r>
            <a:r>
              <a:rPr lang="en-US" dirty="0" err="1">
                <a:latin typeface="UTM Aptima" panose="02040603050506020204" pitchFamily="18" charset="0"/>
              </a:rPr>
              <a:t>thun</a:t>
            </a:r>
            <a:r>
              <a:rPr lang="en-US" dirty="0">
                <a:latin typeface="UTM Aptima" panose="02040603050506020204" pitchFamily="18" charset="0"/>
              </a:rPr>
              <a:t> </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nhiệt</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a:t>
            </a:r>
            <a:r>
              <a:rPr lang="en-US" b="1" i="0" dirty="0" err="1">
                <a:effectLst/>
                <a:latin typeface="Open Sans" panose="020B0606030504020204" pitchFamily="34" charset="0"/>
              </a:rPr>
              <a:t>dây</a:t>
            </a:r>
            <a:r>
              <a:rPr lang="en-US" b="1" i="0" dirty="0">
                <a:effectLst/>
                <a:latin typeface="Open Sans" panose="020B0606030504020204" pitchFamily="34" charset="0"/>
              </a:rPr>
              <a:t> </a:t>
            </a:r>
            <a:r>
              <a:rPr lang="en-US" b="1" i="0" dirty="0" err="1">
                <a:effectLst/>
                <a:latin typeface="Open Sans" panose="020B0606030504020204" pitchFamily="34" charset="0"/>
              </a:rPr>
              <a:t>thun</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tăng</a:t>
            </a:r>
            <a:r>
              <a:rPr lang="en-US" b="1" i="0" dirty="0">
                <a:effectLst/>
                <a:latin typeface="Open Sans" panose="020B0606030504020204" pitchFamily="34" charset="0"/>
              </a:rPr>
              <a:t> </a:t>
            </a:r>
            <a:r>
              <a:rPr lang="en-US" b="1" i="0" dirty="0" err="1">
                <a:effectLst/>
                <a:latin typeface="Open Sans" panose="020B0606030504020204" pitchFamily="34" charset="0"/>
              </a:rPr>
              <a:t>độ</a:t>
            </a:r>
            <a:r>
              <a:rPr lang="en-US" b="1" i="0" dirty="0">
                <a:effectLst/>
                <a:latin typeface="Open Sans" panose="020B0606030504020204" pitchFamily="34" charset="0"/>
              </a:rPr>
              <a:t> </a:t>
            </a:r>
            <a:r>
              <a:rPr lang="en-US" b="1" i="0" dirty="0" err="1">
                <a:effectLst/>
                <a:latin typeface="Open Sans" panose="020B0606030504020204" pitchFamily="34" charset="0"/>
              </a:rPr>
              <a:t>bền</a:t>
            </a:r>
            <a:r>
              <a:rPr lang="en-US" b="1" i="0" dirty="0">
                <a:effectLst/>
                <a:latin typeface="Open Sans" panose="020B0606030504020204" pitchFamily="34" charset="0"/>
              </a:rPr>
              <a:t>, </a:t>
            </a:r>
            <a:r>
              <a:rPr lang="en-US" b="1" i="0" dirty="0" err="1">
                <a:effectLst/>
                <a:latin typeface="Open Sans" panose="020B0606030504020204" pitchFamily="34" charset="0"/>
              </a:rPr>
              <a:t>độ</a:t>
            </a:r>
            <a:r>
              <a:rPr lang="en-US" b="1" i="0" dirty="0">
                <a:effectLst/>
                <a:latin typeface="Open Sans" panose="020B0606030504020204" pitchFamily="34" charset="0"/>
              </a:rPr>
              <a:t> co </a:t>
            </a:r>
            <a:r>
              <a:rPr lang="en-US" b="1" i="0" dirty="0" err="1">
                <a:effectLst/>
                <a:latin typeface="Open Sans" panose="020B0606030504020204" pitchFamily="34" charset="0"/>
              </a:rPr>
              <a:t>giãn</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Việc vận hành máy gia nhiệt để sản xuất dây thun (elastic) là một quá trình kỹ thuật đòi hỏi sự cẩn trọng và kiên nhẫn.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này, các nhân viên cần làm việc trên các máy chuyên dụng được thiết kế để nhiệt động hóa và xử lý vật liệu nhựa như latex hoặc cao su tổng hợp.</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4726FE27-1E79-C842-AE56-25FD14197813}"/>
              </a:ext>
            </a:extLst>
          </p:cNvPr>
          <p:cNvPicPr>
            <a:picLocks noChangeAspect="1"/>
          </p:cNvPicPr>
          <p:nvPr/>
        </p:nvPicPr>
        <p:blipFill>
          <a:blip r:embed="rId3"/>
          <a:stretch>
            <a:fillRect/>
          </a:stretch>
        </p:blipFill>
        <p:spPr>
          <a:xfrm>
            <a:off x="-1034380" y="3717032"/>
            <a:ext cx="4761905" cy="4761905"/>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gia</a:t>
            </a:r>
            <a:r>
              <a:rPr lang="en-US" dirty="0">
                <a:latin typeface="UTM Aptima" panose="02040603050506020204" pitchFamily="18" charset="0"/>
              </a:rPr>
              <a:t> </a:t>
            </a:r>
            <a:r>
              <a:rPr lang="en-US" dirty="0" err="1">
                <a:latin typeface="UTM Aptima" panose="02040603050506020204" pitchFamily="18" charset="0"/>
              </a:rPr>
              <a:t>nhiệt</a:t>
            </a:r>
            <a:r>
              <a:rPr lang="en-US" dirty="0">
                <a:latin typeface="UTM Aptima" panose="02040603050506020204" pitchFamily="18" charset="0"/>
              </a:rPr>
              <a:t> </a:t>
            </a:r>
            <a:r>
              <a:rPr lang="en-US" dirty="0" err="1">
                <a:latin typeface="UTM Aptima" panose="02040603050506020204" pitchFamily="18" charset="0"/>
              </a:rPr>
              <a:t>để</a:t>
            </a:r>
            <a:r>
              <a:rPr lang="en-US" dirty="0">
                <a:latin typeface="UTM Aptima" panose="02040603050506020204" pitchFamily="18" charset="0"/>
              </a:rPr>
              <a:t> </a:t>
            </a:r>
            <a:r>
              <a:rPr lang="en-US" dirty="0" err="1">
                <a:latin typeface="UTM Aptima" panose="02040603050506020204" pitchFamily="18" charset="0"/>
              </a:rPr>
              <a:t>tạo</a:t>
            </a:r>
            <a:r>
              <a:rPr lang="en-US" dirty="0">
                <a:latin typeface="UTM Aptima" panose="02040603050506020204" pitchFamily="18" charset="0"/>
              </a:rPr>
              <a:t> </a:t>
            </a:r>
            <a:r>
              <a:rPr lang="en-US" dirty="0" err="1">
                <a:latin typeface="UTM Aptima" panose="02040603050506020204" pitchFamily="18" charset="0"/>
              </a:rPr>
              <a:t>ra</a:t>
            </a:r>
            <a:r>
              <a:rPr lang="en-US" dirty="0">
                <a:latin typeface="UTM Aptima" panose="02040603050506020204" pitchFamily="18" charset="0"/>
              </a:rPr>
              <a:t> </a:t>
            </a:r>
            <a:r>
              <a:rPr lang="en-US" dirty="0" err="1">
                <a:latin typeface="UTM Aptima" panose="02040603050506020204" pitchFamily="18" charset="0"/>
              </a:rPr>
              <a:t>dây</a:t>
            </a:r>
            <a:r>
              <a:rPr lang="en-US" dirty="0">
                <a:latin typeface="UTM Aptima" panose="02040603050506020204" pitchFamily="18" charset="0"/>
              </a:rPr>
              <a:t> </a:t>
            </a:r>
            <a:r>
              <a:rPr lang="en-US" dirty="0" err="1">
                <a:latin typeface="UTM Aptima" panose="02040603050506020204" pitchFamily="18" charset="0"/>
              </a:rPr>
              <a:t>thun</a:t>
            </a:r>
            <a:r>
              <a:rPr lang="en-US" dirty="0">
                <a:latin typeface="UTM Aptima" panose="02040603050506020204" pitchFamily="18" charset="0"/>
              </a:rPr>
              <a:t> </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nhiệt</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a:t>
            </a:r>
            <a:r>
              <a:rPr lang="en-US" b="1" i="0" dirty="0" err="1">
                <a:effectLst/>
                <a:latin typeface="Open Sans" panose="020B0606030504020204" pitchFamily="34" charset="0"/>
              </a:rPr>
              <a:t>dây</a:t>
            </a:r>
            <a:r>
              <a:rPr lang="en-US" b="1" i="0" dirty="0">
                <a:effectLst/>
                <a:latin typeface="Open Sans" panose="020B0606030504020204" pitchFamily="34" charset="0"/>
              </a:rPr>
              <a:t> </a:t>
            </a:r>
            <a:r>
              <a:rPr lang="en-US" b="1" i="0" dirty="0" err="1">
                <a:effectLst/>
                <a:latin typeface="Open Sans" panose="020B0606030504020204" pitchFamily="34" charset="0"/>
              </a:rPr>
              <a:t>thun</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tăng</a:t>
            </a:r>
            <a:r>
              <a:rPr lang="en-US" b="1" i="0" dirty="0">
                <a:effectLst/>
                <a:latin typeface="Open Sans" panose="020B0606030504020204" pitchFamily="34" charset="0"/>
              </a:rPr>
              <a:t> </a:t>
            </a:r>
            <a:r>
              <a:rPr lang="en-US" b="1" i="0" dirty="0" err="1">
                <a:effectLst/>
                <a:latin typeface="Open Sans" panose="020B0606030504020204" pitchFamily="34" charset="0"/>
              </a:rPr>
              <a:t>độ</a:t>
            </a:r>
            <a:r>
              <a:rPr lang="en-US" b="1" i="0" dirty="0">
                <a:effectLst/>
                <a:latin typeface="Open Sans" panose="020B0606030504020204" pitchFamily="34" charset="0"/>
              </a:rPr>
              <a:t> </a:t>
            </a:r>
            <a:r>
              <a:rPr lang="en-US" b="1" i="0" dirty="0" err="1">
                <a:effectLst/>
                <a:latin typeface="Open Sans" panose="020B0606030504020204" pitchFamily="34" charset="0"/>
              </a:rPr>
              <a:t>bền</a:t>
            </a:r>
            <a:r>
              <a:rPr lang="en-US" b="1" i="0" dirty="0">
                <a:effectLst/>
                <a:latin typeface="Open Sans" panose="020B0606030504020204" pitchFamily="34" charset="0"/>
              </a:rPr>
              <a:t>, </a:t>
            </a:r>
            <a:r>
              <a:rPr lang="en-US" b="1" i="0" dirty="0" err="1">
                <a:effectLst/>
                <a:latin typeface="Open Sans" panose="020B0606030504020204" pitchFamily="34" charset="0"/>
              </a:rPr>
              <a:t>độ</a:t>
            </a:r>
            <a:r>
              <a:rPr lang="en-US" b="1" i="0" dirty="0">
                <a:effectLst/>
                <a:latin typeface="Open Sans" panose="020B0606030504020204" pitchFamily="34" charset="0"/>
              </a:rPr>
              <a:t> co </a:t>
            </a:r>
            <a:r>
              <a:rPr lang="en-US" b="1" i="0" dirty="0" err="1">
                <a:effectLst/>
                <a:latin typeface="Open Sans" panose="020B0606030504020204" pitchFamily="34" charset="0"/>
              </a:rPr>
              <a:t>giãn</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vận hành máy gia nhiệt để sản xuất dây thun (elastic), có một số nguy cơ tai nạn lao động mà nhân viên cần phải đề phòng.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nguy cơ phổ biến nhất là tai nạn liên quan đến nhiệt độ và áp lực. Việc làm việc gần các máy nhiệt độ cao có thể dẫn đến nguy cơ bị bỏng nếu không tuân thủ đúng quy tắc an toàn.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05552251-9FE1-A0CD-065C-0DF1ECB305FC}"/>
              </a:ext>
            </a:extLst>
          </p:cNvPr>
          <p:cNvPicPr>
            <a:picLocks noChangeAspect="1"/>
          </p:cNvPicPr>
          <p:nvPr/>
        </p:nvPicPr>
        <p:blipFill>
          <a:blip r:embed="rId3"/>
          <a:stretch>
            <a:fillRect/>
          </a:stretch>
        </p:blipFill>
        <p:spPr>
          <a:xfrm>
            <a:off x="-1034380" y="3717032"/>
            <a:ext cx="4761905" cy="4761905"/>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gia</a:t>
            </a:r>
            <a:r>
              <a:rPr lang="en-US" dirty="0">
                <a:latin typeface="UTM Aptima" panose="02040603050506020204" pitchFamily="18" charset="0"/>
              </a:rPr>
              <a:t> </a:t>
            </a:r>
            <a:r>
              <a:rPr lang="en-US" dirty="0" err="1">
                <a:latin typeface="UTM Aptima" panose="02040603050506020204" pitchFamily="18" charset="0"/>
              </a:rPr>
              <a:t>nhiệt</a:t>
            </a:r>
            <a:r>
              <a:rPr lang="en-US" dirty="0">
                <a:latin typeface="UTM Aptima" panose="02040603050506020204" pitchFamily="18" charset="0"/>
              </a:rPr>
              <a:t> </a:t>
            </a:r>
            <a:r>
              <a:rPr lang="en-US" dirty="0" err="1">
                <a:latin typeface="UTM Aptima" panose="02040603050506020204" pitchFamily="18" charset="0"/>
              </a:rPr>
              <a:t>để</a:t>
            </a:r>
            <a:r>
              <a:rPr lang="en-US" dirty="0">
                <a:latin typeface="UTM Aptima" panose="02040603050506020204" pitchFamily="18" charset="0"/>
              </a:rPr>
              <a:t> </a:t>
            </a:r>
            <a:r>
              <a:rPr lang="en-US" dirty="0" err="1">
                <a:latin typeface="UTM Aptima" panose="02040603050506020204" pitchFamily="18" charset="0"/>
              </a:rPr>
              <a:t>tạo</a:t>
            </a:r>
            <a:r>
              <a:rPr lang="en-US" dirty="0">
                <a:latin typeface="UTM Aptima" panose="02040603050506020204" pitchFamily="18" charset="0"/>
              </a:rPr>
              <a:t> </a:t>
            </a:r>
            <a:r>
              <a:rPr lang="en-US" dirty="0" err="1">
                <a:latin typeface="UTM Aptima" panose="02040603050506020204" pitchFamily="18" charset="0"/>
              </a:rPr>
              <a:t>ra</a:t>
            </a:r>
            <a:r>
              <a:rPr lang="en-US" dirty="0">
                <a:latin typeface="UTM Aptima" panose="02040603050506020204" pitchFamily="18" charset="0"/>
              </a:rPr>
              <a:t> </a:t>
            </a:r>
            <a:r>
              <a:rPr lang="en-US" dirty="0" err="1">
                <a:latin typeface="UTM Aptima" panose="02040603050506020204" pitchFamily="18" charset="0"/>
              </a:rPr>
              <a:t>dây</a:t>
            </a:r>
            <a:r>
              <a:rPr lang="en-US" dirty="0">
                <a:latin typeface="UTM Aptima" panose="02040603050506020204" pitchFamily="18" charset="0"/>
              </a:rPr>
              <a:t> </a:t>
            </a:r>
            <a:r>
              <a:rPr lang="en-US" dirty="0" err="1">
                <a:latin typeface="UTM Aptima" panose="02040603050506020204" pitchFamily="18" charset="0"/>
              </a:rPr>
              <a:t>thun</a:t>
            </a:r>
            <a:r>
              <a:rPr lang="en-US" dirty="0">
                <a:latin typeface="UTM Aptima" panose="02040603050506020204" pitchFamily="18" charset="0"/>
              </a:rPr>
              <a:t> </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nhiệt</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a:t>
            </a:r>
            <a:r>
              <a:rPr lang="en-US" b="1" i="0" dirty="0" err="1">
                <a:effectLst/>
                <a:latin typeface="Open Sans" panose="020B0606030504020204" pitchFamily="34" charset="0"/>
              </a:rPr>
              <a:t>dây</a:t>
            </a:r>
            <a:r>
              <a:rPr lang="en-US" b="1" i="0" dirty="0">
                <a:effectLst/>
                <a:latin typeface="Open Sans" panose="020B0606030504020204" pitchFamily="34" charset="0"/>
              </a:rPr>
              <a:t> </a:t>
            </a:r>
            <a:r>
              <a:rPr lang="en-US" b="1" i="0" dirty="0" err="1">
                <a:effectLst/>
                <a:latin typeface="Open Sans" panose="020B0606030504020204" pitchFamily="34" charset="0"/>
              </a:rPr>
              <a:t>thun</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tăng</a:t>
            </a:r>
            <a:r>
              <a:rPr lang="en-US" b="1" i="0" dirty="0">
                <a:effectLst/>
                <a:latin typeface="Open Sans" panose="020B0606030504020204" pitchFamily="34" charset="0"/>
              </a:rPr>
              <a:t> </a:t>
            </a:r>
            <a:r>
              <a:rPr lang="en-US" b="1" i="0" dirty="0" err="1">
                <a:effectLst/>
                <a:latin typeface="Open Sans" panose="020B0606030504020204" pitchFamily="34" charset="0"/>
              </a:rPr>
              <a:t>độ</a:t>
            </a:r>
            <a:r>
              <a:rPr lang="en-US" b="1" i="0" dirty="0">
                <a:effectLst/>
                <a:latin typeface="Open Sans" panose="020B0606030504020204" pitchFamily="34" charset="0"/>
              </a:rPr>
              <a:t> </a:t>
            </a:r>
            <a:r>
              <a:rPr lang="en-US" b="1" i="0" dirty="0" err="1">
                <a:effectLst/>
                <a:latin typeface="Open Sans" panose="020B0606030504020204" pitchFamily="34" charset="0"/>
              </a:rPr>
              <a:t>bền</a:t>
            </a:r>
            <a:r>
              <a:rPr lang="en-US" b="1" i="0" dirty="0">
                <a:effectLst/>
                <a:latin typeface="Open Sans" panose="020B0606030504020204" pitchFamily="34" charset="0"/>
              </a:rPr>
              <a:t>, </a:t>
            </a:r>
            <a:r>
              <a:rPr lang="en-US" b="1" i="0" dirty="0" err="1">
                <a:effectLst/>
                <a:latin typeface="Open Sans" panose="020B0606030504020204" pitchFamily="34" charset="0"/>
              </a:rPr>
              <a:t>độ</a:t>
            </a:r>
            <a:r>
              <a:rPr lang="en-US" b="1" i="0" dirty="0">
                <a:effectLst/>
                <a:latin typeface="Open Sans" panose="020B0606030504020204" pitchFamily="34" charset="0"/>
              </a:rPr>
              <a:t> co </a:t>
            </a:r>
            <a:r>
              <a:rPr lang="en-US" b="1" i="0" dirty="0" err="1">
                <a:effectLst/>
                <a:latin typeface="Open Sans" panose="020B0606030504020204" pitchFamily="34" charset="0"/>
              </a:rPr>
              <a:t>giãn</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Có nhiều nguyên nhân gây ra tai nạn lao động khi vận hành máy gia nhiệt để sản xuất dây thun (elastic). Một trong những nguyên nhân chính là thiếu hiểu biết hoặc đào tạo không đầy đủ về quy trình làm việc và các biện pháp an toàn.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Nhân viên không được đào tạo đầy đủ có thể không nhận ra nguy cơ và không biết cách xử lý các tình huống nguy hiểm.</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232ACF9-8FB4-0C36-44ED-369BEA1EB49D}"/>
              </a:ext>
            </a:extLst>
          </p:cNvPr>
          <p:cNvPicPr>
            <a:picLocks noChangeAspect="1"/>
          </p:cNvPicPr>
          <p:nvPr/>
        </p:nvPicPr>
        <p:blipFill>
          <a:blip r:embed="rId3"/>
          <a:stretch>
            <a:fillRect/>
          </a:stretch>
        </p:blipFill>
        <p:spPr>
          <a:xfrm>
            <a:off x="-1034380" y="3717032"/>
            <a:ext cx="4761905" cy="4761905"/>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gia</a:t>
            </a:r>
            <a:r>
              <a:rPr lang="en-US" dirty="0">
                <a:latin typeface="UTM Aptima" panose="02040603050506020204" pitchFamily="18" charset="0"/>
              </a:rPr>
              <a:t> </a:t>
            </a:r>
            <a:r>
              <a:rPr lang="en-US" dirty="0" err="1">
                <a:latin typeface="UTM Aptima" panose="02040603050506020204" pitchFamily="18" charset="0"/>
              </a:rPr>
              <a:t>nhiệt</a:t>
            </a:r>
            <a:r>
              <a:rPr lang="en-US" dirty="0">
                <a:latin typeface="UTM Aptima" panose="02040603050506020204" pitchFamily="18" charset="0"/>
              </a:rPr>
              <a:t> </a:t>
            </a:r>
            <a:r>
              <a:rPr lang="en-US" dirty="0" err="1">
                <a:latin typeface="UTM Aptima" panose="02040603050506020204" pitchFamily="18" charset="0"/>
              </a:rPr>
              <a:t>để</a:t>
            </a:r>
            <a:r>
              <a:rPr lang="en-US" dirty="0">
                <a:latin typeface="UTM Aptima" panose="02040603050506020204" pitchFamily="18" charset="0"/>
              </a:rPr>
              <a:t> </a:t>
            </a:r>
            <a:r>
              <a:rPr lang="en-US" dirty="0" err="1">
                <a:latin typeface="UTM Aptima" panose="02040603050506020204" pitchFamily="18" charset="0"/>
              </a:rPr>
              <a:t>tạo</a:t>
            </a:r>
            <a:r>
              <a:rPr lang="en-US" dirty="0">
                <a:latin typeface="UTM Aptima" panose="02040603050506020204" pitchFamily="18" charset="0"/>
              </a:rPr>
              <a:t> </a:t>
            </a:r>
            <a:r>
              <a:rPr lang="en-US" dirty="0" err="1">
                <a:latin typeface="UTM Aptima" panose="02040603050506020204" pitchFamily="18" charset="0"/>
              </a:rPr>
              <a:t>ra</a:t>
            </a:r>
            <a:r>
              <a:rPr lang="en-US" dirty="0">
                <a:latin typeface="UTM Aptima" panose="02040603050506020204" pitchFamily="18" charset="0"/>
              </a:rPr>
              <a:t> </a:t>
            </a:r>
            <a:r>
              <a:rPr lang="en-US" dirty="0" err="1">
                <a:latin typeface="UTM Aptima" panose="02040603050506020204" pitchFamily="18" charset="0"/>
              </a:rPr>
              <a:t>dây</a:t>
            </a:r>
            <a:r>
              <a:rPr lang="en-US" dirty="0">
                <a:latin typeface="UTM Aptima" panose="02040603050506020204" pitchFamily="18" charset="0"/>
              </a:rPr>
              <a:t> </a:t>
            </a:r>
            <a:r>
              <a:rPr lang="en-US" dirty="0" err="1">
                <a:latin typeface="UTM Aptima" panose="02040603050506020204" pitchFamily="18" charset="0"/>
              </a:rPr>
              <a:t>thun</a:t>
            </a:r>
            <a:r>
              <a:rPr lang="en-US" dirty="0">
                <a:latin typeface="UTM Aptima" panose="02040603050506020204" pitchFamily="18" charset="0"/>
              </a:rPr>
              <a:t> </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nhiệt</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a:t>
            </a:r>
            <a:r>
              <a:rPr lang="en-US" b="1" i="0" dirty="0" err="1">
                <a:effectLst/>
                <a:latin typeface="Open Sans" panose="020B0606030504020204" pitchFamily="34" charset="0"/>
              </a:rPr>
              <a:t>dây</a:t>
            </a:r>
            <a:r>
              <a:rPr lang="en-US" b="1" i="0" dirty="0">
                <a:effectLst/>
                <a:latin typeface="Open Sans" panose="020B0606030504020204" pitchFamily="34" charset="0"/>
              </a:rPr>
              <a:t> </a:t>
            </a:r>
            <a:r>
              <a:rPr lang="en-US" b="1" i="0" dirty="0" err="1">
                <a:effectLst/>
                <a:latin typeface="Open Sans" panose="020B0606030504020204" pitchFamily="34" charset="0"/>
              </a:rPr>
              <a:t>thun</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tăng</a:t>
            </a:r>
            <a:r>
              <a:rPr lang="en-US" b="1" i="0" dirty="0">
                <a:effectLst/>
                <a:latin typeface="Open Sans" panose="020B0606030504020204" pitchFamily="34" charset="0"/>
              </a:rPr>
              <a:t> </a:t>
            </a:r>
            <a:r>
              <a:rPr lang="en-US" b="1" i="0" dirty="0" err="1">
                <a:effectLst/>
                <a:latin typeface="Open Sans" panose="020B0606030504020204" pitchFamily="34" charset="0"/>
              </a:rPr>
              <a:t>độ</a:t>
            </a:r>
            <a:r>
              <a:rPr lang="en-US" b="1" i="0" dirty="0">
                <a:effectLst/>
                <a:latin typeface="Open Sans" panose="020B0606030504020204" pitchFamily="34" charset="0"/>
              </a:rPr>
              <a:t> </a:t>
            </a:r>
            <a:r>
              <a:rPr lang="en-US" b="1" i="0" dirty="0" err="1">
                <a:effectLst/>
                <a:latin typeface="Open Sans" panose="020B0606030504020204" pitchFamily="34" charset="0"/>
              </a:rPr>
              <a:t>bền</a:t>
            </a:r>
            <a:r>
              <a:rPr lang="en-US" b="1" i="0" dirty="0">
                <a:effectLst/>
                <a:latin typeface="Open Sans" panose="020B0606030504020204" pitchFamily="34" charset="0"/>
              </a:rPr>
              <a:t>, </a:t>
            </a:r>
            <a:r>
              <a:rPr lang="en-US" b="1" i="0" dirty="0" err="1">
                <a:effectLst/>
                <a:latin typeface="Open Sans" panose="020B0606030504020204" pitchFamily="34" charset="0"/>
              </a:rPr>
              <a:t>độ</a:t>
            </a:r>
            <a:r>
              <a:rPr lang="en-US" b="1" i="0" dirty="0">
                <a:effectLst/>
                <a:latin typeface="Open Sans" panose="020B0606030504020204" pitchFamily="34" charset="0"/>
              </a:rPr>
              <a:t> co </a:t>
            </a:r>
            <a:r>
              <a:rPr lang="en-US" b="1" i="0" dirty="0" err="1">
                <a:effectLst/>
                <a:latin typeface="Open Sans" panose="020B0606030504020204" pitchFamily="34" charset="0"/>
              </a:rPr>
              <a:t>giãn</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phòng tránh tai nạn lao động khi vận hành máy gia nhiệt để sản xuất dây thun (elastic), có một số biện pháp an toàn cần được áp dụng.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việc đảm bảo rằng tất cả nhân viên đều được đào tạo đầy đủ về các quy trình làm việc an toàn và sử dụng thiết bị bảo hộ cá nhân là điều quan trọng. </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0D52530E-9AE1-D173-1603-C041CBDAAB1F}"/>
              </a:ext>
            </a:extLst>
          </p:cNvPr>
          <p:cNvPicPr>
            <a:picLocks noChangeAspect="1"/>
          </p:cNvPicPr>
          <p:nvPr/>
        </p:nvPicPr>
        <p:blipFill>
          <a:blip r:embed="rId3"/>
          <a:stretch>
            <a:fillRect/>
          </a:stretch>
        </p:blipFill>
        <p:spPr>
          <a:xfrm>
            <a:off x="-1034380" y="3717032"/>
            <a:ext cx="4761905" cy="4761905"/>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gia</a:t>
            </a:r>
            <a:r>
              <a:rPr lang="en-US" dirty="0">
                <a:latin typeface="UTM Aptima" panose="02040603050506020204" pitchFamily="18" charset="0"/>
              </a:rPr>
              <a:t> </a:t>
            </a:r>
            <a:r>
              <a:rPr lang="en-US" dirty="0" err="1">
                <a:latin typeface="UTM Aptima" panose="02040603050506020204" pitchFamily="18" charset="0"/>
              </a:rPr>
              <a:t>nhiệt</a:t>
            </a:r>
            <a:r>
              <a:rPr lang="en-US" dirty="0">
                <a:latin typeface="UTM Aptima" panose="02040603050506020204" pitchFamily="18" charset="0"/>
              </a:rPr>
              <a:t> </a:t>
            </a:r>
            <a:r>
              <a:rPr lang="en-US" dirty="0" err="1">
                <a:latin typeface="UTM Aptima" panose="02040603050506020204" pitchFamily="18" charset="0"/>
              </a:rPr>
              <a:t>để</a:t>
            </a:r>
            <a:r>
              <a:rPr lang="en-US" dirty="0">
                <a:latin typeface="UTM Aptima" panose="02040603050506020204" pitchFamily="18" charset="0"/>
              </a:rPr>
              <a:t> </a:t>
            </a:r>
            <a:r>
              <a:rPr lang="en-US" dirty="0" err="1">
                <a:latin typeface="UTM Aptima" panose="02040603050506020204" pitchFamily="18" charset="0"/>
              </a:rPr>
              <a:t>tạo</a:t>
            </a:r>
            <a:r>
              <a:rPr lang="en-US" dirty="0">
                <a:latin typeface="UTM Aptima" panose="02040603050506020204" pitchFamily="18" charset="0"/>
              </a:rPr>
              <a:t> </a:t>
            </a:r>
            <a:r>
              <a:rPr lang="en-US" dirty="0" err="1">
                <a:latin typeface="UTM Aptima" panose="02040603050506020204" pitchFamily="18" charset="0"/>
              </a:rPr>
              <a:t>ra</a:t>
            </a:r>
            <a:r>
              <a:rPr lang="en-US" dirty="0">
                <a:latin typeface="UTM Aptima" panose="02040603050506020204" pitchFamily="18" charset="0"/>
              </a:rPr>
              <a:t> </a:t>
            </a:r>
            <a:r>
              <a:rPr lang="en-US" dirty="0" err="1">
                <a:latin typeface="UTM Aptima" panose="02040603050506020204" pitchFamily="18" charset="0"/>
              </a:rPr>
              <a:t>dây</a:t>
            </a:r>
            <a:r>
              <a:rPr lang="en-US" dirty="0">
                <a:latin typeface="UTM Aptima" panose="02040603050506020204" pitchFamily="18" charset="0"/>
              </a:rPr>
              <a:t> </a:t>
            </a:r>
            <a:r>
              <a:rPr lang="en-US" dirty="0" err="1">
                <a:latin typeface="UTM Aptima" panose="02040603050506020204" pitchFamily="18" charset="0"/>
              </a:rPr>
              <a:t>thun</a:t>
            </a:r>
            <a:r>
              <a:rPr lang="en-US" dirty="0">
                <a:latin typeface="UTM Aptima" panose="02040603050506020204" pitchFamily="18" charset="0"/>
              </a:rPr>
              <a:t> </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nhiệt</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a:t>
            </a:r>
            <a:r>
              <a:rPr lang="en-US" b="1" i="0" dirty="0" err="1">
                <a:effectLst/>
                <a:latin typeface="Open Sans" panose="020B0606030504020204" pitchFamily="34" charset="0"/>
              </a:rPr>
              <a:t>dây</a:t>
            </a:r>
            <a:r>
              <a:rPr lang="en-US" b="1" i="0" dirty="0">
                <a:effectLst/>
                <a:latin typeface="Open Sans" panose="020B0606030504020204" pitchFamily="34" charset="0"/>
              </a:rPr>
              <a:t> </a:t>
            </a:r>
            <a:r>
              <a:rPr lang="en-US" b="1" i="0" dirty="0" err="1">
                <a:effectLst/>
                <a:latin typeface="Open Sans" panose="020B0606030504020204" pitchFamily="34" charset="0"/>
              </a:rPr>
              <a:t>thun</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tăng</a:t>
            </a:r>
            <a:r>
              <a:rPr lang="en-US" b="1" i="0" dirty="0">
                <a:effectLst/>
                <a:latin typeface="Open Sans" panose="020B0606030504020204" pitchFamily="34" charset="0"/>
              </a:rPr>
              <a:t> </a:t>
            </a:r>
            <a:r>
              <a:rPr lang="en-US" b="1" i="0" dirty="0" err="1">
                <a:effectLst/>
                <a:latin typeface="Open Sans" panose="020B0606030504020204" pitchFamily="34" charset="0"/>
              </a:rPr>
              <a:t>độ</a:t>
            </a:r>
            <a:r>
              <a:rPr lang="en-US" b="1" i="0" dirty="0">
                <a:effectLst/>
                <a:latin typeface="Open Sans" panose="020B0606030504020204" pitchFamily="34" charset="0"/>
              </a:rPr>
              <a:t> </a:t>
            </a:r>
            <a:r>
              <a:rPr lang="en-US" b="1" i="0" dirty="0" err="1">
                <a:effectLst/>
                <a:latin typeface="Open Sans" panose="020B0606030504020204" pitchFamily="34" charset="0"/>
              </a:rPr>
              <a:t>bền</a:t>
            </a:r>
            <a:r>
              <a:rPr lang="en-US" b="1" i="0" dirty="0">
                <a:effectLst/>
                <a:latin typeface="Open Sans" panose="020B0606030504020204" pitchFamily="34" charset="0"/>
              </a:rPr>
              <a:t>, </a:t>
            </a:r>
            <a:r>
              <a:rPr lang="en-US" b="1" i="0" dirty="0" err="1">
                <a:effectLst/>
                <a:latin typeface="Open Sans" panose="020B0606030504020204" pitchFamily="34" charset="0"/>
              </a:rPr>
              <a:t>độ</a:t>
            </a:r>
            <a:r>
              <a:rPr lang="en-US" b="1" i="0" dirty="0">
                <a:effectLst/>
                <a:latin typeface="Open Sans" panose="020B0606030504020204" pitchFamily="34" charset="0"/>
              </a:rPr>
              <a:t> co </a:t>
            </a:r>
            <a:r>
              <a:rPr lang="en-US" b="1" i="0" dirty="0" err="1">
                <a:effectLst/>
                <a:latin typeface="Open Sans" panose="020B0606030504020204" pitchFamily="34" charset="0"/>
              </a:rPr>
              <a:t>giãn</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Quy định an toàn lao động khi vận hành máy gia nhiệt để sản xuất dây thun (elastic) là một phần quan trọng trong việc đảm bảo môi trường làm việc an toàn và bảo vệ sức khỏe của nhân viên.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Các quy định này thường bao gồm việc tuân thủ các biện pháp bảo vệ cá nhân như đeo kính bảo hộ, mặt nạ hoặc găng tay khi làm việc gần các máy móc hoặc trong môi trường nhiệt độ cao.</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30802928-050A-2CAC-9E47-F7E9D78E68D6}"/>
              </a:ext>
            </a:extLst>
          </p:cNvPr>
          <p:cNvPicPr>
            <a:picLocks noChangeAspect="1"/>
          </p:cNvPicPr>
          <p:nvPr/>
        </p:nvPicPr>
        <p:blipFill>
          <a:blip r:embed="rId3"/>
          <a:stretch>
            <a:fillRect/>
          </a:stretch>
        </p:blipFill>
        <p:spPr>
          <a:xfrm>
            <a:off x="-1034380" y="3717032"/>
            <a:ext cx="4761905" cy="4761905"/>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gia</a:t>
            </a:r>
            <a:r>
              <a:rPr lang="en-US" dirty="0">
                <a:latin typeface="UTM Aptima" panose="02040603050506020204" pitchFamily="18" charset="0"/>
              </a:rPr>
              <a:t> </a:t>
            </a:r>
            <a:r>
              <a:rPr lang="en-US" dirty="0" err="1">
                <a:latin typeface="UTM Aptima" panose="02040603050506020204" pitchFamily="18" charset="0"/>
              </a:rPr>
              <a:t>nhiệt</a:t>
            </a:r>
            <a:r>
              <a:rPr lang="en-US" dirty="0">
                <a:latin typeface="UTM Aptima" panose="02040603050506020204" pitchFamily="18" charset="0"/>
              </a:rPr>
              <a:t> </a:t>
            </a:r>
            <a:r>
              <a:rPr lang="en-US" dirty="0" err="1">
                <a:latin typeface="UTM Aptima" panose="02040603050506020204" pitchFamily="18" charset="0"/>
              </a:rPr>
              <a:t>để</a:t>
            </a:r>
            <a:r>
              <a:rPr lang="en-US" dirty="0">
                <a:latin typeface="UTM Aptima" panose="02040603050506020204" pitchFamily="18" charset="0"/>
              </a:rPr>
              <a:t> </a:t>
            </a:r>
            <a:r>
              <a:rPr lang="en-US" dirty="0" err="1">
                <a:latin typeface="UTM Aptima" panose="02040603050506020204" pitchFamily="18" charset="0"/>
              </a:rPr>
              <a:t>tạo</a:t>
            </a:r>
            <a:r>
              <a:rPr lang="en-US" dirty="0">
                <a:latin typeface="UTM Aptima" panose="02040603050506020204" pitchFamily="18" charset="0"/>
              </a:rPr>
              <a:t> </a:t>
            </a:r>
            <a:r>
              <a:rPr lang="en-US" dirty="0" err="1">
                <a:latin typeface="UTM Aptima" panose="02040603050506020204" pitchFamily="18" charset="0"/>
              </a:rPr>
              <a:t>ra</a:t>
            </a:r>
            <a:r>
              <a:rPr lang="en-US" dirty="0">
                <a:latin typeface="UTM Aptima" panose="02040603050506020204" pitchFamily="18" charset="0"/>
              </a:rPr>
              <a:t> </a:t>
            </a:r>
            <a:r>
              <a:rPr lang="en-US" dirty="0" err="1">
                <a:latin typeface="UTM Aptima" panose="02040603050506020204" pitchFamily="18" charset="0"/>
              </a:rPr>
              <a:t>dây</a:t>
            </a:r>
            <a:r>
              <a:rPr lang="en-US" dirty="0">
                <a:latin typeface="UTM Aptima" panose="02040603050506020204" pitchFamily="18" charset="0"/>
              </a:rPr>
              <a:t> </a:t>
            </a:r>
            <a:r>
              <a:rPr lang="en-US" dirty="0" err="1">
                <a:latin typeface="UTM Aptima" panose="02040603050506020204" pitchFamily="18" charset="0"/>
              </a:rPr>
              <a:t>thun</a:t>
            </a:r>
            <a:r>
              <a:rPr lang="en-US" dirty="0">
                <a:latin typeface="UTM Aptima" panose="02040603050506020204" pitchFamily="18" charset="0"/>
              </a:rPr>
              <a:t> </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nhiệt</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a:t>
            </a:r>
            <a:r>
              <a:rPr lang="en-US" b="1" i="0" dirty="0" err="1">
                <a:effectLst/>
                <a:latin typeface="Open Sans" panose="020B0606030504020204" pitchFamily="34" charset="0"/>
              </a:rPr>
              <a:t>dây</a:t>
            </a:r>
            <a:r>
              <a:rPr lang="en-US" b="1" i="0" dirty="0">
                <a:effectLst/>
                <a:latin typeface="Open Sans" panose="020B0606030504020204" pitchFamily="34" charset="0"/>
              </a:rPr>
              <a:t> </a:t>
            </a:r>
            <a:r>
              <a:rPr lang="en-US" b="1" i="0" dirty="0" err="1">
                <a:effectLst/>
                <a:latin typeface="Open Sans" panose="020B0606030504020204" pitchFamily="34" charset="0"/>
              </a:rPr>
              <a:t>thun</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tăng</a:t>
            </a:r>
            <a:r>
              <a:rPr lang="en-US" b="1" i="0" dirty="0">
                <a:effectLst/>
                <a:latin typeface="Open Sans" panose="020B0606030504020204" pitchFamily="34" charset="0"/>
              </a:rPr>
              <a:t> </a:t>
            </a:r>
            <a:r>
              <a:rPr lang="en-US" b="1" i="0" dirty="0" err="1">
                <a:effectLst/>
                <a:latin typeface="Open Sans" panose="020B0606030504020204" pitchFamily="34" charset="0"/>
              </a:rPr>
              <a:t>độ</a:t>
            </a:r>
            <a:r>
              <a:rPr lang="en-US" b="1" i="0" dirty="0">
                <a:effectLst/>
                <a:latin typeface="Open Sans" panose="020B0606030504020204" pitchFamily="34" charset="0"/>
              </a:rPr>
              <a:t> </a:t>
            </a:r>
            <a:r>
              <a:rPr lang="en-US" b="1" i="0" dirty="0" err="1">
                <a:effectLst/>
                <a:latin typeface="Open Sans" panose="020B0606030504020204" pitchFamily="34" charset="0"/>
              </a:rPr>
              <a:t>bền</a:t>
            </a:r>
            <a:r>
              <a:rPr lang="en-US" b="1" i="0" dirty="0">
                <a:effectLst/>
                <a:latin typeface="Open Sans" panose="020B0606030504020204" pitchFamily="34" charset="0"/>
              </a:rPr>
              <a:t>, </a:t>
            </a:r>
            <a:r>
              <a:rPr lang="en-US" b="1" i="0" dirty="0" err="1">
                <a:effectLst/>
                <a:latin typeface="Open Sans" panose="020B0606030504020204" pitchFamily="34" charset="0"/>
              </a:rPr>
              <a:t>độ</a:t>
            </a:r>
            <a:r>
              <a:rPr lang="en-US" b="1" i="0" dirty="0">
                <a:effectLst/>
                <a:latin typeface="Open Sans" panose="020B0606030504020204" pitchFamily="34" charset="0"/>
              </a:rPr>
              <a:t> co </a:t>
            </a:r>
            <a:r>
              <a:rPr lang="en-US" b="1" i="0" dirty="0" err="1">
                <a:effectLst/>
                <a:latin typeface="Open Sans" panose="020B0606030504020204" pitchFamily="34" charset="0"/>
              </a:rPr>
              <a:t>giãn</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Xử lý tình huống tai nạn lao động khẩn cấp khi vận hành máy gia nhiệt để sản xuất dây thun (elastic) đòi hỏi sự nhanh nhạy và kỹ năng phản ứng đúng đắn từ các nhân viên.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trường hợp xảy ra tai nạn, việc đầu tiên là phải đảm bảo an toàn cho bản thân và người khác bằng cách ngừng máy móc ngay lập tức và báo cho người quản lý hoặc nhóm cứu hộ.</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17602ADD-F8F6-1EF2-7234-FE372B059C31}"/>
              </a:ext>
            </a:extLst>
          </p:cNvPr>
          <p:cNvPicPr>
            <a:picLocks noChangeAspect="1"/>
          </p:cNvPicPr>
          <p:nvPr/>
        </p:nvPicPr>
        <p:blipFill>
          <a:blip r:embed="rId3"/>
          <a:stretch>
            <a:fillRect/>
          </a:stretch>
        </p:blipFill>
        <p:spPr>
          <a:xfrm>
            <a:off x="-1034380" y="3717032"/>
            <a:ext cx="4761905" cy="4761905"/>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193</TotalTime>
  <Words>2563</Words>
  <Application>Microsoft Office PowerPoint</Application>
  <PresentationFormat>Custom</PresentationFormat>
  <Paragraphs>96</Paragraphs>
  <Slides>22</Slides>
  <Notes>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22</vt:i4>
      </vt:variant>
    </vt:vector>
  </HeadingPairs>
  <TitlesOfParts>
    <vt:vector size="32"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DÂY THUN</vt:lpstr>
      <vt:lpstr>Một số vụ tai nạn trong  nhà máy sản xuất dây thun</vt:lpstr>
      <vt:lpstr>Tóm tắt bài học</vt:lpstr>
      <vt:lpstr>Vận hành máy trộn cao su và các hợp chất phụ gia khác </vt:lpstr>
      <vt:lpstr>Vận hành máy trộn cao su và các hợp chất phụ gia khác </vt:lpstr>
      <vt:lpstr>Vận hành máy trộn cao su và các hợp chất phụ gia khác </vt:lpstr>
      <vt:lpstr>Vận hành máy trộn cao su và các hợp chất phụ gia khác </vt:lpstr>
      <vt:lpstr>Vận hành máy trộn cao su và các hợp chất phụ gia khác </vt:lpstr>
      <vt:lpstr>Vận hành máy trộn cao su và các hợp chất phụ gia khác </vt:lpstr>
      <vt:lpstr>Vận hành máy ép hỗn hợp cao su thành các phôi dài và hẹp</vt:lpstr>
      <vt:lpstr>Vận hành máy ép hỗn hợp cao su thành các phôi dài và hẹp</vt:lpstr>
      <vt:lpstr>Vận hành máy ép hỗn hợp cao su thành các phôi dài và hẹp</vt:lpstr>
      <vt:lpstr>Vận hành máy ép hỗn hợp cao su thành các phôi dài và hẹp</vt:lpstr>
      <vt:lpstr>Vận hành máy ép hỗn hợp cao su thành các phôi dài và hẹp</vt:lpstr>
      <vt:lpstr>Vận hành máy ép hỗn hợp cao su thành các phôi dài và hẹp</vt:lpstr>
      <vt:lpstr>Vận hành máy gia nhiệt để tạo ra dây thun </vt:lpstr>
      <vt:lpstr>Vận hành máy gia nhiệt để tạo ra dây thun </vt:lpstr>
      <vt:lpstr>Vận hành máy gia nhiệt để tạo ra dây thun </vt:lpstr>
      <vt:lpstr>Vận hành máy gia nhiệt để tạo ra dây thun </vt:lpstr>
      <vt:lpstr>Vận hành máy gia nhiệt để tạo ra dây thun </vt:lpstr>
      <vt:lpstr>Vận hành máy gia nhiệt để tạo ra dây thun </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23</cp:revision>
  <dcterms:created xsi:type="dcterms:W3CDTF">2024-03-23T04:43:33Z</dcterms:created>
  <dcterms:modified xsi:type="dcterms:W3CDTF">2024-04-06T02:46:26Z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