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DẦU NHỚT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33" name="Picture 32">
            <a:extLst>
              <a:ext uri="{FF2B5EF4-FFF2-40B4-BE49-F238E27FC236}">
                <a16:creationId xmlns:a16="http://schemas.microsoft.com/office/drawing/2014/main" id="{9BBF542D-C974-3290-9E70-F27415916ED8}"/>
              </a:ext>
            </a:extLst>
          </p:cNvPr>
          <p:cNvPicPr>
            <a:picLocks noChangeAspect="1"/>
          </p:cNvPicPr>
          <p:nvPr/>
        </p:nvPicPr>
        <p:blipFill>
          <a:blip r:embed="rId4"/>
          <a:stretch>
            <a:fillRect/>
          </a:stretch>
        </p:blipFill>
        <p:spPr>
          <a:xfrm>
            <a:off x="4725465" y="4093205"/>
            <a:ext cx="2736304" cy="273630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30979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dầu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nhớt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dầu nhớt, một số vụ tai nạn lao động đã thu hút sự chú ý đặc biệt do ảnh hưởng đến sự an toàn và chất lượng sản phẩm</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endParaRPr lang="en-US" i="0" dirty="0">
              <a:solidFill>
                <a:srgbClr val="0D0D0D"/>
              </a:solidFill>
              <a:effectLst/>
              <a:latin typeface="Söhne"/>
            </a:endParaRPr>
          </a:p>
          <a:p>
            <a:pPr marL="730885" lvl="1" indent="-304165"/>
            <a:r>
              <a:rPr lang="en-US" dirty="0" err="1"/>
              <a:t>Vấn</a:t>
            </a:r>
            <a:r>
              <a:rPr lang="en-US" dirty="0"/>
              <a:t> </a:t>
            </a:r>
            <a:r>
              <a:rPr lang="en-US" dirty="0" err="1"/>
              <a:t>Đề</a:t>
            </a:r>
            <a:r>
              <a:rPr lang="en-US" dirty="0"/>
              <a:t> </a:t>
            </a:r>
            <a:r>
              <a:rPr lang="en-US" dirty="0" err="1"/>
              <a:t>Về</a:t>
            </a:r>
            <a:r>
              <a:rPr lang="en-US" dirty="0"/>
              <a:t> </a:t>
            </a:r>
            <a:r>
              <a:rPr lang="en-US" dirty="0" err="1"/>
              <a:t>Thiết</a:t>
            </a:r>
            <a:r>
              <a:rPr lang="en-US" dirty="0"/>
              <a:t> </a:t>
            </a:r>
            <a:r>
              <a:rPr lang="en-US" dirty="0" err="1"/>
              <a:t>Bị</a:t>
            </a:r>
            <a:endParaRPr lang="en-US" dirty="0">
              <a:solidFill>
                <a:srgbClr val="0D0D0D"/>
              </a:solidFill>
              <a:latin typeface="Söhne"/>
            </a:endParaRPr>
          </a:p>
          <a:p>
            <a:pPr marL="730885" lvl="1" indent="-304165"/>
            <a:r>
              <a:rPr lang="en-US" dirty="0"/>
              <a:t>Lao </a:t>
            </a:r>
            <a:r>
              <a:rPr lang="en-US" dirty="0" err="1"/>
              <a:t>Động</a:t>
            </a:r>
            <a:r>
              <a:rPr lang="en-US" dirty="0"/>
              <a:t> </a:t>
            </a:r>
            <a:r>
              <a:rPr lang="en-US" dirty="0" err="1"/>
              <a:t>Mệt</a:t>
            </a:r>
            <a:r>
              <a:rPr lang="en-US" dirty="0"/>
              <a:t> </a:t>
            </a:r>
            <a:r>
              <a:rPr lang="en-US" dirty="0" err="1"/>
              <a:t>Mỏi</a:t>
            </a:r>
            <a:r>
              <a:rPr lang="en-US" dirty="0"/>
              <a:t> </a:t>
            </a:r>
            <a:r>
              <a:rPr lang="en-US" dirty="0" err="1"/>
              <a:t>và</a:t>
            </a:r>
            <a:r>
              <a:rPr lang="en-US" dirty="0"/>
              <a:t> </a:t>
            </a:r>
            <a:r>
              <a:rPr lang="en-US" dirty="0" err="1"/>
              <a:t>Áp</a:t>
            </a:r>
            <a:r>
              <a:rPr lang="en-US" dirty="0"/>
              <a:t> </a:t>
            </a:r>
            <a:r>
              <a:rPr lang="en-US" dirty="0" err="1"/>
              <a:t>Lực</a:t>
            </a:r>
            <a:endParaRPr lang="en-US"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t>
            </a:r>
            <a:r>
              <a:rPr lang="en-US" dirty="0" err="1"/>
              <a:t>và</a:t>
            </a:r>
            <a:r>
              <a:rPr lang="en-US" dirty="0"/>
              <a:t> </a:t>
            </a:r>
            <a:r>
              <a:rPr lang="en-US" dirty="0" err="1"/>
              <a:t>Nhận</a:t>
            </a:r>
            <a:r>
              <a:rPr lang="en-US" dirty="0"/>
              <a:t> </a:t>
            </a:r>
            <a:r>
              <a:rPr lang="en-US" dirty="0" err="1"/>
              <a:t>Thức</a:t>
            </a:r>
            <a:endParaRPr lang="en-US" dirty="0">
              <a:solidFill>
                <a:srgbClr val="0D0D0D"/>
              </a:solidFill>
              <a:latin typeface="Söhne"/>
            </a:endParaRPr>
          </a:p>
          <a:p>
            <a:pPr marL="730885" lvl="1" indent="-304165"/>
            <a:r>
              <a:rPr lang="en-US" dirty="0" err="1"/>
              <a:t>Quản</a:t>
            </a:r>
            <a:r>
              <a:rPr lang="en-US" dirty="0"/>
              <a:t> </a:t>
            </a:r>
            <a:r>
              <a:rPr lang="en-US" dirty="0" err="1"/>
              <a:t>lý</a:t>
            </a:r>
            <a:r>
              <a:rPr lang="en-US" dirty="0"/>
              <a:t> An </a:t>
            </a:r>
            <a:r>
              <a:rPr lang="en-US" dirty="0" err="1"/>
              <a:t>Toàn</a:t>
            </a:r>
            <a:r>
              <a:rPr lang="en-US" dirty="0"/>
              <a:t> </a:t>
            </a:r>
            <a:r>
              <a:rPr lang="en-US" dirty="0" err="1"/>
              <a:t>Yếu</a:t>
            </a:r>
            <a:r>
              <a:rPr lang="en-US" dirty="0"/>
              <a:t> </a:t>
            </a:r>
            <a:r>
              <a:rPr lang="en-US" dirty="0" err="1"/>
              <a:t>Kém</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lọc</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và</a:t>
            </a:r>
            <a:r>
              <a:rPr lang="en-US" dirty="0"/>
              <a:t> </a:t>
            </a:r>
            <a:r>
              <a:rPr lang="en-US" dirty="0" err="1"/>
              <a:t>tinh</a:t>
            </a:r>
            <a:r>
              <a:rPr lang="en-US" dirty="0"/>
              <a:t> </a:t>
            </a:r>
            <a:r>
              <a:rPr lang="en-US" dirty="0" err="1"/>
              <a:t>chế</a:t>
            </a:r>
            <a:r>
              <a:rPr lang="en-US" dirty="0"/>
              <a:t> </a:t>
            </a:r>
            <a:r>
              <a:rPr lang="en-US" dirty="0" err="1"/>
              <a:t>dầu</a:t>
            </a:r>
            <a:r>
              <a:rPr lang="en-US" dirty="0"/>
              <a:t> </a:t>
            </a:r>
            <a:r>
              <a:rPr lang="en-US" dirty="0" err="1"/>
              <a:t>gốc</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dầu</a:t>
            </a:r>
            <a:r>
              <a:rPr lang="en-US" dirty="0"/>
              <a:t> </a:t>
            </a:r>
            <a:r>
              <a:rPr lang="en-US" dirty="0" err="1"/>
              <a:t>nhớt</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tổng hợp phụ gia cho dầu gốc như chất làm dày, chất chống tạo bọt, và chất chống mài mòn để cải thiện hiệu suất dầu nhớt</a:t>
            </a:r>
          </a:p>
          <a:p>
            <a:pPr marL="304165" indent="-304165">
              <a:buClr>
                <a:schemeClr val="tx1"/>
              </a:buClr>
            </a:pPr>
            <a:r>
              <a:rPr lang="en-US" dirty="0">
                <a:latin typeface="UTM Avo" panose="02040603050506020204" pitchFamily="18" charset="0"/>
              </a:rPr>
              <a:t>3</a:t>
            </a:r>
            <a:r>
              <a:rPr lang="vi-VN" dirty="0"/>
              <a:t>. An toàn vệ sinh lao động đối với nhân viên kiểm tra chất lượng dầu nhớt hoàn thiện</a:t>
            </a:r>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chiết</a:t>
            </a:r>
            <a:r>
              <a:rPr lang="en-US" dirty="0"/>
              <a:t> </a:t>
            </a:r>
            <a:r>
              <a:rPr lang="en-US" dirty="0" err="1"/>
              <a:t>rót</a:t>
            </a:r>
            <a:r>
              <a:rPr lang="en-US" dirty="0"/>
              <a:t> </a:t>
            </a:r>
            <a:r>
              <a:rPr lang="en-US" dirty="0" err="1"/>
              <a:t>dầu</a:t>
            </a:r>
            <a:r>
              <a:rPr lang="en-US" dirty="0"/>
              <a:t> </a:t>
            </a:r>
            <a:r>
              <a:rPr lang="en-US" dirty="0" err="1"/>
              <a:t>nhớt</a:t>
            </a:r>
            <a:r>
              <a:rPr lang="en-US" dirty="0"/>
              <a:t> </a:t>
            </a:r>
            <a:r>
              <a:rPr lang="en-US" dirty="0" err="1"/>
              <a:t>vào</a:t>
            </a:r>
            <a:r>
              <a:rPr lang="en-US" dirty="0"/>
              <a:t> chai</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gốc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nhớt</a:t>
            </a:r>
            <a:endParaRPr lang="en-US" sz="2400" b="1" i="0" dirty="0">
              <a:effectLst/>
              <a:latin typeface="Söhne"/>
            </a:endParaRPr>
          </a:p>
          <a:p>
            <a:r>
              <a:rPr lang="vi-VN" b="0" i="0" dirty="0">
                <a:effectLst/>
                <a:latin typeface="Open Sans" panose="020B0606030504020204" pitchFamily="34" charset="0"/>
              </a:rPr>
              <a:t>Đầu tiên, người vận hành máy phải có kiến thức sâu rộng về cấu trúc và tính chất của dầu gốc, hiểu rõ về các thành phần tạp chất có thể ảnh hưởng đến chất lượng cuối cùng của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Việc này đòi hỏi khả năng phân tích và đánh giá mẫu dầu để xác định các yếu tố cụ thể cần được loại bỏ hoặc điều chỉnh.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CDF4549-7A6F-32DB-4A5B-57012B3BDA62}"/>
              </a:ext>
            </a:extLst>
          </p:cNvPr>
          <p:cNvPicPr>
            <a:picLocks noChangeAspect="1"/>
          </p:cNvPicPr>
          <p:nvPr/>
        </p:nvPicPr>
        <p:blipFill>
          <a:blip r:embed="rId3"/>
          <a:stretch>
            <a:fillRect/>
          </a:stretch>
        </p:blipFill>
        <p:spPr>
          <a:xfrm>
            <a:off x="-962371" y="3366369"/>
            <a:ext cx="4752528" cy="475252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gốc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nhớt</a:t>
            </a:r>
            <a:endParaRPr lang="en-US" sz="2400" b="1" i="0" dirty="0">
              <a:effectLst/>
              <a:latin typeface="Söhne"/>
            </a:endParaRPr>
          </a:p>
          <a:p>
            <a:r>
              <a:rPr lang="vi-VN" b="0" i="0" dirty="0">
                <a:effectLst/>
                <a:latin typeface="Open Sans" panose="020B0606030504020204" pitchFamily="34" charset="0"/>
              </a:rPr>
              <a:t>Trong quá trình vận hành máy lọc bỏ tạp chất và tinh chế dầu gốc để sản xuất dầu nhớt, có những rủi ro về tai nạn cần được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dạng tai nạn thường gặp là rò rỉ dầu, có thể xuất phát từ các khe hở không mong muốn trong hệ thống ống dẫn hoặc do thiết bị bị hỏng. Rò rỉ dầu không chỉ tạo ra nguy cơ cháy nổ mà còn gây ô nhiễm môi trường.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0A84178-D728-37D7-5869-613CEA73C018}"/>
              </a:ext>
            </a:extLst>
          </p:cNvPr>
          <p:cNvPicPr>
            <a:picLocks noChangeAspect="1"/>
          </p:cNvPicPr>
          <p:nvPr/>
        </p:nvPicPr>
        <p:blipFill>
          <a:blip r:embed="rId3"/>
          <a:stretch>
            <a:fillRect/>
          </a:stretch>
        </p:blipFill>
        <p:spPr>
          <a:xfrm>
            <a:off x="-962371" y="3366369"/>
            <a:ext cx="4752528" cy="475252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gốc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nhớt</a:t>
            </a:r>
            <a:endParaRPr lang="en-US" sz="2400" b="1" i="0" dirty="0">
              <a:effectLst/>
              <a:latin typeface="Söhne"/>
            </a:endParaRPr>
          </a:p>
          <a:p>
            <a:r>
              <a:rPr lang="vi-VN" b="0" i="0" dirty="0">
                <a:effectLst/>
                <a:latin typeface="Open Sans" panose="020B0606030504020204" pitchFamily="34" charset="0"/>
              </a:rPr>
              <a:t>Nguyên nhân gây ra tai nạn trong quá trình vận hành máy lọc dầu nhớt đôi khi xuất phát từ nhiều yếu tố khác nhau. </a:t>
            </a:r>
            <a:endParaRPr lang="en-US" dirty="0">
              <a:latin typeface="Open Sans" panose="020B0606030504020204" pitchFamily="34" charset="0"/>
            </a:endParaRPr>
          </a:p>
          <a:p>
            <a:r>
              <a:rPr lang="vi-VN" b="0" i="0" dirty="0">
                <a:effectLst/>
                <a:latin typeface="Open Sans" panose="020B0606030504020204" pitchFamily="34" charset="0"/>
              </a:rPr>
              <a:t>Một trong những nguyên nhân chính là thiếu kiểm soát đối với các tham số quan trọng như áp suất và nhiệt độ. Nếu không duy trì được sự ổn định trong quá trình vận hành, có thể dẫn đến sự cố nổ, vỡ ống hoặc rò rỉ dầu,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5D0F4F-6646-7AAF-D42D-EF2B697AEC32}"/>
              </a:ext>
            </a:extLst>
          </p:cNvPr>
          <p:cNvPicPr>
            <a:picLocks noChangeAspect="1"/>
          </p:cNvPicPr>
          <p:nvPr/>
        </p:nvPicPr>
        <p:blipFill>
          <a:blip r:embed="rId3"/>
          <a:stretch>
            <a:fillRect/>
          </a:stretch>
        </p:blipFill>
        <p:spPr>
          <a:xfrm>
            <a:off x="-962371" y="3366369"/>
            <a:ext cx="4752528" cy="475252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gốc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nhớt</a:t>
            </a:r>
            <a:endParaRPr lang="en-US" sz="2400" b="1" i="0" dirty="0">
              <a:effectLst/>
              <a:latin typeface="Söhne"/>
            </a:endParaRPr>
          </a:p>
          <a:p>
            <a:r>
              <a:rPr lang="vi-VN" b="0" i="0" dirty="0">
                <a:effectLst/>
                <a:latin typeface="Söhne"/>
              </a:rPr>
              <a:t>Để đảm bảo an toàn lao động trong quá trình vận hành máy lọc dầu nhớt, việc áp dụng biện pháp phòng tránh là hết sức quan trọng. </a:t>
            </a:r>
            <a:endParaRPr lang="en-US" b="0" i="0" dirty="0">
              <a:effectLst/>
              <a:latin typeface="Söhne"/>
            </a:endParaRPr>
          </a:p>
          <a:p>
            <a:r>
              <a:rPr lang="vi-VN" b="0" i="0" dirty="0">
                <a:effectLst/>
                <a:latin typeface="Söhne"/>
              </a:rPr>
              <a:t>Huấn luyện an toàn lao động đóng vai trò lớn trong việc nâng cao nhận thức của nhân viên về nguy cơ và cách ứng phó.</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9FF0E6-BFBA-11DA-F40E-01F90F5B3945}"/>
              </a:ext>
            </a:extLst>
          </p:cNvPr>
          <p:cNvPicPr>
            <a:picLocks noChangeAspect="1"/>
          </p:cNvPicPr>
          <p:nvPr/>
        </p:nvPicPr>
        <p:blipFill>
          <a:blip r:embed="rId3"/>
          <a:stretch>
            <a:fillRect/>
          </a:stretch>
        </p:blipFill>
        <p:spPr>
          <a:xfrm>
            <a:off x="-962371" y="3366369"/>
            <a:ext cx="4752528" cy="475252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gốc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nhớt</a:t>
            </a:r>
            <a:endParaRPr lang="en-US" sz="2400" b="1" i="0" dirty="0">
              <a:effectLst/>
              <a:latin typeface="Söhne"/>
            </a:endParaRPr>
          </a:p>
          <a:p>
            <a:r>
              <a:rPr lang="vi-VN" b="0" i="0" dirty="0">
                <a:effectLst/>
                <a:latin typeface="Open Sans" panose="020B0606030504020204" pitchFamily="34" charset="0"/>
              </a:rPr>
              <a:t>Quy định an toàn lao động khi vận hành máy lọc dầu nhớt đóng vai trò quan trọng trong đảm bảo môi trường làm việc an toàn và hiệu suất cao.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tuân thủ mọi quy tắc an toàn liên quan để giảm nguy cơ tai nạn và bảo vệ bản thân cũng như môi trường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6B2E1E8-8C1B-8AF4-A80A-56421309FDC4}"/>
              </a:ext>
            </a:extLst>
          </p:cNvPr>
          <p:cNvPicPr>
            <a:picLocks noChangeAspect="1"/>
          </p:cNvPicPr>
          <p:nvPr/>
        </p:nvPicPr>
        <p:blipFill>
          <a:blip r:embed="rId3"/>
          <a:stretch>
            <a:fillRect/>
          </a:stretch>
        </p:blipFill>
        <p:spPr>
          <a:xfrm>
            <a:off x="-962371" y="3366369"/>
            <a:ext cx="4752528" cy="475252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gốc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nhớt</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lọc dầu nhớt đòi hỏi sự nhạy bén và kỹ năng đào tạo cần thiết từ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như rò rỉ dầu, áp suất bất thường, hoặc hỏng hóc máy móc, nhân viên phải ngay lập tức thực hiện các bước cần thiết để đảm bảo an toàn và ngăn chặn hậu quả tiêu cực.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8E85917-FECB-9B06-1A13-90B9DD4E523B}"/>
              </a:ext>
            </a:extLst>
          </p:cNvPr>
          <p:cNvPicPr>
            <a:picLocks noChangeAspect="1"/>
          </p:cNvPicPr>
          <p:nvPr/>
        </p:nvPicPr>
        <p:blipFill>
          <a:blip r:embed="rId3"/>
          <a:stretch>
            <a:fillRect/>
          </a:stretch>
        </p:blipFill>
        <p:spPr>
          <a:xfrm>
            <a:off x="-962371" y="3366369"/>
            <a:ext cx="4752528" cy="475252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tổng hợp phụ gia cho dầu gốc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tổng hợp phụ gia cho dầu gốc như chất làm dày, chất chống tạo bọt, và chất chống mài mòn để cải thiện hiệu suất dầu nhớt</a:t>
            </a:r>
            <a:r>
              <a:rPr lang="en-US" sz="2000" dirty="0"/>
              <a:t>:</a:t>
            </a:r>
          </a:p>
          <a:p>
            <a:pPr algn="l"/>
            <a:r>
              <a:rPr lang="vi-VN" b="0" i="0" dirty="0">
                <a:effectLst/>
                <a:latin typeface="Open Sans" panose="020B0606030504020204" pitchFamily="34" charset="0"/>
              </a:rPr>
              <a:t>Trong công việc vận hành máy tổng hợp phụ gia cho dầu gốc, nhiệm vụ quan trọng là tối ưu hóa hiệu suất của dầu nhớt thông qua sự kết hợp khéo léo của các chất phụ gia.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chất như chất làm dày, chất chống tạo bọt và chất chống mài mòn đóng vai trò quan trọng trong việc cải thiện khả năng bôi trơn và tuổi thọ của dầu nhớt.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FE9783C-790F-66D4-68B0-887FE7C9AFB9}"/>
              </a:ext>
            </a:extLst>
          </p:cNvPr>
          <p:cNvPicPr>
            <a:picLocks noChangeAspect="1"/>
          </p:cNvPicPr>
          <p:nvPr/>
        </p:nvPicPr>
        <p:blipFill>
          <a:blip r:embed="rId3"/>
          <a:stretch>
            <a:fillRect/>
          </a:stretch>
        </p:blipFill>
        <p:spPr>
          <a:xfrm>
            <a:off x="7030516"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tổng hợp phụ gia cho dầu gốc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tổng hợp phụ gia cho dầu gốc như chất làm dày, chất chống tạo bọt, và chất chống mài mòn để cải thiện hiệu suất dầu nhớt</a:t>
            </a:r>
            <a:r>
              <a:rPr lang="en-US" sz="2000" dirty="0"/>
              <a:t>:</a:t>
            </a:r>
          </a:p>
          <a:p>
            <a:pPr algn="l"/>
            <a:r>
              <a:rPr lang="vi-VN" b="0" i="0" dirty="0">
                <a:effectLst/>
                <a:latin typeface="Open Sans" panose="020B0606030504020204" pitchFamily="34" charset="0"/>
              </a:rPr>
              <a:t>Tai nạn có thể xuất phát từ việc lạc quản trị liệu khi đo lường và pha trộn chất phụ gia, dẫn đến sự không đồng đều trong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Ngoài ra, việc sử dụng thiết bị không an toàn hoặc quy trình vận hành không đúng cũng có thể gây ra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EDB8B59-C2D1-DB30-1819-E6D22E7DAADB}"/>
              </a:ext>
            </a:extLst>
          </p:cNvPr>
          <p:cNvPicPr>
            <a:picLocks noChangeAspect="1"/>
          </p:cNvPicPr>
          <p:nvPr/>
        </p:nvPicPr>
        <p:blipFill>
          <a:blip r:embed="rId3"/>
          <a:stretch>
            <a:fillRect/>
          </a:stretch>
        </p:blipFill>
        <p:spPr>
          <a:xfrm>
            <a:off x="7030516"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037984"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tổng hợp phụ gia cho dầu gốc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tổng hợp phụ gia cho dầu gốc như chất làm dày, chất chống tạo bọt, và chất chống mài mòn để cải thiện hiệu suất dầu nhớt</a:t>
            </a:r>
            <a:r>
              <a:rPr lang="en-US" sz="2000" dirty="0"/>
              <a:t>:</a:t>
            </a:r>
          </a:p>
          <a:p>
            <a:pPr algn="l"/>
            <a:r>
              <a:rPr lang="vi-VN" b="0" i="0" dirty="0">
                <a:effectLst/>
                <a:latin typeface="Open Sans" panose="020B0606030504020204" pitchFamily="34" charset="0"/>
              </a:rPr>
              <a:t>Nguyên nhân gây ra tai nạn trong quá trình vận hành máy tổng hợp phụ gia cho dầu nhớt liên quan chủ yếu đến các khía cạnh quản lý, quy trình và an toàn trong môi trường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thiếu hiểu biết và đào tạo không đầy đủ của nhân viên có thể dẫn đến việc đo lường và pha trộn chất phụ gia không chính xác, gây ra sự không đồng đều trong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4B83563-7DBF-34D7-0835-3C9669537180}"/>
              </a:ext>
            </a:extLst>
          </p:cNvPr>
          <p:cNvPicPr>
            <a:picLocks noChangeAspect="1"/>
          </p:cNvPicPr>
          <p:nvPr/>
        </p:nvPicPr>
        <p:blipFill>
          <a:blip r:embed="rId3"/>
          <a:stretch>
            <a:fillRect/>
          </a:stretch>
        </p:blipFill>
        <p:spPr>
          <a:xfrm>
            <a:off x="7030516"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254007"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tổng hợp phụ gia cho dầu gốc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tổng hợp phụ gia cho dầu gốc như chất làm dày, chất chống tạo bọt, và chất chống mài mòn để cải thiện hiệu suất dầu nhớt</a:t>
            </a:r>
            <a:r>
              <a:rPr lang="en-US" sz="2000" dirty="0"/>
              <a:t>:</a:t>
            </a:r>
          </a:p>
          <a:p>
            <a:pPr algn="l"/>
            <a:r>
              <a:rPr lang="vi-VN" b="0" i="0" dirty="0">
                <a:effectLst/>
                <a:latin typeface="Open Sans" panose="020B0606030504020204" pitchFamily="34" charset="0"/>
              </a:rPr>
              <a:t>Quan trắc môi trường lao động đóng vai trò quan trọng trong việc theo dõi và đánh giá các yếu tố có thể ảnh hưởng đến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theo dõi định kỳ về lượng chất phụ gia, khí độc hại, và các yếu tố khác sẽ giúp phát hiện sớm các vấn đề tiềm ẩn và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8B9CF62-8018-507C-78A2-802FC804724B}"/>
              </a:ext>
            </a:extLst>
          </p:cNvPr>
          <p:cNvPicPr>
            <a:picLocks noChangeAspect="1"/>
          </p:cNvPicPr>
          <p:nvPr/>
        </p:nvPicPr>
        <p:blipFill>
          <a:blip r:embed="rId3"/>
          <a:stretch>
            <a:fillRect/>
          </a:stretch>
        </p:blipFill>
        <p:spPr>
          <a:xfrm>
            <a:off x="7030516"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254007"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tổng hợp phụ gia cho dầu gốc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tổng hợp phụ gia cho dầu gốc như chất làm dày, chất chống tạo bọt, và chất chống mài mòn để cải thiện hiệu suất dầu nhớt</a:t>
            </a:r>
            <a:r>
              <a:rPr lang="en-US" sz="2000" dirty="0"/>
              <a:t>:</a:t>
            </a:r>
          </a:p>
          <a:p>
            <a:pPr algn="l"/>
            <a:r>
              <a:rPr lang="vi-VN" b="0" i="0" dirty="0">
                <a:effectLst/>
                <a:latin typeface="Open Sans" panose="020B0606030504020204" pitchFamily="34" charset="0"/>
              </a:rPr>
              <a:t>Quy định an toàn lao động khi vận hành máy tổng hợp phụ gia cho dầu nhớt đóng vai trò quan trọng trong bảo đảm an toàn và hiệu suất. Nhân viên cần tuân thủ các quy tắc cụ thể để giảm thiểu rủi ro và bảo vệ sức khỏe của họ.</a:t>
            </a:r>
          </a:p>
          <a:p>
            <a:pPr algn="l"/>
            <a:r>
              <a:rPr lang="vi-VN" b="0" i="0" dirty="0">
                <a:effectLst/>
                <a:latin typeface="Open Sans" panose="020B0606030504020204" pitchFamily="34" charset="0"/>
              </a:rPr>
              <a:t>Trước hết, nhân viên cần được đào tạo về việc đo lường và pha trộn chất phụ gia một cách an toàn, đồng thời biết cách sử dụng và bảo dưỡng thiết bị đúng cách.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4AD4FE-6DCD-3F96-0C40-7C22F09A89BC}"/>
              </a:ext>
            </a:extLst>
          </p:cNvPr>
          <p:cNvPicPr>
            <a:picLocks noChangeAspect="1"/>
          </p:cNvPicPr>
          <p:nvPr/>
        </p:nvPicPr>
        <p:blipFill>
          <a:blip r:embed="rId3"/>
          <a:stretch>
            <a:fillRect/>
          </a:stretch>
        </p:blipFill>
        <p:spPr>
          <a:xfrm>
            <a:off x="7030516"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tổng hợp phụ gia cho dầu gốc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tổng hợp phụ gia cho dầu gốc như chất làm dày, chất chống tạo bọt, và chất chống mài mòn để cải thiện hiệu suất dầu nhớt</a:t>
            </a:r>
            <a:r>
              <a:rPr lang="en-US" sz="2000" dirty="0"/>
              <a:t>:</a:t>
            </a:r>
          </a:p>
          <a:p>
            <a:pPr algn="l"/>
            <a:r>
              <a:rPr lang="vi-VN" b="0" i="0" dirty="0">
                <a:effectLst/>
                <a:latin typeface="Open Sans" panose="020B0606030504020204" pitchFamily="34" charset="0"/>
              </a:rPr>
              <a:t>Quá trình sơ tán cần được thực hiện theo kế hoạch đã được đào tạo trước, bao gồm việc di chuyển nhân viên và người dân xung quanh ra khỏi khu vực nguy hiểm.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Đồng thời, kích thích hệ thống cảnh báo để thông báo cho tất cả nhân viên về tình trạng khẩn cấp và cung cấp hướng dẫn chi tiết về cách xử lý.</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5F9EC05-F3B3-EE4D-5B07-553CCAB4B81E}"/>
              </a:ext>
            </a:extLst>
          </p:cNvPr>
          <p:cNvPicPr>
            <a:picLocks noChangeAspect="1"/>
          </p:cNvPicPr>
          <p:nvPr/>
        </p:nvPicPr>
        <p:blipFill>
          <a:blip r:embed="rId3"/>
          <a:stretch>
            <a:fillRect/>
          </a:stretch>
        </p:blipFill>
        <p:spPr>
          <a:xfrm>
            <a:off x="7030516"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dầu nhớt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dầu nhớt hoàn 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lĩnh vực kiểm tra chất lượng dầu nhớt (lubricating oil), các chuyên gia thực hiện nhiệm vụ quan trọng để đảm bảo sản phẩm hoàn thiện đáp ứng các tiêu chuẩn cao nhất.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bao gồm một loạt các đặc điểm và quy trình đặc biệt để đảm bảo chất lượng và hiệu suất tối ưu của dầu nhớt.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A9F1130A-E671-3C68-CDC5-AAD5D1E58E81}"/>
              </a:ext>
            </a:extLst>
          </p:cNvPr>
          <p:cNvPicPr>
            <a:picLocks noChangeAspect="1"/>
          </p:cNvPicPr>
          <p:nvPr/>
        </p:nvPicPr>
        <p:blipFill>
          <a:blip r:embed="rId3"/>
          <a:stretch>
            <a:fillRect/>
          </a:stretch>
        </p:blipFill>
        <p:spPr>
          <a:xfrm>
            <a:off x="-746348" y="3577705"/>
            <a:ext cx="4752528" cy="475252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dầu nhớt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dầu nhớt hoàn 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dầu nhớt hoàn thiện, có những rủi ro về tai nạn mà các chuyên gia cần phải đối mặt và quản lý.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dạng tai nạn phổ biến là liên quan đến các chất hóa học được sử dụng trong phân tích chất lượng dầu nhớt. Sự tiếp xúc với các hóa chất này có thể gây hậu quả nghiêm trọng cho sức khỏe của nhân viên, đặc biệt là khi không tuân thủ đúng các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E8F935-CCCD-125A-80F9-0C1F28645BF2}"/>
              </a:ext>
            </a:extLst>
          </p:cNvPr>
          <p:cNvPicPr>
            <a:picLocks noChangeAspect="1"/>
          </p:cNvPicPr>
          <p:nvPr/>
        </p:nvPicPr>
        <p:blipFill>
          <a:blip r:embed="rId3"/>
          <a:stretch>
            <a:fillRect/>
          </a:stretch>
        </p:blipFill>
        <p:spPr>
          <a:xfrm>
            <a:off x="-746348" y="3577705"/>
            <a:ext cx="4752528" cy="475252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dầu nhớt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dầu nhớt hoàn 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kiểm tra chất lượng dầu nhớt hoàn thiện thường xuất phát từ nhiều nguyên nhân. Một trong những nguyên nhân chính là sự thiếu sót trong quy trình đào tạo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người thực hiện kiểm tra không được đào tạo đầy đủ về cảnh báo và biện pháp an toàn, họ có thể không nhận ra các tình huống nguy hiểm và không thực hiện các biện pháp phòng ngừa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4C1E4F2-BF7A-8727-70E2-98A1CB459DED}"/>
              </a:ext>
            </a:extLst>
          </p:cNvPr>
          <p:cNvPicPr>
            <a:picLocks noChangeAspect="1"/>
          </p:cNvPicPr>
          <p:nvPr/>
        </p:nvPicPr>
        <p:blipFill>
          <a:blip r:embed="rId3"/>
          <a:stretch>
            <a:fillRect/>
          </a:stretch>
        </p:blipFill>
        <p:spPr>
          <a:xfrm>
            <a:off x="-746348" y="3577705"/>
            <a:ext cx="4752528" cy="475252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dầu nhớt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dầu nhớt hoàn 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kiểm tra chất lượng dầu nhớt hoàn thiện, việc áp dụng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đảm bảo rằng mọi nhân viên tham gia đã được đào tạo đầy đủ về an toàn là yếu tố quan trọng. Chúng cần hiểu rõ về rủi ro có thể xảy ra và biết cách xử lý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77668F0-EE00-76F3-E2FB-59C0F159F5EA}"/>
              </a:ext>
            </a:extLst>
          </p:cNvPr>
          <p:cNvPicPr>
            <a:picLocks noChangeAspect="1"/>
          </p:cNvPicPr>
          <p:nvPr/>
        </p:nvPicPr>
        <p:blipFill>
          <a:blip r:embed="rId3"/>
          <a:stretch>
            <a:fillRect/>
          </a:stretch>
        </p:blipFill>
        <p:spPr>
          <a:xfrm>
            <a:off x="-746348" y="3577705"/>
            <a:ext cx="4752528" cy="475252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dầu nhớt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dầu nhớt hoàn thiện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Trước hết, việc đeo đủ trang thiết bị bảo hộ cá nhân (BHCN) là bắt buộc để giảm thiểu rủi ro cháy nổ và tiếp xúc với các chất hóa học. Mỗi nhân viên cần được đào tạo về cách sử dụng và bảo quản BHCN đúng cách.</a:t>
            </a:r>
          </a:p>
          <a:p>
            <a:pPr algn="l"/>
            <a:r>
              <a:rPr lang="vi-VN" b="0" i="0" dirty="0">
                <a:effectLst/>
                <a:latin typeface="Open Sans" panose="020B0606030504020204" pitchFamily="34" charset="0"/>
              </a:rPr>
              <a:t>Quy định cụ thể về vận chuyển, xử lý và lưu trữ dầu nhớt cũng cần được tuân thủ chặt chẽ để ngăn chặn nguy cơ ô nhiễm môi trường và tai nạn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746D14-8EC8-DE21-1BB8-CCC64D603AB5}"/>
              </a:ext>
            </a:extLst>
          </p:cNvPr>
          <p:cNvPicPr>
            <a:picLocks noChangeAspect="1"/>
          </p:cNvPicPr>
          <p:nvPr/>
        </p:nvPicPr>
        <p:blipFill>
          <a:blip r:embed="rId3"/>
          <a:stretch>
            <a:fillRect/>
          </a:stretch>
        </p:blipFill>
        <p:spPr>
          <a:xfrm>
            <a:off x="-746348" y="3577705"/>
            <a:ext cx="4752528" cy="475252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dầu nhớt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dầu nhớt hoàn 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kiểm tra chất lượng dầu nhớt hoàn thiện, việc xử lý tình huống đòi hỏi sự nhanh nhẹn và tuân thủ các quy trình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thực hiện cần báo cáo ngay lập tức về sự cố cho quản lý và đồng nghiệp, đồng thời kích động hệ thống báo động nếu có.</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E24F644-9BD3-1B07-D8F7-49BD420C48C5}"/>
              </a:ext>
            </a:extLst>
          </p:cNvPr>
          <p:cNvPicPr>
            <a:picLocks noChangeAspect="1"/>
          </p:cNvPicPr>
          <p:nvPr/>
        </p:nvPicPr>
        <p:blipFill>
          <a:blip r:embed="rId3"/>
          <a:stretch>
            <a:fillRect/>
          </a:stretch>
        </p:blipFill>
        <p:spPr>
          <a:xfrm>
            <a:off x="-746348" y="3577705"/>
            <a:ext cx="4752528" cy="475252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chiết</a:t>
            </a:r>
            <a:r>
              <a:rPr lang="en-US" sz="3800" b="1" dirty="0">
                <a:latin typeface="UTM Aptima" panose="02040603050506020204" pitchFamily="18" charset="0"/>
              </a:rPr>
              <a:t> </a:t>
            </a:r>
            <a:r>
              <a:rPr lang="en-US" sz="3800" b="1" dirty="0" err="1">
                <a:latin typeface="UTM Aptima" panose="02040603050506020204" pitchFamily="18" charset="0"/>
              </a:rPr>
              <a:t>rót</a:t>
            </a:r>
            <a:r>
              <a:rPr lang="en-US" sz="3800" b="1" dirty="0">
                <a:latin typeface="UTM Aptima" panose="02040603050506020204" pitchFamily="18" charset="0"/>
              </a:rPr>
              <a:t> </a:t>
            </a:r>
            <a:r>
              <a:rPr lang="en-US" sz="3800" b="1" dirty="0" err="1">
                <a:latin typeface="UTM Aptima" panose="02040603050506020204" pitchFamily="18" charset="0"/>
              </a:rPr>
              <a:t>dầu</a:t>
            </a:r>
            <a:r>
              <a:rPr lang="en-US" sz="3800" b="1" dirty="0">
                <a:latin typeface="UTM Aptima" panose="02040603050506020204" pitchFamily="18" charset="0"/>
              </a:rPr>
              <a:t> </a:t>
            </a:r>
            <a:r>
              <a:rPr lang="en-US" sz="3800" b="1" dirty="0" err="1">
                <a:latin typeface="UTM Aptima" panose="02040603050506020204" pitchFamily="18" charset="0"/>
              </a:rPr>
              <a:t>nhớt</a:t>
            </a:r>
            <a:r>
              <a:rPr lang="en-US" sz="3800" b="1" dirty="0">
                <a:latin typeface="UTM Aptima" panose="02040603050506020204" pitchFamily="18" charset="0"/>
              </a:rPr>
              <a:t> </a:t>
            </a:r>
            <a:r>
              <a:rPr lang="en-US" sz="3800" b="1" dirty="0" err="1">
                <a:latin typeface="UTM Aptima" panose="02040603050506020204" pitchFamily="18" charset="0"/>
              </a:rPr>
              <a:t>vào</a:t>
            </a:r>
            <a:r>
              <a:rPr lang="en-US" sz="3800" b="1" dirty="0">
                <a:latin typeface="UTM Aptima" panose="02040603050506020204" pitchFamily="18" charset="0"/>
              </a:rPr>
              <a:t> chai</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nhớt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Vận hành máy chiết rót dầu nhớt vào chai đòi hỏi sự chuyên nghiệp và chính xác để đảm bảo chất lượng sản phẩm. Công việc này đòi hỏi các kỹ thuật viên có hiểu biết sâu sắc về quy trình sản xuất dầu nhớt và kỹ thuật vận hành máy móc.</a:t>
            </a:r>
          </a:p>
          <a:p>
            <a:pPr algn="l"/>
            <a:r>
              <a:rPr lang="vi-VN" b="0" i="0" dirty="0">
                <a:solidFill>
                  <a:srgbClr val="4C4F5A"/>
                </a:solidFill>
                <a:effectLst/>
                <a:latin typeface="Open Sans" panose="020B0606030504020204" pitchFamily="34" charset="0"/>
              </a:rPr>
              <a:t>Trước tiên, kỹ thuật viên cần kiểm soát lượng dầu nhớt được chiết rót vào chai, đảm bảo đúng lượng theo quy định và đồng đều giữa các chai. Sự cân nhắc giữa tốc độ chiết và áp suất cần được điều chỉnh một cách chính xác để tránh gây hao hụt hay tràn dầu.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977537"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chiết</a:t>
            </a:r>
            <a:r>
              <a:rPr lang="en-US" sz="3800" b="1" dirty="0">
                <a:latin typeface="UTM Aptima" panose="02040603050506020204" pitchFamily="18" charset="0"/>
              </a:rPr>
              <a:t> </a:t>
            </a:r>
            <a:r>
              <a:rPr lang="en-US" sz="3800" b="1" dirty="0" err="1">
                <a:latin typeface="UTM Aptima" panose="02040603050506020204" pitchFamily="18" charset="0"/>
              </a:rPr>
              <a:t>rót</a:t>
            </a:r>
            <a:r>
              <a:rPr lang="en-US" sz="3800" b="1" dirty="0">
                <a:latin typeface="UTM Aptima" panose="02040603050506020204" pitchFamily="18" charset="0"/>
              </a:rPr>
              <a:t> </a:t>
            </a:r>
            <a:r>
              <a:rPr lang="en-US" sz="3800" b="1" dirty="0" err="1">
                <a:latin typeface="UTM Aptima" panose="02040603050506020204" pitchFamily="18" charset="0"/>
              </a:rPr>
              <a:t>dầu</a:t>
            </a:r>
            <a:r>
              <a:rPr lang="en-US" sz="3800" b="1" dirty="0">
                <a:latin typeface="UTM Aptima" panose="02040603050506020204" pitchFamily="18" charset="0"/>
              </a:rPr>
              <a:t> </a:t>
            </a:r>
            <a:r>
              <a:rPr lang="en-US" sz="3800" b="1" dirty="0" err="1">
                <a:latin typeface="UTM Aptima" panose="02040603050506020204" pitchFamily="18" charset="0"/>
              </a:rPr>
              <a:t>nhớt</a:t>
            </a:r>
            <a:r>
              <a:rPr lang="en-US" sz="3800" b="1" dirty="0">
                <a:latin typeface="UTM Aptima" panose="02040603050506020204" pitchFamily="18" charset="0"/>
              </a:rPr>
              <a:t> </a:t>
            </a:r>
            <a:r>
              <a:rPr lang="en-US" sz="3800" b="1" dirty="0" err="1">
                <a:latin typeface="UTM Aptima" panose="02040603050506020204" pitchFamily="18" charset="0"/>
              </a:rPr>
              <a:t>vào</a:t>
            </a:r>
            <a:r>
              <a:rPr lang="en-US" sz="3800" b="1" dirty="0">
                <a:latin typeface="UTM Aptima" panose="02040603050506020204" pitchFamily="18" charset="0"/>
              </a:rPr>
              <a:t> chai</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nhớt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Trong quá trình vận hành máy chiết rót dầu nhớt vào chai, có những rủi ro về tai nạn cần được chú ý để đảm bảo an toàn và hiệu suất trong môi trường sản xuất. Một trong những vấn đề phổ biến là rủi ro tràn dầu, đặc biệt khi áp suất không được kiểm soát chặt chẽ hoặc khi chai không được đặt đúng vị trí.</a:t>
            </a:r>
          </a:p>
          <a:p>
            <a:pPr algn="l"/>
            <a:r>
              <a:rPr lang="vi-VN" b="0" i="0" dirty="0">
                <a:solidFill>
                  <a:srgbClr val="4C4F5A"/>
                </a:solidFill>
                <a:effectLst/>
                <a:latin typeface="Open Sans" panose="020B0606030504020204" pitchFamily="34" charset="0"/>
              </a:rPr>
              <a:t>Tai nạn hao hụt là một vấn đề khác, có thể xuất phát từ sự chệch lệch trong quá trình đo lường lượng dầu cần chiết hoặc do sự cố kỹ thuật trên máy móc. Điều này không chỉ ảnh hưởng đến chất lượng sản phẩm mà còn tăng nguy cơ sự cố về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nhớt</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nhớt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Nguyên nhân khác có thể bao gồm sự cố kỹ thuật trên máy móc, chẳng hạn như hỏng hóc trong hệ thống áp suất hoặc van điều khiển. Sự cố này có thể dẫn đến tăng áp đột ngột, gây ra tràn dầu hoặc thậm chí làm suy giảm chất lượng sản phẩm.</a:t>
            </a:r>
          </a:p>
          <a:p>
            <a:pPr algn="l"/>
            <a:r>
              <a:rPr lang="vi-VN" b="0" i="0" dirty="0">
                <a:solidFill>
                  <a:srgbClr val="4C4F5A"/>
                </a:solidFill>
                <a:effectLst/>
                <a:latin typeface="Open Sans" panose="020B0606030504020204" pitchFamily="34" charset="0"/>
              </a:rPr>
              <a:t>Đối với các máy chiết cần vận hành ở mức áp suất cao, việc kiểm soát và duy trì áp suất là yếu tố then chốt. Mất kiểm soát áp suất có thể dẫn đến các vấn đề như rò rỉ, nổ hoặc tràn dầu, gây ra nguy cơ tai nạn lớn.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nhớt</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nhớt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Để phòng tránh tai nạn khi vận hành máy chiết rót dầu nhớt vào chai, cần thiết lập các biện pháp an toàn hiệu quả. Trước hết, đào tạo đầy đủ cho nhân viên vận hành là quan trọng để họ hiểu rõ về quy trình, các nguy cơ có thể phát sinh và cách xử lý tình huống khẩn cấp.</a:t>
            </a:r>
          </a:p>
          <a:p>
            <a:pPr algn="l"/>
            <a:r>
              <a:rPr lang="vi-VN" b="0" i="0" dirty="0">
                <a:solidFill>
                  <a:srgbClr val="4C4F5A"/>
                </a:solidFill>
                <a:effectLst/>
                <a:latin typeface="Open Sans" panose="020B0606030504020204" pitchFamily="34" charset="0"/>
              </a:rPr>
              <a:t>Kiểm soát chặt chẽ áp suất trong hệ thống là yếu tố quyết định để ngăn chặn các tai nạn liên quan đến tràn dầu hoặc nổ máy. Đồng thời, đảm bảo máy móc được bảo dưỡng định kỳ để giảm nguy cơ sự cố kỹ thuật.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nhớt</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nhớt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Quy định cũng nên rõ ràng về việc kiểm soát áp suất và duy trì máy móc. Các biện pháp an toàn nên bao gồm quy trình kiểm tra định kỳ, bảo dưỡng máy, và đảm bảo rằng hệ thống điều khiển hoạt động đúng cách.</a:t>
            </a:r>
          </a:p>
          <a:p>
            <a:pPr algn="l"/>
            <a:r>
              <a:rPr lang="vi-VN" b="0" i="0" dirty="0">
                <a:solidFill>
                  <a:srgbClr val="4C4F5A"/>
                </a:solidFill>
                <a:effectLst/>
                <a:latin typeface="Open Sans" panose="020B0606030504020204" pitchFamily="34" charset="0"/>
              </a:rPr>
              <a:t>Nhân viên phải được đào tạo về các nguy cơ tiềm ẩn và biện pháp phòng tránh. Điều này bao gồm việc hiểu rõ về quy trình an toàn, biểu hiện của sự cố, và cách xử lý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nhớt</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nhớt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Quy trình này nên bao gồm việc dừng máy móc và cảnh báo những người xung quanh để ngăn chặn nguy cơ lan truyền. Đồng thời, nhân viên cần đeo đúng thiết bị bảo hộ cá nhân và chuyển đến khu vực an toàn đã được xác định trước.</a:t>
            </a:r>
          </a:p>
          <a:p>
            <a:pPr algn="l"/>
            <a:r>
              <a:rPr lang="vi-VN" b="0" i="0" dirty="0">
                <a:solidFill>
                  <a:srgbClr val="4C4F5A"/>
                </a:solidFill>
                <a:effectLst/>
                <a:latin typeface="Open Sans" panose="020B0606030504020204" pitchFamily="34" charset="0"/>
              </a:rPr>
              <a:t>Xử lý tình huống khẩn cấp cũng đòi hỏi việc sử dụng thiết bị dập cháy hoặc hệ thống chữa cháy tự động nếu có. Nhân viên cần được đào tạo để biết cách sử dụng các thiết bị này một cách hiệu quả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159</TotalTime>
  <Words>3221</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DẦU NHỚT</vt:lpstr>
      <vt:lpstr>Một số vụ tai nạn trong nhà máy sản xuất dầu nhớt</vt:lpstr>
      <vt:lpstr>Tóm tắt bài học</vt:lpstr>
      <vt:lpstr>Vận hành máy lọc bỏ tạp chất và tinh chế dầu gốc</vt:lpstr>
      <vt:lpstr>Vận hành máy lọc bỏ tạp chất và tinh chế dầu gốc</vt:lpstr>
      <vt:lpstr>Vận hành máy lọc bỏ tạp chất và tinh chế dầu gốc</vt:lpstr>
      <vt:lpstr>Vận hành máy lọc bỏ tạp chất và tinh chế dầu gốc</vt:lpstr>
      <vt:lpstr>Vận hành máy lọc bỏ tạp chất và tinh chế dầu gốc</vt:lpstr>
      <vt:lpstr>Vận hành máy lọc bỏ tạp chất và tinh chế dầu gốc</vt:lpstr>
      <vt:lpstr>Vận hành máy tổng hợp phụ gia cho dầu gốc</vt:lpstr>
      <vt:lpstr>Vận hành máy tổng hợp phụ gia cho dầu gốc</vt:lpstr>
      <vt:lpstr>Vận hành máy tổng hợp phụ gia cho dầu gốc</vt:lpstr>
      <vt:lpstr>Vận hành máy tổng hợp phụ gia cho dầu gốc</vt:lpstr>
      <vt:lpstr>Vận hành máy tổng hợp phụ gia cho dầu gốc</vt:lpstr>
      <vt:lpstr>Vận hành máy tổng hợp phụ gia cho dầu gốc</vt:lpstr>
      <vt:lpstr>Kiểm tra chất lượng dầu nhớt hoàn thiện</vt:lpstr>
      <vt:lpstr>Kiểm tra chất lượng dầu nhớt hoàn thiện</vt:lpstr>
      <vt:lpstr>Kiểm tra chất lượng dầu nhớt hoàn thiện</vt:lpstr>
      <vt:lpstr>Kiểm tra chất lượng dầu nhớt hoàn thiện</vt:lpstr>
      <vt:lpstr>Kiểm tra chất lượng dầu nhớt hoàn thiện</vt:lpstr>
      <vt:lpstr>Kiểm tra chất lượng dầu nhớt hoàn thiện</vt:lpstr>
      <vt:lpstr>Vận hành máy chiết rót dầu nhớt vào chai</vt:lpstr>
      <vt:lpstr>Vận hành máy chiết rót dầu nhớt vào chai</vt:lpstr>
      <vt:lpstr>Vận hành máy chiết rót dầu nhớt vào chai</vt:lpstr>
      <vt:lpstr>Vận hành máy chiết rót dầu nhớt vào chai</vt:lpstr>
      <vt:lpstr>Vận hành máy chiết rót dầu nhớt vào chai</vt:lpstr>
      <vt:lpstr>Vận hành máy chiết rót dầu nhớt vào chai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2024-04-02T02:32:04Z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