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612" y="-59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DAO LAM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376CB5A-27F4-DC7C-1EE9-EF50F2160D29}"/>
              </a:ext>
            </a:extLst>
          </p:cNvPr>
          <p:cNvPicPr>
            <a:picLocks noChangeAspect="1"/>
          </p:cNvPicPr>
          <p:nvPr/>
        </p:nvPicPr>
        <p:blipFill>
          <a:blip r:embed="rId4"/>
          <a:stretch>
            <a:fillRect/>
          </a:stretch>
        </p:blipFill>
        <p:spPr>
          <a:xfrm>
            <a:off x="4903141" y="4149080"/>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dao</a:t>
            </a:r>
            <a:r>
              <a:rPr lang="en-US" sz="4000" b="1" dirty="0">
                <a:solidFill>
                  <a:schemeClr val="accent1"/>
                </a:solidFill>
                <a:latin typeface="UTM Aptima" panose="02040603050506020204" pitchFamily="18" charset="0"/>
              </a:rPr>
              <a:t> lam</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20000"/>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dao</a:t>
            </a:r>
            <a:r>
              <a:rPr lang="en-US" b="0" i="0" dirty="0">
                <a:solidFill>
                  <a:srgbClr val="0D0D0D"/>
                </a:solidFill>
                <a:effectLst/>
                <a:latin typeface="Söhne"/>
              </a:rPr>
              <a:t> lam (razor blade),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do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chất</a:t>
            </a:r>
            <a:r>
              <a:rPr lang="en-US" b="0" i="0" dirty="0">
                <a:solidFill>
                  <a:srgbClr val="0D0D0D"/>
                </a:solidFill>
                <a:effectLst/>
                <a:latin typeface="Söhne"/>
              </a:rPr>
              <a:t> </a:t>
            </a:r>
            <a:r>
              <a:rPr lang="en-US" b="0" i="0" dirty="0" err="1">
                <a:solidFill>
                  <a:srgbClr val="0D0D0D"/>
                </a:solidFill>
                <a:effectLst/>
                <a:latin typeface="Söhne"/>
              </a:rPr>
              <a:t>nguy</a:t>
            </a:r>
            <a:r>
              <a:rPr lang="en-US" b="0" i="0" dirty="0">
                <a:solidFill>
                  <a:srgbClr val="0D0D0D"/>
                </a:solidFill>
                <a:effectLst/>
                <a:latin typeface="Söhne"/>
              </a:rPr>
              <a:t> </a:t>
            </a:r>
            <a:r>
              <a:rPr lang="en-US" b="0" i="0" dirty="0" err="1">
                <a:solidFill>
                  <a:srgbClr val="0D0D0D"/>
                </a:solidFill>
                <a:effectLst/>
                <a:latin typeface="Söhne"/>
              </a:rPr>
              <a:t>hiểm</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quy</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chú</a:t>
            </a:r>
            <a:r>
              <a:rPr lang="en-US" b="0" i="0" dirty="0">
                <a:solidFill>
                  <a:srgbClr val="0D0D0D"/>
                </a:solidFill>
                <a:effectLst/>
                <a:latin typeface="Söhne"/>
              </a:rPr>
              <a:t> ý </a:t>
            </a:r>
            <a:r>
              <a:rPr lang="en-US" b="0" i="0" dirty="0" err="1">
                <a:solidFill>
                  <a:srgbClr val="0D0D0D"/>
                </a:solidFill>
                <a:effectLst/>
                <a:latin typeface="Söhne"/>
              </a:rPr>
              <a:t>đến</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en-US" i="0" dirty="0" err="1">
                <a:solidFill>
                  <a:srgbClr val="0D0D0D"/>
                </a:solidFill>
                <a:effectLst/>
                <a:latin typeface="Söhne"/>
              </a:rPr>
              <a:t>Cắt</a:t>
            </a:r>
            <a:r>
              <a:rPr lang="en-US" i="0" dirty="0">
                <a:solidFill>
                  <a:srgbClr val="0D0D0D"/>
                </a:solidFill>
                <a:effectLst/>
                <a:latin typeface="Söhne"/>
              </a:rPr>
              <a:t> </a:t>
            </a:r>
            <a:r>
              <a:rPr lang="en-US" i="0" dirty="0" err="1">
                <a:solidFill>
                  <a:srgbClr val="0D0D0D"/>
                </a:solidFill>
                <a:effectLst/>
                <a:latin typeface="Söhne"/>
              </a:rPr>
              <a:t>thương</a:t>
            </a:r>
            <a:r>
              <a:rPr lang="en-US" i="0" dirty="0">
                <a:solidFill>
                  <a:srgbClr val="0D0D0D"/>
                </a:solidFill>
                <a:effectLst/>
                <a:latin typeface="Söhne"/>
              </a:rPr>
              <a:t> do </a:t>
            </a:r>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hệ</a:t>
            </a:r>
            <a:r>
              <a:rPr lang="en-US" i="0" dirty="0">
                <a:solidFill>
                  <a:srgbClr val="0D0D0D"/>
                </a:solidFill>
                <a:effectLst/>
                <a:latin typeface="Söhne"/>
              </a:rPr>
              <a:t> </a:t>
            </a:r>
            <a:r>
              <a:rPr lang="en-US" i="0" dirty="0" err="1">
                <a:solidFill>
                  <a:srgbClr val="0D0D0D"/>
                </a:solidFill>
                <a:effectLst/>
                <a:latin typeface="Söhne"/>
              </a:rPr>
              <a:t>thống</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a:solidFill>
                  <a:srgbClr val="0D0D0D"/>
                </a:solidFill>
                <a:latin typeface="Söhne"/>
              </a:rPr>
              <a:t>Va </a:t>
            </a:r>
            <a:r>
              <a:rPr lang="en-US" dirty="0" err="1">
                <a:solidFill>
                  <a:srgbClr val="0D0D0D"/>
                </a:solidFill>
                <a:latin typeface="Söhne"/>
              </a:rPr>
              <a:t>chạm</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a:p>
            <a:pPr marL="730885" lvl="1" indent="-304165"/>
            <a:r>
              <a:rPr lang="vi-VN" dirty="0">
                <a:solidFill>
                  <a:srgbClr val="0D0D0D"/>
                </a:solidFill>
                <a:latin typeface="Söhne"/>
              </a:rPr>
              <a:t>Nguy cơ hóa chất</a:t>
            </a:r>
            <a:endParaRPr lang="en-US" dirty="0">
              <a:solidFill>
                <a:srgbClr val="0D0D0D"/>
              </a:solidFill>
              <a:latin typeface="Söhne"/>
            </a:endParaRPr>
          </a:p>
          <a:p>
            <a:pPr marL="730885" lvl="1" indent="-304165"/>
            <a:r>
              <a:rPr lang="vi-VN" dirty="0">
                <a:solidFill>
                  <a:srgbClr val="0D0D0D"/>
                </a:solidFill>
                <a:latin typeface="Söhne"/>
              </a:rPr>
              <a:t>Làm việc trong điều kiện môi trường không an toàn</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tấm hợp kim sau thành các tấm thép có kích thước và hình dạng phù hợp để bắt đầu quy trình dập khuôn thành hình dạng dao lam</a:t>
            </a:r>
            <a:endParaRPr lang="en-US" dirty="0"/>
          </a:p>
          <a:p>
            <a:pPr marL="304165" indent="-304165">
              <a:buClr>
                <a:schemeClr val="tx1"/>
              </a:buClr>
            </a:pPr>
            <a:r>
              <a:rPr lang="en-US" dirty="0"/>
              <a:t>2. </a:t>
            </a:r>
            <a:r>
              <a:rPr lang="vi-VN" dirty="0"/>
              <a:t>An toàn vệ sinh lao động đối với nhân viên vận hành máy dập tấm thép để tạo ra các hình dạng cơ bản của các lưỡi dao lam</a:t>
            </a:r>
            <a:endParaRPr lang="en-US" dirty="0"/>
          </a:p>
          <a:p>
            <a:pPr marL="304165" indent="-304165">
              <a:buClr>
                <a:schemeClr val="tx1"/>
              </a:buClr>
            </a:pPr>
            <a:r>
              <a:rPr lang="en-US" dirty="0"/>
              <a:t>3. </a:t>
            </a:r>
            <a:r>
              <a:rPr lang="vi-VN" dirty="0"/>
              <a:t>An toàn vệ sinh lao động đối với nhân viên vận hành máy mài các lưỡi dao lam (razor blade) để tạo ra các cạnh sắc cần thiết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r>
              <a:rPr lang="vi-VN" b="0" i="0" dirty="0">
                <a:effectLst/>
                <a:latin typeface="Open Sans" panose="020B0606030504020204" pitchFamily="34" charset="0"/>
              </a:rPr>
              <a:t>Trước hết, nhân viên cần hiểu rõ về vật liệu làm việc, bao gồm các loại hợp kim và tính chất của chúng. </a:t>
            </a:r>
            <a:endParaRPr lang="en-US" b="0" i="0" dirty="0">
              <a:effectLst/>
              <a:latin typeface="Open Sans" panose="020B0606030504020204" pitchFamily="34" charset="0"/>
            </a:endParaRPr>
          </a:p>
          <a:p>
            <a:r>
              <a:rPr lang="vi-VN" b="0" i="0" dirty="0">
                <a:effectLst/>
                <a:latin typeface="Open Sans" panose="020B0606030504020204" pitchFamily="34" charset="0"/>
              </a:rPr>
              <a:t>Sự hiểu biết sâu sắc về các yếu tố như độ cứng, độ dẻo dai, và đặc tính cắt gặt của tấm hợp kim là cần thiết để điều chỉnh máy cắt một cách chính xác.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A66D68D-4ACA-E6FA-AE7D-EE0230FDEA53}"/>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r>
              <a:rPr lang="vi-VN" b="0" i="0" dirty="0">
                <a:effectLst/>
                <a:latin typeface="Open Sans" panose="020B0606030504020204" pitchFamily="34" charset="0"/>
              </a:rPr>
              <a:t>Một trong những tai nạn phổ biến nhất là các vụ tai nạn liên quan đến máy móc, bao gồm va chạm, vấp ngã, hoặc làm đâm thủng da do các phần máy di chuyển nhanh chóng và không an toàn. </a:t>
            </a:r>
            <a:endParaRPr lang="en-US" b="0" i="0" dirty="0">
              <a:effectLst/>
              <a:latin typeface="Open Sans" panose="020B0606030504020204" pitchFamily="34" charset="0"/>
            </a:endParaRPr>
          </a:p>
          <a:p>
            <a:r>
              <a:rPr lang="vi-VN" b="0" i="0" dirty="0">
                <a:effectLst/>
                <a:latin typeface="Open Sans" panose="020B0606030504020204" pitchFamily="34" charset="0"/>
              </a:rPr>
              <a:t>Để ngăn chặn các tai nạn này, việc đảm bảo rằng máy cắt được bảo dưỡng định kỳ và tuân thủ các quy tắc an toàn là cực kỳ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EBEBBA8-BC53-C97E-8320-5081EE416EB0}"/>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404664"/>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r>
              <a:rPr lang="vi-VN" b="0" i="0" dirty="0">
                <a:effectLst/>
                <a:latin typeface="Open Sans" panose="020B0606030504020204" pitchFamily="34" charset="0"/>
              </a:rPr>
              <a:t>Một trong những nguyên nhân chính là việc thiếu hiểu biết về hoạt động của máy và cách vận hành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đúng cách về cách sử dụng máy và các biện pháp an toàn có thể dẫn đến việc xảy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89155F8-B2A9-5FD8-6A38-C0CF30934E1F}"/>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r>
              <a:rPr lang="vi-VN" b="0" i="0" dirty="0">
                <a:effectLst/>
                <a:latin typeface="Open Sans" panose="020B0606030504020204" pitchFamily="34" charset="0"/>
              </a:rPr>
              <a:t>Trước tiên, việc đảm bảo rằng tất cả nhân viên được huấn luyện an toàn lao động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nên tập trung vào việc sử dụng máy cắt một cách an toàn, nhận biết các nguy cơ tiềm ẩn, và biết cách phản ứng khi có sự cố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9555896-6BA3-F8C3-9C71-081D48123FA6}"/>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404664"/>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pPr algn="l"/>
            <a:r>
              <a:rPr lang="vi-VN" b="0" i="0" dirty="0">
                <a:effectLst/>
                <a:latin typeface="Open Sans" panose="020B0606030504020204" pitchFamily="34" charset="0"/>
              </a:rPr>
              <a:t>Trước hết, tất cả nhân viên phải được đào tạo về các biện pháp an toàn cơ bản và quy trình làm việc an toàn khi vận hành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sử dụng bảo hộ cá nhân đúng cách và biết cách xử lý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092F60E-8531-20F0-4760-6E1AEAE6049E}"/>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260648"/>
            <a:ext cx="3886199" cy="2133598"/>
          </a:xfrm>
        </p:spPr>
        <p:txBody>
          <a:bodyPr>
            <a:normAutofit fontScale="90000"/>
          </a:bodyPr>
          <a:lstStyle/>
          <a:p>
            <a:r>
              <a:rPr lang="vi-VN" dirty="0">
                <a:solidFill>
                  <a:schemeClr val="accent4"/>
                </a:solidFill>
                <a:latin typeface="UTM Aptima" panose="02040603050506020204" pitchFamily="18" charset="0"/>
              </a:rPr>
              <a:t>Vận hành máy cắt tấm hợp kim sau thành các tấm thép có kích thước và hình dạng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cắt tấm hợp kim sau thành các tấm thép có kích thước và hình dạng phù hợp để bắt đầu quy trình dập khuôn thành hình dạng dao lam</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cắt tấm hợp kim là một phần quan trọng của việc đảm bảo an toàn lao động trong môi trường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Khi xảy ra tai nạn, việc phản ứng nhanh chóng và hiệu quả có thể là yếu tố quyết định giữa sự an toàn và nguy hiểm cho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DC07141-4114-583D-0D2E-21F11BE8259F}"/>
              </a:ext>
            </a:extLst>
          </p:cNvPr>
          <p:cNvPicPr>
            <a:picLocks noChangeAspect="1"/>
          </p:cNvPicPr>
          <p:nvPr/>
        </p:nvPicPr>
        <p:blipFill>
          <a:blip r:embed="rId3"/>
          <a:stretch>
            <a:fillRect/>
          </a:stretch>
        </p:blipFill>
        <p:spPr>
          <a:xfrm>
            <a:off x="-476684" y="4391746"/>
            <a:ext cx="3196451" cy="319645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558800"/>
            <a:ext cx="904609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dập tấm thép để tạo ra các hình dạng cơ bản của các lưỡi dao lam</a:t>
            </a:r>
            <a:r>
              <a:rPr lang="en-US" sz="2000" dirty="0"/>
              <a:t>:</a:t>
            </a:r>
          </a:p>
          <a:p>
            <a:pPr algn="l"/>
            <a:r>
              <a:rPr lang="vi-VN" b="0" i="0" dirty="0">
                <a:effectLst/>
                <a:latin typeface="Open Sans" panose="020B0606030504020204" pitchFamily="34" charset="0"/>
              </a:rPr>
              <a:t>Trước hết, hiểu biết sâu rộng về quy trình sản xuất là chìa khóa để thực hiện công việc này thành công. Cần phải nắm vững quá trình từng bước, từ chuẩn bị vật liệu đến hoàn thiện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yếu tố như áp suất, nhiệt độ và tốc độ của máy cũng đóng vai trò quan trọng trong việc đảm bảo chất lượng và hiệu suất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99810AA-AD68-DE69-21E4-A30E7939F23D}"/>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90207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dập tấm thép để tạo ra các hình dạng cơ bản của các lưỡi dao lam</a:t>
            </a:r>
            <a:r>
              <a:rPr lang="en-US" sz="2000" dirty="0"/>
              <a:t>:</a:t>
            </a:r>
          </a:p>
          <a:p>
            <a:pPr algn="l"/>
            <a:r>
              <a:rPr lang="vi-VN" b="0" i="0" dirty="0">
                <a:effectLst/>
                <a:latin typeface="Open Sans" panose="020B0606030504020204" pitchFamily="34" charset="0"/>
              </a:rPr>
              <a:t>Một nguy cơ phổ biến là tai nạn liên quan đến máy móc, bao gồm va chạm, va đập hoặc nghiền nát. Điều này có thể xảy ra khi người làm việc không tuân thủ quy tắc an toàn hoặc không sử dụng thiết bị bảo vệ cá nhân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cũng cần phải chú ý đến rủi ro của việc bị kéo vào máy hoặc làm việc gần các bộ phận chuyển động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2B149A0-EF31-6390-2715-E45BECABDC80}"/>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9118103"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dập tấm thép để tạo ra các hình dạng cơ bản của các lưỡi dao lam</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thiếu hiểu biết về quy trình và quy tắc an toàn. </a:t>
            </a:r>
            <a:endParaRPr lang="en-US" i="0" dirty="0">
              <a:effectLst/>
              <a:latin typeface="Open Sans" panose="020B0606030504020204" pitchFamily="34" charset="0"/>
            </a:endParaRPr>
          </a:p>
          <a:p>
            <a:r>
              <a:rPr lang="vi-VN" i="0" dirty="0">
                <a:effectLst/>
                <a:latin typeface="Open Sans" panose="020B0606030504020204" pitchFamily="34" charset="0"/>
              </a:rPr>
              <a:t>Khi người làm việc không được đào tạo đầy đủ hoặc không tuân thủ quy trình an toàn, họ có thể không nhận biết được các rủi ro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B48A63-134E-A45E-BA89-127DF6D9FA67}"/>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98023"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dập tấm thép để tạo ra các hình dạng cơ bản của các lưỡi dao lam</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tiên, việc đảm bảo tuân thủ các quy định an toàn và hướng dẫn về quy trình là quan trọng nhất. Đào tạo nhân viên về quy trình an toàn lao động và sử dụng thiết bị bảo vệ cá nhân đúng cách là điều cần thiết.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Đồng thời, việc thường xuyên kiểm tra và bảo dưỡng máy móc để đảm bảo chúng hoạt động ổn định cũng rất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4D59CD-FF92-4460-D105-BA7A4296604E}"/>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90207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dập tấm thép để tạo ra các hình dạng cơ bản của các lưỡi dao lam</a:t>
            </a:r>
            <a:r>
              <a:rPr lang="en-US" sz="2000" dirty="0"/>
              <a:t>:</a:t>
            </a:r>
          </a:p>
          <a:p>
            <a:pPr algn="l"/>
            <a:r>
              <a:rPr lang="vi-VN" b="0" i="0" dirty="0">
                <a:effectLst/>
                <a:latin typeface="Open Sans" panose="020B0606030504020204" pitchFamily="34" charset="0"/>
              </a:rPr>
              <a:t>Đầu tiên, việc đảm bảo rằng tất cả nhân viên được đào tạo đầy đủ về việc sử dụng máy và các thiết bị bảo vệ cá nhân là cần thiết.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cần bao gồm cách sử dụng máy một cách an toàn, phát hiện và xử lý sự cố, cũng như việc sử dụng thiết bị bảo vệ cá nhân như mặt nạ, găng tay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0EBB591-BD9B-6CCA-C0EB-BCA679D7B5B1}"/>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97372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dập tấm thép để tạo ra các hình dạng cơ bản của các lưỡi dao lam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dập tấm thép để tạo ra các hình dạng cơ bản của các lưỡi dao lam</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dập tấm thép để sản xuất các hình dạng cơ bản của lưỡi dao lam đòi hỏi sự nhanh nhạy và quyết đoán từ các nhân viên.</a:t>
            </a:r>
          </a:p>
          <a:p>
            <a:pPr algn="l"/>
            <a:r>
              <a:rPr lang="vi-VN" b="0" i="0" dirty="0">
                <a:effectLst/>
                <a:latin typeface="Open Sans" panose="020B0606030504020204" pitchFamily="34" charset="0"/>
              </a:rPr>
              <a:t>Khi xảy ra tai nạn, việc đầu tiên là đảm bảo an toàn cho bản thân và người xung quanh. Người làm việc cần ngừng máy ngay lập tức và bật tín hiệu cảnh báo tai nạn để thông báo cho những người khác trong khu vực.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DAB0FAC-505A-5DD3-2205-A2BB34969117}"/>
              </a:ext>
            </a:extLst>
          </p:cNvPr>
          <p:cNvPicPr>
            <a:picLocks noChangeAspect="1"/>
          </p:cNvPicPr>
          <p:nvPr/>
        </p:nvPicPr>
        <p:blipFill>
          <a:blip r:embed="rId3"/>
          <a:stretch>
            <a:fillRect/>
          </a:stretch>
        </p:blipFill>
        <p:spPr>
          <a:xfrm>
            <a:off x="7390556" y="1858856"/>
            <a:ext cx="3033713" cy="303371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mài các lưỡi dao lam để tạo ra các cạnh sắc cần thiết</a:t>
            </a:r>
          </a:p>
          <a:p>
            <a:pPr algn="l">
              <a:lnSpc>
                <a:spcPct val="120000"/>
              </a:lnSpc>
            </a:pPr>
            <a:r>
              <a:rPr lang="vi-VN" b="0" i="0" dirty="0">
                <a:effectLst/>
                <a:latin typeface="Open Sans" panose="020B0606030504020204" pitchFamily="34" charset="0"/>
              </a:rPr>
              <a:t>Đặc điểm công việc vận hành máy mài lưỡi dao lam để tạo ra các cạnh sắc cần thiết là một quá trình kỹ thuật yêu cầu sự tỉ mỉ và kỹ năng chuyên môn cao. </a:t>
            </a:r>
          </a:p>
          <a:p>
            <a:pPr algn="l">
              <a:lnSpc>
                <a:spcPct val="120000"/>
              </a:lnSpc>
            </a:pPr>
            <a:r>
              <a:rPr lang="vi-VN" b="0" i="0" dirty="0">
                <a:effectLst/>
                <a:latin typeface="Open Sans" panose="020B0606030504020204" pitchFamily="34" charset="0"/>
              </a:rPr>
              <a:t>Trong quá trình này, người vận hành máy cần phải hiểu rõ về cách hoạt động của máy và quy trình mài để đảm bảo chất lượng cao nhất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1DC2AC0-5E2C-2C9B-FE6A-3131785751C4}"/>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mài các lưỡi dao lam để tạo ra các cạnh sắc cần thiết</a:t>
            </a:r>
          </a:p>
          <a:p>
            <a:pPr algn="l">
              <a:lnSpc>
                <a:spcPct val="120000"/>
              </a:lnSpc>
            </a:pPr>
            <a:r>
              <a:rPr lang="vi-VN" b="0" i="0" dirty="0">
                <a:effectLst/>
                <a:latin typeface="Open Sans" panose="020B0606030504020204" pitchFamily="34" charset="0"/>
              </a:rPr>
              <a:t>Một trong những tai nạn phổ biến là tai nạn cắt và thương tổn do tiếp xúc trực tiếp với lưỡi mài hoặc các bộ phận chuyển động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Đối với các loại máy mài tự động, nguy cơ này có thể tăng lên do sự thất bại của hệ thống an toàn hoặc sự không chú ý của người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FDA575-A6AB-FA1A-8EEB-032AD5F6BBF8}"/>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mài các lưỡi dao lam để tạo ra các cạnh sắc cần thiết</a:t>
            </a:r>
          </a:p>
          <a:p>
            <a:pPr algn="l">
              <a:lnSpc>
                <a:spcPct val="120000"/>
              </a:lnSpc>
            </a:pPr>
            <a:r>
              <a:rPr lang="vi-VN" b="0" i="0" dirty="0">
                <a:effectLst/>
                <a:latin typeface="Open Sans" panose="020B0606030504020204" pitchFamily="34" charset="0"/>
              </a:rPr>
              <a:t>Một trong những nguyên nhân chính là sự thiếu chú ý và tập trung từ phía người làm việc. Quá trình vận hành máy mài đòi hỏi sự tập trung cao độ để đảm bảo rằng các thao tác được thực hiện một cách an toàn và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mất tập trung hoặc thiếu hiểu biết về quy trình làm việc có thể dẫn đến sai sót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259BFA-F65B-9FDE-FF69-4D70E95B042B}"/>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mài các lưỡi dao lam để tạo ra các cạnh sắc cần thiết</a:t>
            </a:r>
          </a:p>
          <a:p>
            <a:pPr algn="l">
              <a:lnSpc>
                <a:spcPct val="120000"/>
              </a:lnSpc>
            </a:pPr>
            <a:r>
              <a:rPr lang="vi-VN" b="0" i="0" dirty="0">
                <a:effectLst/>
                <a:latin typeface="Open Sans" panose="020B0606030504020204" pitchFamily="34" charset="0"/>
              </a:rPr>
              <a:t>Đầu tiên, việc đảm bảo rằng tất cả nhân viên được đào tạo đầy đủ về cách sử dụng máy mài và các biện pháp an toàn liên quan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cách sử dụng trang thiết bị bảo hộ, nhận biết nguy cơ và các quy trình an toàn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F26DC11-B2B2-0FDC-4597-6615E8746401}"/>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mài các lưỡi dao lam để tạo ra các cạnh sắc cần thiết</a:t>
            </a:r>
          </a:p>
          <a:p>
            <a:pPr algn="l">
              <a:lnSpc>
                <a:spcPct val="120000"/>
              </a:lnSpc>
            </a:pPr>
            <a:r>
              <a:rPr lang="vi-VN" b="0" i="0" dirty="0">
                <a:effectLst/>
                <a:latin typeface="Open Sans" panose="020B0606030504020204" pitchFamily="34" charset="0"/>
              </a:rPr>
              <a:t>Trước tiên, việc đảm bảo rằng tất cả nhân viên được đào tạo về quy định an toàn lao động là điều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cần hiểu rõ về các nguy cơ tiềm ẩn khi làm việc với máy mài, và biết cách sử dụng trang thiết bị bảo hộ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F97038F-5894-6271-7DF5-35141D09FFA0}"/>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mài các lưỡi dao lam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mài các lưỡi dao lam để tạo ra các cạnh sắc cần thiết</a:t>
            </a:r>
          </a:p>
          <a:p>
            <a:pPr algn="l">
              <a:lnSpc>
                <a:spcPct val="120000"/>
              </a:lnSpc>
            </a:pPr>
            <a:r>
              <a:rPr lang="vi-VN" b="0" i="0" dirty="0">
                <a:effectLst/>
                <a:latin typeface="Open Sans" panose="020B0606030504020204" pitchFamily="34" charset="0"/>
              </a:rPr>
              <a:t>Xử lý tình huống tai nạn lao động khẩn cấp khi vận hành máy mài các lưỡi dao lam là một phần quan trọng của quy trình an toàn lao động trong môi trường sản xuất. </a:t>
            </a:r>
          </a:p>
          <a:p>
            <a:pPr algn="l">
              <a:lnSpc>
                <a:spcPct val="120000"/>
              </a:lnSpc>
            </a:pPr>
            <a:r>
              <a:rPr lang="vi-VN" b="0" i="0" dirty="0">
                <a:effectLst/>
                <a:latin typeface="Open Sans" panose="020B0606030504020204" pitchFamily="34" charset="0"/>
              </a:rPr>
              <a:t>Khi xảy ra tai nạn, việc ứng phó nhanh chóng và hiệu quả là cực kỳ quan trọng để giảm thiểu tổn thất và đảm bảo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AD766F-FA61-9BD4-9B25-4C1DD95A7BC7}"/>
              </a:ext>
            </a:extLst>
          </p:cNvPr>
          <p:cNvPicPr>
            <a:picLocks noChangeAspect="1"/>
          </p:cNvPicPr>
          <p:nvPr/>
        </p:nvPicPr>
        <p:blipFill>
          <a:blip r:embed="rId3"/>
          <a:stretch>
            <a:fillRect/>
          </a:stretch>
        </p:blipFill>
        <p:spPr>
          <a:xfrm>
            <a:off x="-679029" y="3789040"/>
            <a:ext cx="4041825" cy="404182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2441</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DAO LAM</vt:lpstr>
      <vt:lpstr>Một số vụ tai nạn trong  nhà máy sản xuất dao lam</vt:lpstr>
      <vt:lpstr>Tóm tắt bài học</vt:lpstr>
      <vt:lpstr>Vận hành máy cắt tấm hợp kim sau thành các tấm thép có kích thước và hình dạng phù hợp</vt:lpstr>
      <vt:lpstr>Vận hành máy cắt tấm hợp kim sau thành các tấm thép có kích thước và hình dạng phù hợp</vt:lpstr>
      <vt:lpstr>Vận hành máy cắt tấm hợp kim sau thành các tấm thép có kích thước và hình dạng phù hợp</vt:lpstr>
      <vt:lpstr>Vận hành máy cắt tấm hợp kim sau thành các tấm thép có kích thước và hình dạng phù hợp</vt:lpstr>
      <vt:lpstr>Vận hành máy cắt tấm hợp kim sau thành các tấm thép có kích thước và hình dạng phù hợp</vt:lpstr>
      <vt:lpstr>Vận hành máy cắt tấm hợp kim sau thành các tấm thép có kích thước và hình dạng phù hợp</vt:lpstr>
      <vt:lpstr>Vận hành máy dập tấm thép để tạo ra các hình dạng cơ bản của các lưỡi dao lam</vt:lpstr>
      <vt:lpstr>Vận hành máy dập tấm thép để tạo ra các hình dạng cơ bản của các lưỡi dao lam</vt:lpstr>
      <vt:lpstr>Vận hành máy dập tấm thép để tạo ra các hình dạng cơ bản của các lưỡi dao lam</vt:lpstr>
      <vt:lpstr>Vận hành máy dập tấm thép để tạo ra các hình dạng cơ bản của các lưỡi dao lam</vt:lpstr>
      <vt:lpstr>Vận hành máy dập tấm thép để tạo ra các hình dạng cơ bản của các lưỡi dao lam</vt:lpstr>
      <vt:lpstr>Vận hành máy dập tấm thép để tạo ra các hình dạng cơ bản của các lưỡi dao lam</vt:lpstr>
      <vt:lpstr>Vận hành máy mài các lưỡi dao lam</vt:lpstr>
      <vt:lpstr>Vận hành máy mài các lưỡi dao lam</vt:lpstr>
      <vt:lpstr>Vận hành máy mài các lưỡi dao lam</vt:lpstr>
      <vt:lpstr>Vận hành máy mài các lưỡi dao lam</vt:lpstr>
      <vt:lpstr>Vận hành máy mài các lưỡi dao lam</vt:lpstr>
      <vt:lpstr>Vận hành máy mài các lưỡi dao lam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2024-04-08T02:28:43Z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