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588" y="13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GẠCH ỐNG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7C502D97-3FB6-4604-0206-8CC4B9BCF0F7}"/>
              </a:ext>
            </a:extLst>
          </p:cNvPr>
          <p:cNvPicPr>
            <a:picLocks noChangeAspect="1"/>
          </p:cNvPicPr>
          <p:nvPr/>
        </p:nvPicPr>
        <p:blipFill>
          <a:blip r:embed="rId4"/>
          <a:stretch>
            <a:fillRect/>
          </a:stretch>
        </p:blipFill>
        <p:spPr>
          <a:xfrm>
            <a:off x="4531499" y="4005064"/>
            <a:ext cx="3124235" cy="312423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88585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gạch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ống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gạch ống, nơi mà hàng triệu công nhân hoạt động hàng ngày, vấn đề an toàn lao động luôn là mối quan tâm hàng đầu</a:t>
            </a:r>
            <a:r>
              <a:rPr lang="en-US" sz="2000" dirty="0">
                <a:ea typeface="+mn-lt"/>
                <a:cs typeface="+mn-lt"/>
              </a:rPr>
              <a:t>:</a:t>
            </a:r>
            <a:endParaRPr lang="en-US" dirty="0"/>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endParaRPr lang="en-US" i="0" dirty="0">
              <a:solidFill>
                <a:srgbClr val="0D0D0D"/>
              </a:solidFill>
              <a:effectLst/>
              <a:latin typeface="Söhne"/>
            </a:endParaRPr>
          </a:p>
          <a:p>
            <a:pPr marL="730885" lvl="1" indent="-304165"/>
            <a:r>
              <a:rPr lang="vi-VN" dirty="0"/>
              <a:t>Nguy Cơ Hóa Chất</a:t>
            </a:r>
            <a:endParaRPr lang="en-US" dirty="0">
              <a:solidFill>
                <a:srgbClr val="0D0D0D"/>
              </a:solidFill>
              <a:latin typeface="Söhne"/>
            </a:endParaRPr>
          </a:p>
          <a:p>
            <a:pPr marL="730885" lvl="1" indent="-304165"/>
            <a:r>
              <a:rPr lang="en-US" dirty="0"/>
              <a:t>Tai </a:t>
            </a:r>
            <a:r>
              <a:rPr lang="en-US" dirty="0" err="1"/>
              <a:t>Nạn</a:t>
            </a:r>
            <a:r>
              <a:rPr lang="en-US" dirty="0"/>
              <a:t> Giao Thông </a:t>
            </a:r>
            <a:r>
              <a:rPr lang="en-US" dirty="0" err="1"/>
              <a:t>Nội</a:t>
            </a:r>
            <a:r>
              <a:rPr lang="en-US" dirty="0"/>
              <a:t> </a:t>
            </a:r>
            <a:r>
              <a:rPr lang="en-US" dirty="0" err="1"/>
              <a:t>Bộ</a:t>
            </a:r>
            <a:endParaRPr lang="en-US" dirty="0">
              <a:solidFill>
                <a:srgbClr val="0D0D0D"/>
              </a:solidFill>
              <a:latin typeface="Söhne"/>
            </a:endParaRPr>
          </a:p>
          <a:p>
            <a:pPr marL="730885" lvl="1" indent="-304165"/>
            <a:r>
              <a:rPr lang="en-US" dirty="0" err="1"/>
              <a:t>Thiếu</a:t>
            </a:r>
            <a:r>
              <a:rPr lang="en-US" dirty="0"/>
              <a:t> </a:t>
            </a:r>
            <a:r>
              <a:rPr lang="en-US" dirty="0" err="1"/>
              <a:t>Đào</a:t>
            </a:r>
            <a:r>
              <a:rPr lang="en-US" dirty="0"/>
              <a:t> </a:t>
            </a:r>
            <a:r>
              <a:rPr lang="en-US" dirty="0" err="1"/>
              <a:t>Tạo</a:t>
            </a:r>
            <a:r>
              <a:rPr lang="en-US" dirty="0"/>
              <a:t> An </a:t>
            </a:r>
            <a:r>
              <a:rPr lang="en-US" dirty="0" err="1"/>
              <a:t>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trộn</a:t>
            </a:r>
            <a:r>
              <a:rPr lang="en-US" dirty="0"/>
              <a:t> </a:t>
            </a:r>
            <a:r>
              <a:rPr lang="en-US" dirty="0" err="1"/>
              <a:t>đất</a:t>
            </a:r>
            <a:r>
              <a:rPr lang="en-US" dirty="0"/>
              <a:t> </a:t>
            </a:r>
            <a:r>
              <a:rPr lang="en-US" dirty="0" err="1"/>
              <a:t>sét</a:t>
            </a:r>
            <a:r>
              <a:rPr lang="en-US" dirty="0"/>
              <a:t> </a:t>
            </a:r>
            <a:r>
              <a:rPr lang="en-US" dirty="0" err="1"/>
              <a:t>và</a:t>
            </a:r>
            <a:r>
              <a:rPr lang="en-US" dirty="0"/>
              <a:t> </a:t>
            </a:r>
            <a:r>
              <a:rPr lang="en-US" dirty="0" err="1"/>
              <a:t>phụ</a:t>
            </a:r>
            <a:r>
              <a:rPr lang="en-US" dirty="0"/>
              <a:t> </a:t>
            </a:r>
            <a:r>
              <a:rPr lang="en-US" dirty="0" err="1"/>
              <a:t>gia</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gạch</a:t>
            </a:r>
            <a:r>
              <a:rPr lang="en-US" dirty="0"/>
              <a:t> </a:t>
            </a:r>
            <a:r>
              <a:rPr lang="en-US" dirty="0" err="1"/>
              <a:t>ống</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tạo</a:t>
            </a:r>
            <a:r>
              <a:rPr lang="en-US" dirty="0"/>
              <a:t> </a:t>
            </a:r>
            <a:r>
              <a:rPr lang="en-US" dirty="0" err="1"/>
              <a:t>hình</a:t>
            </a:r>
            <a:r>
              <a:rPr lang="en-US" dirty="0"/>
              <a:t> </a:t>
            </a:r>
            <a:r>
              <a:rPr lang="en-US" dirty="0" err="1"/>
              <a:t>gạch</a:t>
            </a:r>
            <a:r>
              <a:rPr lang="en-US" dirty="0"/>
              <a:t> </a:t>
            </a:r>
            <a:r>
              <a:rPr lang="en-US" dirty="0" err="1"/>
              <a:t>ống</a:t>
            </a:r>
            <a:r>
              <a:rPr lang="en-US" dirty="0"/>
              <a:t> </a:t>
            </a:r>
            <a:r>
              <a:rPr lang="en-US" dirty="0" err="1"/>
              <a:t>cho</a:t>
            </a:r>
            <a:r>
              <a:rPr lang="en-US" dirty="0"/>
              <a:t> </a:t>
            </a:r>
            <a:r>
              <a:rPr lang="en-US" dirty="0" err="1"/>
              <a:t>đất</a:t>
            </a:r>
            <a:r>
              <a:rPr lang="en-US" dirty="0"/>
              <a:t> </a:t>
            </a:r>
            <a:r>
              <a:rPr lang="en-US" dirty="0" err="1"/>
              <a:t>sét</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nung</a:t>
            </a:r>
            <a:r>
              <a:rPr lang="en-US" dirty="0"/>
              <a:t> </a:t>
            </a:r>
            <a:r>
              <a:rPr lang="en-US" dirty="0" err="1"/>
              <a:t>đất</a:t>
            </a:r>
            <a:r>
              <a:rPr lang="en-US" dirty="0"/>
              <a:t> </a:t>
            </a:r>
            <a:r>
              <a:rPr lang="en-US" dirty="0" err="1"/>
              <a:t>sét</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gạch</a:t>
            </a:r>
            <a:r>
              <a:rPr lang="en-US" dirty="0"/>
              <a:t> </a:t>
            </a:r>
            <a:r>
              <a:rPr lang="en-US" dirty="0" err="1"/>
              <a:t>ống</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gạch ống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ống</a:t>
            </a:r>
            <a:endParaRPr lang="en-US" sz="2400" b="1" i="0" dirty="0">
              <a:effectLst/>
              <a:latin typeface="Söhne"/>
            </a:endParaRPr>
          </a:p>
          <a:p>
            <a:r>
              <a:rPr lang="vi-VN" b="0" i="0" dirty="0">
                <a:effectLst/>
                <a:latin typeface="Open Sans" panose="020B0606030504020204" pitchFamily="34" charset="0"/>
              </a:rPr>
              <a:t>Trong quá trình chuẩn bị sản xuất gạch ống (hollow brick), việc trộn đất sét và phụ gia đóng vai trò quan trọng để tạo ra sản phẩm chất lượng cao. </a:t>
            </a:r>
            <a:endParaRPr lang="en-US" b="0" i="0" dirty="0">
              <a:effectLst/>
              <a:latin typeface="Open Sans" panose="020B0606030504020204" pitchFamily="34" charset="0"/>
            </a:endParaRPr>
          </a:p>
          <a:p>
            <a:r>
              <a:rPr lang="vi-VN" b="0" i="0" dirty="0">
                <a:effectLst/>
                <a:latin typeface="Open Sans" panose="020B0606030504020204" pitchFamily="34" charset="0"/>
              </a:rPr>
              <a:t>Quy trình này đòi hỏi sự cân nhắc và kỹ thuật đặc biệt để đảm bảo tính đồng đều và hiệu suất tối ưu.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964672F-E072-0BD2-7FE6-5992427D9FC7}"/>
              </a:ext>
            </a:extLst>
          </p:cNvPr>
          <p:cNvPicPr>
            <a:picLocks noChangeAspect="1"/>
          </p:cNvPicPr>
          <p:nvPr/>
        </p:nvPicPr>
        <p:blipFill>
          <a:blip r:embed="rId3"/>
          <a:stretch>
            <a:fillRect/>
          </a:stretch>
        </p:blipFill>
        <p:spPr>
          <a:xfrm>
            <a:off x="-1034380" y="3068960"/>
            <a:ext cx="5688632" cy="568863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ống</a:t>
            </a:r>
            <a:endParaRPr lang="en-US" sz="2400" b="1" i="0" dirty="0">
              <a:effectLst/>
              <a:latin typeface="Söhne"/>
            </a:endParaRPr>
          </a:p>
          <a:p>
            <a:pPr algn="l"/>
            <a:r>
              <a:rPr lang="vi-VN" b="0" i="0" dirty="0">
                <a:effectLst/>
                <a:latin typeface="Open Sans" panose="020B0606030504020204" pitchFamily="34" charset="0"/>
              </a:rPr>
              <a:t>Trong quá trình trộn đất sét và phụ gia để sản xuất gạch ống, có những rủi ro và tai nạn cần được chú ý. Một trong những vấn đề phổ biến là nguy cơ tai nạn lao động do quá trình xử lý nguyên liệu và vận hành thiết bị.</a:t>
            </a:r>
          </a:p>
          <a:p>
            <a:pPr algn="l"/>
            <a:r>
              <a:rPr lang="vi-VN" b="0" i="0" dirty="0">
                <a:effectLst/>
                <a:latin typeface="Open Sans" panose="020B0606030504020204" pitchFamily="34" charset="0"/>
              </a:rPr>
              <a:t>Các dạng tai nạn thường gặp bao gồm việc tiếp xúc với hóa chất độc hại từ phụ gia, gây hại cho sức khỏe của người làm việc. Ngoài ra, việc sử dụng thiết bị trộn cần được thực hiện với sự cẩn trọng để tránh tai nạn liên quan đến máy móc.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855040D-B609-4D5C-8E2D-B8FC0A9AB096}"/>
              </a:ext>
            </a:extLst>
          </p:cNvPr>
          <p:cNvPicPr>
            <a:picLocks noChangeAspect="1"/>
          </p:cNvPicPr>
          <p:nvPr/>
        </p:nvPicPr>
        <p:blipFill>
          <a:blip r:embed="rId3"/>
          <a:stretch>
            <a:fillRect/>
          </a:stretch>
        </p:blipFill>
        <p:spPr>
          <a:xfrm>
            <a:off x="-1034380" y="3068960"/>
            <a:ext cx="5688632" cy="568863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ống</a:t>
            </a:r>
            <a:endParaRPr lang="en-US" sz="2400" b="1" i="0" dirty="0">
              <a:effectLst/>
              <a:latin typeface="Söhne"/>
            </a:endParaRPr>
          </a:p>
          <a:p>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trộn</a:t>
            </a:r>
            <a:r>
              <a:rPr lang="en-US" b="0" i="0" dirty="0">
                <a:effectLst/>
                <a:latin typeface="Open Sans" panose="020B0606030504020204" pitchFamily="34" charset="0"/>
              </a:rPr>
              <a:t> </a:t>
            </a:r>
            <a:r>
              <a:rPr lang="en-US" b="0" i="0" dirty="0" err="1">
                <a:effectLst/>
                <a:latin typeface="Open Sans" panose="020B0606030504020204" pitchFamily="34" charset="0"/>
              </a:rPr>
              <a:t>đất</a:t>
            </a:r>
            <a:r>
              <a:rPr lang="en-US" b="0" i="0" dirty="0">
                <a:effectLst/>
                <a:latin typeface="Open Sans" panose="020B0606030504020204" pitchFamily="34" charset="0"/>
              </a:rPr>
              <a:t> </a:t>
            </a:r>
            <a:r>
              <a:rPr lang="en-US" b="0" i="0" dirty="0" err="1">
                <a:effectLst/>
                <a:latin typeface="Open Sans" panose="020B0606030504020204" pitchFamily="34" charset="0"/>
              </a:rPr>
              <a:t>sét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phụ</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gạch</a:t>
            </a:r>
            <a:r>
              <a:rPr lang="en-US" b="0" i="0" dirty="0">
                <a:effectLst/>
                <a:latin typeface="Open Sans" panose="020B0606030504020204" pitchFamily="34" charset="0"/>
              </a:rPr>
              <a:t> </a:t>
            </a:r>
            <a:r>
              <a:rPr lang="en-US" b="0" i="0" dirty="0" err="1">
                <a:effectLst/>
                <a:latin typeface="Open Sans" panose="020B0606030504020204" pitchFamily="34" charset="0"/>
              </a:rPr>
              <a:t>ống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khiến</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nhận</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tiềm</a:t>
            </a:r>
            <a:r>
              <a:rPr lang="en-US" b="0" i="0" dirty="0">
                <a:effectLst/>
                <a:latin typeface="Open Sans" panose="020B0606030504020204" pitchFamily="34" charset="0"/>
              </a:rPr>
              <a:t> </a:t>
            </a:r>
            <a:r>
              <a:rPr lang="en-US" b="0" i="0" dirty="0" err="1">
                <a:effectLst/>
                <a:latin typeface="Open Sans" panose="020B0606030504020204" pitchFamily="34" charset="0"/>
              </a:rPr>
              <a:t>ẩn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9369BC1-5AC2-146C-087B-C2A5D58B219D}"/>
              </a:ext>
            </a:extLst>
          </p:cNvPr>
          <p:cNvPicPr>
            <a:picLocks noChangeAspect="1"/>
          </p:cNvPicPr>
          <p:nvPr/>
        </p:nvPicPr>
        <p:blipFill>
          <a:blip r:embed="rId3"/>
          <a:stretch>
            <a:fillRect/>
          </a:stretch>
        </p:blipFill>
        <p:spPr>
          <a:xfrm>
            <a:off x="-1034380" y="3068960"/>
            <a:ext cx="5688632" cy="568863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ống</a:t>
            </a:r>
            <a:endParaRPr lang="en-US" sz="2400" b="1" i="0" dirty="0">
              <a:effectLst/>
              <a:latin typeface="Söhne"/>
            </a:endParaRPr>
          </a:p>
          <a:p>
            <a:pPr algn="l"/>
            <a:r>
              <a:rPr lang="vi-VN" b="0" i="0" dirty="0">
                <a:effectLst/>
                <a:latin typeface="Open Sans" panose="020B0606030504020204" pitchFamily="34" charset="0"/>
              </a:rPr>
              <a:t>Để đảm bảo an toàn trong quá trình trộn đất sét và phụ gia cho sản xuất gạch ống, việc thực hiện các biện pháp phòng tránh là cực kỳ quan trọng. Đầu tiên, nhân viên cần được đào tạo đầy đủ về an toàn lao động và nhận biết nguy cơ tiềm ẩn.</a:t>
            </a:r>
          </a:p>
          <a:p>
            <a:pPr algn="l"/>
            <a:r>
              <a:rPr lang="vi-VN" b="0" i="0" dirty="0">
                <a:effectLst/>
                <a:latin typeface="Open Sans" panose="020B0606030504020204" pitchFamily="34" charset="0"/>
              </a:rPr>
              <a:t>Việc sử dụng trang thiết bị bảo hộ cá nhân (BHCN) là điều cần thiết để bảo vệ sức khỏe của nhân viên. Mũ bảo hiểm, kính bảo hộ, găng tay, và giày an toàn giúp giảm thiểu rủi ro chấn thương và tiếp xúc với chất độc hại.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C14978C-466B-D392-0F9B-AF33EDE3B0AA}"/>
              </a:ext>
            </a:extLst>
          </p:cNvPr>
          <p:cNvPicPr>
            <a:picLocks noChangeAspect="1"/>
          </p:cNvPicPr>
          <p:nvPr/>
        </p:nvPicPr>
        <p:blipFill>
          <a:blip r:embed="rId3"/>
          <a:stretch>
            <a:fillRect/>
          </a:stretch>
        </p:blipFill>
        <p:spPr>
          <a:xfrm>
            <a:off x="-1034380" y="3068960"/>
            <a:ext cx="5688632" cy="568863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ống</a:t>
            </a:r>
            <a:endParaRPr lang="en-US" sz="2400" b="1" i="0" dirty="0">
              <a:effectLst/>
              <a:latin typeface="Söhne"/>
            </a:endParaRPr>
          </a:p>
          <a:p>
            <a:pPr algn="l"/>
            <a:r>
              <a:rPr lang="vi-VN" b="0" i="0" dirty="0">
                <a:effectLst/>
                <a:latin typeface="Open Sans" panose="020B0606030504020204" pitchFamily="34" charset="0"/>
              </a:rPr>
              <a:t>Để đảm bảo an toàn lao động khi trộn đất sét và phụ gia cho sản xuất gạch ống, việc thiết lập và thực hiện quy định an toàn là điều không thể thiếu. Nhân viên cần phải tuân thủ mọi quy tắc để giảm nguy cơ tai nạn và bảo vệ sức khỏe của họ.</a:t>
            </a:r>
          </a:p>
          <a:p>
            <a:pPr algn="l"/>
            <a:r>
              <a:rPr lang="vi-VN" b="0" i="0" dirty="0">
                <a:effectLst/>
                <a:latin typeface="Open Sans" panose="020B0606030504020204" pitchFamily="34" charset="0"/>
              </a:rPr>
              <a:t>Một quy định quan trọng là việc sử dụng trang thiết bị bảo hộ cá nhân (BHCN). Nhân viên phải đeo mũ bảo hiểm, kính bảo hộ, găng tay, và giày an toàn để đảm bảo an toàn khi làm việc gần máy móc và chất độc hại.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CC312B2-3AF6-F767-F78C-CDCA06A686B3}"/>
              </a:ext>
            </a:extLst>
          </p:cNvPr>
          <p:cNvPicPr>
            <a:picLocks noChangeAspect="1"/>
          </p:cNvPicPr>
          <p:nvPr/>
        </p:nvPicPr>
        <p:blipFill>
          <a:blip r:embed="rId3"/>
          <a:stretch>
            <a:fillRect/>
          </a:stretch>
        </p:blipFill>
        <p:spPr>
          <a:xfrm>
            <a:off x="-1034380" y="3068960"/>
            <a:ext cx="5688632" cy="568863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ống</a:t>
            </a:r>
            <a:endParaRPr lang="en-US" sz="2400" b="1" i="0" dirty="0">
              <a:effectLst/>
              <a:latin typeface="Söhne"/>
            </a:endParaRPr>
          </a:p>
          <a:p>
            <a:pPr algn="l"/>
            <a:r>
              <a:rPr lang="vi-VN" b="0" i="0" dirty="0">
                <a:effectLst/>
                <a:latin typeface="Open Sans" panose="020B0606030504020204" pitchFamily="34" charset="0"/>
              </a:rPr>
              <a:t>Trong trường hợp xảy ra tai nạn khẩn cấp khi trộn đất sét và phụ gia để sản xuất gạch ống, việc xử lý tình huống một cách nhanh chóng và hiệu quả là quan trọng để bảo vệ người làm việc và tài sản. Đầu tiên, ngay khi phát hiện tai nạn, cần kích thích hệ thống cảnh báo và thông báo cho tất cả nhân viên ngưng công việc ngay lập tức.</a:t>
            </a:r>
          </a:p>
          <a:p>
            <a:pPr algn="l"/>
            <a:r>
              <a:rPr lang="vi-VN" b="0" i="0" dirty="0">
                <a:effectLst/>
                <a:latin typeface="Open Sans" panose="020B0606030504020204" pitchFamily="34" charset="0"/>
              </a:rPr>
              <a:t>Việc gọi đến đội cứu thương và báo cáo chi tiết về tình trạng tai nạn là ưu tiên hàng đầu.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0758F31-0641-6973-3F38-C37F538DAF05}"/>
              </a:ext>
            </a:extLst>
          </p:cNvPr>
          <p:cNvPicPr>
            <a:picLocks noChangeAspect="1"/>
          </p:cNvPicPr>
          <p:nvPr/>
        </p:nvPicPr>
        <p:blipFill>
          <a:blip r:embed="rId3"/>
          <a:stretch>
            <a:fillRect/>
          </a:stretch>
        </p:blipFill>
        <p:spPr>
          <a:xfrm>
            <a:off x="-1034380" y="3068960"/>
            <a:ext cx="5688632" cy="568863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693812"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sét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sz="2000" dirty="0"/>
              <a:t>:</a:t>
            </a:r>
          </a:p>
          <a:p>
            <a:pPr algn="l"/>
            <a:r>
              <a:rPr lang="vi-VN" b="0" i="0" dirty="0">
                <a:effectLst/>
                <a:latin typeface="Open Sans" panose="020B0606030504020204" pitchFamily="34" charset="0"/>
              </a:rPr>
              <a:t>Trong quá trình vận hành máy tạo hình gạch ống (hollow brick) cho đất sét, các đặc điểm công việc đóng vai trò quan trọng để đảm bảo hiệu suất và chất lượng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này đòi hỏi sự chuyên nghiệp và kiến thức vững về quy trình sản xuất gạch ống. Đầu tiên, quá trình chuẩn bị đất sét đòi hỏi sự cân nhắc kỹ lưỡng về tỷ lệ hỗn hợp để đảm bảo tính đồng đều và khả năng kết dính.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264ECCF-9DB4-D0D1-6A4C-1BAB6B5DF597}"/>
              </a:ext>
            </a:extLst>
          </p:cNvPr>
          <p:cNvPicPr>
            <a:picLocks noChangeAspect="1"/>
          </p:cNvPicPr>
          <p:nvPr/>
        </p:nvPicPr>
        <p:blipFill>
          <a:blip r:embed="rId3"/>
          <a:stretch>
            <a:fillRect/>
          </a:stretch>
        </p:blipFill>
        <p:spPr>
          <a:xfrm>
            <a:off x="7102524" y="129845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sét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sz="2000" dirty="0"/>
              <a:t>:</a:t>
            </a:r>
          </a:p>
          <a:p>
            <a:pPr algn="l"/>
            <a:r>
              <a:rPr lang="vi-VN" b="0" i="0" dirty="0">
                <a:effectLst/>
                <a:latin typeface="Open Sans" panose="020B0606030504020204" pitchFamily="34" charset="0"/>
              </a:rPr>
              <a:t>Trong quá trình vận hành máy tạo hình gạch ống cho đất sét, có một số dạng tai nạn mà người vận hành cần đề phòng.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phổ biến là tai nạn nén hoặc làm thương tích do quá trình tạo áp lực và hình thành gạch. Việc không duy trì máy móc đúng cách hoặc sử dụng vật liệu không đồng nhất có thể dẫn đến sự cố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C1370CB-AAFD-F498-4456-F8E73152CB96}"/>
              </a:ext>
            </a:extLst>
          </p:cNvPr>
          <p:cNvPicPr>
            <a:picLocks noChangeAspect="1"/>
          </p:cNvPicPr>
          <p:nvPr/>
        </p:nvPicPr>
        <p:blipFill>
          <a:blip r:embed="rId3"/>
          <a:stretch>
            <a:fillRect/>
          </a:stretch>
        </p:blipFill>
        <p:spPr>
          <a:xfrm>
            <a:off x="7102524" y="129845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sét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sz="2000" dirty="0"/>
              <a:t>:</a:t>
            </a:r>
          </a:p>
          <a:p>
            <a:pPr algn="l"/>
            <a:r>
              <a:rPr lang="vi-VN" b="0" i="0" dirty="0">
                <a:effectLst/>
                <a:latin typeface="Open Sans" panose="020B0606030504020204" pitchFamily="34" charset="0"/>
              </a:rPr>
              <a:t>Có nhiều nguyên nhân gây ra tai nạn khi vận hành máy tạo hình gạch ống cho đất sét.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sự cố kỹ thuật, có thể xuất phát từ máy móc không hoạt động đúng cách hoặc quá trình chế tạo không đồng đều. Nếu không kiểm tra và bảo dưỡng máy định kỳ, có thể dẫn đến hỏng hóc và nguy cơ tai nạn tăng lên.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61EC925-D448-6E3F-D7EB-62BEF561487C}"/>
              </a:ext>
            </a:extLst>
          </p:cNvPr>
          <p:cNvPicPr>
            <a:picLocks noChangeAspect="1"/>
          </p:cNvPicPr>
          <p:nvPr/>
        </p:nvPicPr>
        <p:blipFill>
          <a:blip r:embed="rId3"/>
          <a:stretch>
            <a:fillRect/>
          </a:stretch>
        </p:blipFill>
        <p:spPr>
          <a:xfrm>
            <a:off x="7102524" y="129845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sét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sz="2000" dirty="0"/>
              <a:t>:</a:t>
            </a:r>
          </a:p>
          <a:p>
            <a:pPr algn="l"/>
            <a:r>
              <a:rPr lang="vi-VN" b="0" i="0" dirty="0">
                <a:effectLst/>
                <a:latin typeface="Open Sans" panose="020B0606030504020204" pitchFamily="34" charset="0"/>
              </a:rPr>
              <a:t>Để đảm bảo an toàn khi vận hành máy tạo hình gạch ống cho đất sét, cần thực hiện một số biện pháp phòng tránh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máy móc được bảo dưỡng định kỳ và kiểm tra an toàn thường xuyên là quan trọng. Nhân viên cần được đào tạo về quy trình sử dụng và biết cách phản ứng trong trường hợp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5FD99BA-96A5-2731-8843-C6F5ACCDB7D6}"/>
              </a:ext>
            </a:extLst>
          </p:cNvPr>
          <p:cNvPicPr>
            <a:picLocks noChangeAspect="1"/>
          </p:cNvPicPr>
          <p:nvPr/>
        </p:nvPicPr>
        <p:blipFill>
          <a:blip r:embed="rId3"/>
          <a:stretch>
            <a:fillRect/>
          </a:stretch>
        </p:blipFill>
        <p:spPr>
          <a:xfrm>
            <a:off x="7102524" y="129845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260648"/>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sét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sz="2000" dirty="0"/>
              <a:t>:</a:t>
            </a:r>
          </a:p>
          <a:p>
            <a:pPr algn="l"/>
            <a:r>
              <a:rPr lang="vi-VN" b="0" i="0" dirty="0">
                <a:effectLst/>
                <a:latin typeface="Open Sans" panose="020B0606030504020204" pitchFamily="34" charset="0"/>
              </a:rPr>
              <a:t>Quy định an toàn lao động khi vận hành máy tạo hình gạch ống cho đất sét đóng vai trò quan trọng trong bảo đảm sự an toàn cho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nhân viên cần được đào tạo về các quy tắc an toàn, bao gồm cách sử dụng thiết bị bảo hộ cá nhân (BHCN) như kính bảo hộ, mũ an toàn, và áo chống nhiệt.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78442D6-5963-80B9-CF65-1B3DDB4D18DF}"/>
              </a:ext>
            </a:extLst>
          </p:cNvPr>
          <p:cNvPicPr>
            <a:picLocks noChangeAspect="1"/>
          </p:cNvPicPr>
          <p:nvPr/>
        </p:nvPicPr>
        <p:blipFill>
          <a:blip r:embed="rId3"/>
          <a:stretch>
            <a:fillRect/>
          </a:stretch>
        </p:blipFill>
        <p:spPr>
          <a:xfrm>
            <a:off x="7102524" y="129845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ống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sét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sz="2000" dirty="0"/>
              <a:t>:</a:t>
            </a:r>
          </a:p>
          <a:p>
            <a:pPr algn="l"/>
            <a:r>
              <a:rPr lang="vi-VN" b="0" i="0" dirty="0">
                <a:effectLst/>
                <a:latin typeface="Open Sans" panose="020B0606030504020204" pitchFamily="34" charset="0"/>
              </a:rPr>
              <a:t>Trong trường hợp xảy ra tai nạn khẩn cấp khi vận hành máy tạo hình gạch ống cho đất sét, quy trình xử lý tình huống đóng vai trò quan trọng để đảm bảo an toàn và giảm thiểu thiệt hại. Đầu tiên, người vận hành cần duy trì tình trạng bình tĩnh và ngay lập tức thông báo về tai nạn cho người quản lý và đồng nghiệp.</a:t>
            </a:r>
          </a:p>
          <a:p>
            <a:pPr algn="l"/>
            <a:r>
              <a:rPr lang="vi-VN" b="0" i="0" dirty="0">
                <a:effectLst/>
                <a:latin typeface="Open Sans" panose="020B0606030504020204" pitchFamily="34" charset="0"/>
              </a:rPr>
              <a:t>Sau đó, quy trình dừng máy và ngắt nguồn ngay lập tức là quan trọng để ngăn chặn nguy cơ mở rộng của tình huống khẩn cấp. Việc này đòi hỏi sự nhanh nhạy và kiến thức vững về quy trình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95AC1E8-A9A8-533A-D531-86FE0E5EB3EB}"/>
              </a:ext>
            </a:extLst>
          </p:cNvPr>
          <p:cNvPicPr>
            <a:picLocks noChangeAspect="1"/>
          </p:cNvPicPr>
          <p:nvPr/>
        </p:nvPicPr>
        <p:blipFill>
          <a:blip r:embed="rId3"/>
          <a:stretch>
            <a:fillRect/>
          </a:stretch>
        </p:blipFill>
        <p:spPr>
          <a:xfrm>
            <a:off x="7102524" y="129845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a:t>
            </a:r>
            <a:r>
              <a:rPr lang="en-US" dirty="0" err="1">
                <a:latin typeface="UTM Aptima" panose="02040603050506020204" pitchFamily="18" charset="0"/>
              </a:rPr>
              <a:t>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Vận hành lò nung đất sét để sản xuất gạch ống (hollow brick) đòi hỏi sự chuyên nghiệp và kiến thức sâu rộng về quy trình sản xuất. Công việc này bao gồm nhiều đặc điểm quan trọng để đảm bảo chất lượng và hiệu suất của sản phẩm.</a:t>
            </a:r>
          </a:p>
          <a:p>
            <a:pPr algn="l"/>
            <a:r>
              <a:rPr lang="vi-VN" b="0" i="0" dirty="0">
                <a:effectLst/>
                <a:latin typeface="Open Sans" panose="020B0606030504020204" pitchFamily="34" charset="0"/>
              </a:rPr>
              <a:t>Trước hết, quá trình chuẩn bị nguyên liệu là yếu tố quan trọng. Người vận hành cần kiểm soát chất lượng đất sét, xác định tỷ lệ pha trộn phù hợp và đảm bảo sự đồng nhất trong từng lô nguyên liệu.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8354B29-FAB9-B451-FE73-E3EEA26A4307}"/>
              </a:ext>
            </a:extLst>
          </p:cNvPr>
          <p:cNvPicPr>
            <a:picLocks noChangeAspect="1"/>
          </p:cNvPicPr>
          <p:nvPr/>
        </p:nvPicPr>
        <p:blipFill>
          <a:blip r:embed="rId3"/>
          <a:stretch>
            <a:fillRect/>
          </a:stretch>
        </p:blipFill>
        <p:spPr>
          <a:xfrm>
            <a:off x="-1106388" y="1844824"/>
            <a:ext cx="6336704" cy="633670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a:t>
            </a:r>
            <a:r>
              <a:rPr lang="en-US" dirty="0" err="1">
                <a:latin typeface="UTM Aptima" panose="02040603050506020204" pitchFamily="18" charset="0"/>
              </a:rPr>
              <a:t>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lò nung đất sét để sản xuất gạch ống, các dạng tai nạn có thể xuất hiện và đòi hỏi sự quan tâm đặc biệt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rủi ro thường gặp bao gồm nguy cơ cháy nổ do nhiệt độ cao trong lò và sự tiếp xúc với các hóa chất độc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F12717D-18F2-A853-722D-D6ED5C8D7112}"/>
              </a:ext>
            </a:extLst>
          </p:cNvPr>
          <p:cNvPicPr>
            <a:picLocks noChangeAspect="1"/>
          </p:cNvPicPr>
          <p:nvPr/>
        </p:nvPicPr>
        <p:blipFill>
          <a:blip r:embed="rId3"/>
          <a:stretch>
            <a:fillRect/>
          </a:stretch>
        </p:blipFill>
        <p:spPr>
          <a:xfrm>
            <a:off x="-1106388" y="1844824"/>
            <a:ext cx="6336704" cy="633670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a:t>
            </a:r>
            <a:r>
              <a:rPr lang="en-US" dirty="0" err="1">
                <a:latin typeface="UTM Aptima" panose="02040603050506020204" pitchFamily="18" charset="0"/>
              </a:rPr>
              <a:t>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vận hành lò nung đất sét để sản xuất gạch ống.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sự thiếu sót trong quản lý quy trình sản xuất. Khi kiểm soát nhiệt độ, thời gian nung, hoặc tỷ lệ pha trộn nguyên liệu không đạt chuẩn, có thể dẫn đến các tình huống không kiểm soát được.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8EE4FB7-9DC2-8273-CDA8-FE01DA3E58B0}"/>
              </a:ext>
            </a:extLst>
          </p:cNvPr>
          <p:cNvPicPr>
            <a:picLocks noChangeAspect="1"/>
          </p:cNvPicPr>
          <p:nvPr/>
        </p:nvPicPr>
        <p:blipFill>
          <a:blip r:embed="rId3"/>
          <a:stretch>
            <a:fillRect/>
          </a:stretch>
        </p:blipFill>
        <p:spPr>
          <a:xfrm>
            <a:off x="-1106388" y="1844824"/>
            <a:ext cx="6336704" cy="633670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a:t>
            </a:r>
            <a:r>
              <a:rPr lang="en-US" dirty="0" err="1">
                <a:latin typeface="UTM Aptima" panose="02040603050506020204" pitchFamily="18" charset="0"/>
              </a:rPr>
              <a:t>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lao động khi vận hành lò nung đất sét để sản xuất gạch ống, việc thiết lập và thực hiện các biện pháp phòng tránh tai nạn là hết sức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là việc đảm bảo rằng mọi nhân viên tham gia quá trình vận hành đều đã được huấn luyện về an toàn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E8C9BB8-FB18-DF52-54A0-45D80189C6AE}"/>
              </a:ext>
            </a:extLst>
          </p:cNvPr>
          <p:cNvPicPr>
            <a:picLocks noChangeAspect="1"/>
          </p:cNvPicPr>
          <p:nvPr/>
        </p:nvPicPr>
        <p:blipFill>
          <a:blip r:embed="rId3"/>
          <a:stretch>
            <a:fillRect/>
          </a:stretch>
        </p:blipFill>
        <p:spPr>
          <a:xfrm>
            <a:off x="-1106388" y="1844824"/>
            <a:ext cx="6336704" cy="633670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a:t>
            </a:r>
            <a:r>
              <a:rPr lang="en-US" dirty="0" err="1">
                <a:latin typeface="UTM Aptima" panose="02040603050506020204" pitchFamily="18" charset="0"/>
              </a:rPr>
              <a:t>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lò nung đất sét để sản xuất gạch ống đặt ra các hướng dẫn cụ thể nhằm bảo vệ nhân viên và duy trì môi trường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mọi nhân viên tham gia vận hành phải được đào tạo về an toàn lao động, bao gồm cả quy tắc sử dụng và bảo hộ cá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C7E65C0-A1FE-3929-CA94-2444FB1EA588}"/>
              </a:ext>
            </a:extLst>
          </p:cNvPr>
          <p:cNvPicPr>
            <a:picLocks noChangeAspect="1"/>
          </p:cNvPicPr>
          <p:nvPr/>
        </p:nvPicPr>
        <p:blipFill>
          <a:blip r:embed="rId3"/>
          <a:stretch>
            <a:fillRect/>
          </a:stretch>
        </p:blipFill>
        <p:spPr>
          <a:xfrm>
            <a:off x="-1106388" y="1844824"/>
            <a:ext cx="6336704" cy="633670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đất</a:t>
            </a:r>
            <a:r>
              <a:rPr lang="en-US" dirty="0">
                <a:latin typeface="UTM Aptima" panose="02040603050506020204" pitchFamily="18" charset="0"/>
              </a:rPr>
              <a:t> </a:t>
            </a:r>
            <a:r>
              <a:rPr lang="en-US" dirty="0" err="1">
                <a:latin typeface="UTM Aptima" panose="02040603050506020204" pitchFamily="18" charset="0"/>
              </a:rPr>
              <a:t>sét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a:t>
            </a:r>
            <a:r>
              <a:rPr lang="en-US" dirty="0" err="1">
                <a:latin typeface="UTM Aptima" panose="02040603050506020204" pitchFamily="18" charset="0"/>
              </a:rPr>
              <a:t>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a:t>
            </a:r>
            <a:r>
              <a:rPr lang="en-US" b="1" i="0" dirty="0" err="1">
                <a:effectLst/>
                <a:latin typeface="Open Sans" panose="020B0606030504020204" pitchFamily="34" charset="0"/>
              </a:rPr>
              <a:t>ống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lò nung đất sét là một phần quan trọng của chuẩn bị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cháy nổ, nhân viên cần ngay lập tức kích hoạt hệ thống cảnh báo cháy, sử dụng thiết bị chữa cháy và hướng dẫn đồng đội thoát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69321A0-A082-6196-E1B3-11150F64AF8E}"/>
              </a:ext>
            </a:extLst>
          </p:cNvPr>
          <p:cNvPicPr>
            <a:picLocks noChangeAspect="1"/>
          </p:cNvPicPr>
          <p:nvPr/>
        </p:nvPicPr>
        <p:blipFill>
          <a:blip r:embed="rId3"/>
          <a:stretch>
            <a:fillRect/>
          </a:stretch>
        </p:blipFill>
        <p:spPr>
          <a:xfrm>
            <a:off x="-1106388" y="1844824"/>
            <a:ext cx="6336704" cy="633670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gạch ống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gạch ống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gạch ống thành phẩm, nhiệm vụ chính là đảm bảo rằng sản phẩm đáp ứng các tiêu chuẩn và yêu cầu kỹ thuật đặt ra. Công việc này bao gồm nhiều đặc điểm quan trọng nhằm đảm bảo sự đồng đều và chất lượng cao của gạch ống.</a:t>
            </a:r>
          </a:p>
          <a:p>
            <a:pPr algn="l"/>
            <a:r>
              <a:rPr lang="vi-VN" b="0" i="0" dirty="0">
                <a:solidFill>
                  <a:srgbClr val="4C4F5A"/>
                </a:solidFill>
                <a:effectLst/>
                <a:latin typeface="Open Sans" panose="020B0606030504020204" pitchFamily="34" charset="0"/>
              </a:rPr>
              <a:t>Một trong những yếu tố quan trọng nhất là kiểm tra kích thước của gạch ống.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gạch ống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gạch ống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gạch ống thành phẩm, có những rủi ro về tai nạn cần được xem xét và quản lý một cách cẩn thận. Một số tai nạn phổ biến bao gồm sự rơi vỡ sản phẩm và va chạm không mong muốn.</a:t>
            </a:r>
          </a:p>
          <a:p>
            <a:pPr algn="l"/>
            <a:r>
              <a:rPr lang="vi-VN" b="0" i="0" dirty="0">
                <a:solidFill>
                  <a:srgbClr val="4C4F5A"/>
                </a:solidFill>
                <a:effectLst/>
                <a:latin typeface="Open Sans" panose="020B0606030504020204" pitchFamily="34" charset="0"/>
              </a:rPr>
              <a:t>Tai nạn rơi vỡ thường xảy ra khi di chuyển và xử lý gạch ống. Việc sử dụng thiết bị di chuyển không đúng cách hoặc không tuân theo các quy trình an toàn có thể dẫn đến sự hư hại của sản phẩm và nguy cơ thương tích cho người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gạch ống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gạch ống thành phẩm</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kiểm tra chất lượng gạch ống thành phẩm. Một trong những nguyên nhân chính là thiếu hiểu biết và kỹ năng của nhân viên về quy trình kiểm tra. Sự hiểu biết hạn chế về cách sử dụng thiết bị kiểm tra và áp dụng quy trình đúng cách có thể dẫn đến sai sót và tai nạn không mong muốn.</a:t>
            </a:r>
          </a:p>
          <a:p>
            <a:pPr algn="l"/>
            <a:r>
              <a:rPr lang="vi-VN" b="0" i="0" dirty="0">
                <a:solidFill>
                  <a:srgbClr val="4C4F5A"/>
                </a:solidFill>
                <a:effectLst/>
                <a:latin typeface="Open Sans" panose="020B0606030504020204" pitchFamily="34" charset="0"/>
              </a:rPr>
              <a:t>Thiết bị kiểm tra không hoạt động đúng cách cũng là một nguyên nhân phổ biến. Việc thiết bị bị hỏng hoặc không được bảo trì đúng cách có thể dẫn đến các kết quả kiểm tra không chính xác, điều này có thể gây nhầm lẫn và ảnh hưởng đến chất lượng của sản phẩm cuối cùng.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gạch ống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gạch ống thành phẩm</a:t>
            </a:r>
            <a:r>
              <a:rPr lang="en-US" sz="2400" dirty="0"/>
              <a:t>:</a:t>
            </a:r>
          </a:p>
          <a:p>
            <a:pPr algn="l"/>
            <a:r>
              <a:rPr lang="vi-VN" b="0" i="0" dirty="0">
                <a:solidFill>
                  <a:srgbClr val="4C4F5A"/>
                </a:solidFill>
                <a:effectLst/>
                <a:latin typeface="Open Sans" panose="020B0606030504020204" pitchFamily="34" charset="0"/>
              </a:rPr>
              <a:t>Để đảm bảo an toàn và quản lý rủi ro trong quá trình kiểm tra chất lượng gạch ống thành phẩm, việc thực hiện biện pháp phòng tránh là chìa khóa. Một trong những điểm quan trọng là đào tạo nhân viên về quy trình kiểm tra và sử dụng thiết bị, kết hợp với những nguyên tắc cơ bản về Quan trắc Môi trường Lao động.</a:t>
            </a:r>
          </a:p>
          <a:p>
            <a:pPr algn="l"/>
            <a:r>
              <a:rPr lang="vi-VN" b="0" i="0" dirty="0">
                <a:solidFill>
                  <a:srgbClr val="4C4F5A"/>
                </a:solidFill>
                <a:effectLst/>
                <a:latin typeface="Open Sans" panose="020B0606030504020204" pitchFamily="34" charset="0"/>
              </a:rPr>
              <a:t>Nhân viên cần hiểu rõ về quy tắc an toàn và kỹ thuật sử dụng thiết bị, giúp họ tránh được nhiều tai nạn có thể xảy ra do sự thiếu hiểu biết.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gạch ống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gạch ống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gạch ống thành phẩm, việc tuân thủ quy định an toàn lao động đóng vai trò quan trọng để đảm bảo môi trường làm việc an toàn và giảm thiểu nguy cơ tai nạn.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thường xuyên được đào tạo về việc sử dụng thiết bị kiểm tra một cách an toàn và hiệu quả, đồng thời họ cũng phải tuân thủ các quy tắc về bảo hộ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gạch ống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gạch ống thành phẩm</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kiểm tra chất lượng gạch ống, nhân viên cần được đào tạo để xử lý tình huống một cách nhanh chóng và an toàn. Quan trọng nhất là bảo vệ sức khỏe và tính mạng của nhân viên và người xung quanh.</a:t>
            </a:r>
          </a:p>
          <a:p>
            <a:pPr algn="l"/>
            <a:r>
              <a:rPr lang="vi-VN" b="0" i="0" dirty="0">
                <a:solidFill>
                  <a:srgbClr val="4C4F5A"/>
                </a:solidFill>
                <a:effectLst/>
                <a:latin typeface="Open Sans" panose="020B0606030504020204" pitchFamily="34" charset="0"/>
              </a:rPr>
              <a:t>Khi xảy ra tai nạn, việc thông báo ngay lập tức và kêu gọi sự giúp đỡ là ưu tiên hàng đầu. Nhân viên cần được trang bị kỹ năng cơ bản về cứu thương và sử dụng các thiết bị cứu thương khi cần thiết. Đồng thời, việc bảo vệ bản thân và người khác từ nguy cơ lây nhiễm hoặc chất độc hại là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168</TotalTime>
  <Words>3165</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GẠCH ỐNG</vt:lpstr>
      <vt:lpstr>Một số vụ tai nạn trong nhà máy sản xuất gạch ống</vt:lpstr>
      <vt:lpstr>Tóm tắt bài học</vt:lpstr>
      <vt:lpstr>Trộn đất sét và phụ gia để chuẩn bị sản xuất gạch ống</vt:lpstr>
      <vt:lpstr>Trộn đất sét và phụ gia để chuẩn bị sản xuất gạch ống</vt:lpstr>
      <vt:lpstr>Trộn đất sét và phụ gia để chuẩn bị sản xuất gạch ống</vt:lpstr>
      <vt:lpstr>Trộn đất sét và phụ gia để chuẩn bị sản xuất gạch ống</vt:lpstr>
      <vt:lpstr>Trộn đất sét và phụ gia để chuẩn bị sản xuất gạch ống</vt:lpstr>
      <vt:lpstr>Trộn đất sét và phụ gia để chuẩn bị sản xuất gạch ống</vt:lpstr>
      <vt:lpstr>Vận hành máy tạo hình gạch ống cho đất sét</vt:lpstr>
      <vt:lpstr>Vận hành máy tạo hình gạch ống cho đất sét</vt:lpstr>
      <vt:lpstr>Vận hành máy tạo hình gạch ống cho đất sét</vt:lpstr>
      <vt:lpstr>Vận hành máy tạo hình gạch ống cho đất sét</vt:lpstr>
      <vt:lpstr>Vận hành máy tạo hình gạch ống cho đất sét</vt:lpstr>
      <vt:lpstr>Vận hành máy tạo hình gạch ống cho đất sét</vt:lpstr>
      <vt:lpstr>Vận hành lò nung đất sét để sản xuất gạch ống</vt:lpstr>
      <vt:lpstr>Vận hành lò nung đất sét để sản xuất gạch ống</vt:lpstr>
      <vt:lpstr>Vận hành lò nung đất sét để sản xuất gạch ống</vt:lpstr>
      <vt:lpstr>Vận hành lò nung đất sét để sản xuất gạch ống</vt:lpstr>
      <vt:lpstr>Vận hành lò nung đất sét để sản xuất gạch ống</vt:lpstr>
      <vt:lpstr>Vận hành lò nung đất sét để sản xuất gạch ống</vt:lpstr>
      <vt:lpstr>Kiểm tra chất lượng gạch ống thành phẩm</vt:lpstr>
      <vt:lpstr>Kiểm tra chất lượng gạch ống thành phẩm</vt:lpstr>
      <vt:lpstr>Kiểm tra chất lượng gạch ống thành phẩm</vt:lpstr>
      <vt:lpstr>Kiểm tra chất lượng gạch ống thành phẩm</vt:lpstr>
      <vt:lpstr>Kiểm tra chất lượng gạch ống thành phẩm</vt:lpstr>
      <vt:lpstr>Kiểm tra chất lượng gạch ống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2024-03-29T04:49:45Z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