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GẠCH MEN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7A2054E-9680-5A58-56F1-22B731324E76}"/>
              </a:ext>
            </a:extLst>
          </p:cNvPr>
          <p:cNvPicPr>
            <a:picLocks noChangeAspect="1"/>
          </p:cNvPicPr>
          <p:nvPr/>
        </p:nvPicPr>
        <p:blipFill>
          <a:blip r:embed="rId4"/>
          <a:stretch>
            <a:fillRect/>
          </a:stretch>
        </p:blipFill>
        <p:spPr>
          <a:xfrm>
            <a:off x="4724690" y="4088546"/>
            <a:ext cx="2739443" cy="273944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gạch</a:t>
            </a:r>
            <a:r>
              <a:rPr lang="en-US" sz="4000" b="1" dirty="0">
                <a:solidFill>
                  <a:schemeClr val="accent1"/>
                </a:solidFill>
                <a:latin typeface="UTM Aptima" panose="02040603050506020204" pitchFamily="18" charset="0"/>
              </a:rPr>
              <a:t> men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gạch men, một số vụ tai nạn lao động đã thu hút sự chú ý do ảnh hưởng đến an toàn và sức khỏe của nhân viên</a:t>
            </a:r>
            <a:r>
              <a:rPr lang="en-US" sz="2000" dirty="0">
                <a:ea typeface="+mn-lt"/>
                <a:cs typeface="+mn-lt"/>
              </a:rPr>
              <a:t>:</a:t>
            </a:r>
            <a:endParaRPr lang="en-US" dirty="0"/>
          </a:p>
          <a:p>
            <a:pPr marL="730885" lvl="1" indent="-304165"/>
            <a:r>
              <a:rPr lang="pt-BR" i="0" dirty="0">
                <a:solidFill>
                  <a:srgbClr val="0D0D0D"/>
                </a:solidFill>
                <a:effectLst/>
                <a:latin typeface="Söhne"/>
              </a:rPr>
              <a:t>Rủi Ro từ Máy Mài và Cắt</a:t>
            </a:r>
          </a:p>
          <a:p>
            <a:pPr marL="730885" lvl="1" indent="-304165"/>
            <a:r>
              <a:rPr lang="en-US" dirty="0" err="1"/>
              <a:t>Nguy</a:t>
            </a:r>
            <a:r>
              <a:rPr lang="en-US" dirty="0"/>
              <a:t> </a:t>
            </a:r>
            <a:r>
              <a:rPr lang="en-US" dirty="0" err="1"/>
              <a:t>Hiểm</a:t>
            </a:r>
            <a:r>
              <a:rPr lang="en-US" dirty="0"/>
              <a:t> </a:t>
            </a:r>
            <a:r>
              <a:rPr lang="en-US" dirty="0" err="1"/>
              <a:t>từ</a:t>
            </a:r>
            <a:r>
              <a:rPr lang="en-US" dirty="0"/>
              <a:t> </a:t>
            </a:r>
            <a:r>
              <a:rPr lang="en-US" dirty="0" err="1"/>
              <a:t>Vật</a:t>
            </a:r>
            <a:r>
              <a:rPr lang="en-US" dirty="0"/>
              <a:t> </a:t>
            </a:r>
            <a:r>
              <a:rPr lang="en-US" dirty="0" err="1"/>
              <a:t>Liệu</a:t>
            </a:r>
            <a:r>
              <a:rPr lang="en-US" dirty="0"/>
              <a:t> </a:t>
            </a:r>
            <a:r>
              <a:rPr lang="en-US" dirty="0" err="1"/>
              <a:t>và</a:t>
            </a:r>
            <a:r>
              <a:rPr lang="en-US" dirty="0"/>
              <a:t> </a:t>
            </a:r>
            <a:r>
              <a:rPr lang="en-US" dirty="0" err="1"/>
              <a:t>Hóa</a:t>
            </a:r>
            <a:r>
              <a:rPr lang="en-US" dirty="0"/>
              <a:t> </a:t>
            </a:r>
            <a:r>
              <a:rPr lang="en-US" dirty="0" err="1"/>
              <a:t>Chất</a:t>
            </a:r>
            <a:endParaRPr lang="en-US" dirty="0"/>
          </a:p>
          <a:p>
            <a:pPr marL="730885" lvl="1" indent="-304165"/>
            <a:r>
              <a:rPr lang="en-US" dirty="0" err="1">
                <a:solidFill>
                  <a:srgbClr val="0D0D0D"/>
                </a:solidFill>
                <a:latin typeface="Söhne"/>
              </a:rPr>
              <a:t>Hậu</a:t>
            </a:r>
            <a:r>
              <a:rPr lang="en-US" dirty="0">
                <a:solidFill>
                  <a:srgbClr val="0D0D0D"/>
                </a:solidFill>
                <a:latin typeface="Söhne"/>
              </a:rPr>
              <a:t> </a:t>
            </a:r>
            <a:r>
              <a:rPr lang="en-US" dirty="0" err="1">
                <a:solidFill>
                  <a:srgbClr val="0D0D0D"/>
                </a:solidFill>
                <a:latin typeface="Söhne"/>
              </a:rPr>
              <a:t>Quả</a:t>
            </a:r>
            <a:r>
              <a:rPr lang="en-US" dirty="0">
                <a:solidFill>
                  <a:srgbClr val="0D0D0D"/>
                </a:solidFill>
                <a:latin typeface="Söhne"/>
              </a:rPr>
              <a:t> </a:t>
            </a:r>
            <a:r>
              <a:rPr lang="en-US" dirty="0" err="1">
                <a:solidFill>
                  <a:srgbClr val="0D0D0D"/>
                </a:solidFill>
                <a:latin typeface="Söhne"/>
              </a:rPr>
              <a:t>Của</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Nâng</a:t>
            </a:r>
            <a:r>
              <a:rPr lang="en-US" dirty="0">
                <a:solidFill>
                  <a:srgbClr val="0D0D0D"/>
                </a:solidFill>
                <a:latin typeface="Söhne"/>
              </a:rPr>
              <a:t> </a:t>
            </a:r>
            <a:r>
              <a:rPr lang="en-US" dirty="0" err="1">
                <a:solidFill>
                  <a:srgbClr val="0D0D0D"/>
                </a:solidFill>
                <a:latin typeface="Söhne"/>
              </a:rPr>
              <a:t>Hàng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đất</a:t>
            </a:r>
            <a:r>
              <a:rPr lang="en-US" dirty="0"/>
              <a:t> </a:t>
            </a:r>
            <a:r>
              <a:rPr lang="en-US" dirty="0" err="1"/>
              <a:t>sét</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gạch</a:t>
            </a:r>
            <a:r>
              <a:rPr lang="en-US" dirty="0"/>
              <a:t> men</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a:t>
            </a:r>
            <a:r>
              <a:rPr lang="en-US" dirty="0" err="1"/>
              <a:t>gạch</a:t>
            </a:r>
            <a:r>
              <a:rPr lang="en-US" dirty="0"/>
              <a:t> men </a:t>
            </a:r>
            <a:r>
              <a:rPr lang="en-US" dirty="0" err="1"/>
              <a:t>từ</a:t>
            </a:r>
            <a:r>
              <a:rPr lang="en-US" dirty="0"/>
              <a:t> </a:t>
            </a:r>
            <a:r>
              <a:rPr lang="en-US" dirty="0" err="1"/>
              <a:t>hỗn</a:t>
            </a:r>
            <a:r>
              <a:rPr lang="en-US" dirty="0"/>
              <a:t> </a:t>
            </a:r>
            <a:r>
              <a:rPr lang="en-US" dirty="0" err="1"/>
              <a:t>hợp</a:t>
            </a:r>
            <a:r>
              <a:rPr lang="en-US" dirty="0"/>
              <a:t> </a:t>
            </a:r>
            <a:r>
              <a:rPr lang="en-US" dirty="0" err="1"/>
              <a:t>đất</a:t>
            </a:r>
            <a:r>
              <a:rPr lang="en-US" dirty="0"/>
              <a:t> </a:t>
            </a:r>
            <a:r>
              <a:rPr lang="en-US" dirty="0" err="1"/>
              <a:t>sét</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nung</a:t>
            </a:r>
            <a:r>
              <a:rPr lang="en-US" dirty="0"/>
              <a:t> </a:t>
            </a:r>
            <a:r>
              <a:rPr lang="en-US" dirty="0" err="1"/>
              <a:t>gạch</a:t>
            </a:r>
            <a:r>
              <a:rPr lang="en-US" dirty="0"/>
              <a:t> men</a:t>
            </a:r>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tráng</a:t>
            </a:r>
            <a:r>
              <a:rPr lang="en-US" dirty="0"/>
              <a:t> men </a:t>
            </a:r>
            <a:r>
              <a:rPr lang="en-US" dirty="0" err="1"/>
              <a:t>gạch</a:t>
            </a:r>
            <a:r>
              <a:rPr lang="en-US" dirty="0"/>
              <a:t> men</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gạch</a:t>
            </a:r>
            <a:r>
              <a:rPr lang="en-US" b="0" i="0" dirty="0">
                <a:effectLst/>
                <a:latin typeface="Open Sans" panose="020B0606030504020204" pitchFamily="34" charset="0"/>
              </a:rPr>
              <a:t> men (ceramic tiles),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 </a:t>
            </a:r>
            <a:r>
              <a:rPr lang="en-US" b="0" i="0" dirty="0" err="1">
                <a:effectLst/>
                <a:latin typeface="Open Sans" panose="020B0606030504020204" pitchFamily="34" charset="0"/>
              </a:rPr>
              <a:t>sét</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p>
          <a:p>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đoạn</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 </a:t>
            </a:r>
            <a:r>
              <a:rPr lang="en-US" b="0" i="0" dirty="0" err="1">
                <a:effectLst/>
                <a:latin typeface="Open Sans" panose="020B0606030504020204" pitchFamily="34" charset="0"/>
              </a:rPr>
              <a:t>sét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04826EF-C7AC-06F1-178A-A046760FE6DC}"/>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Tai nạn hóa chất cũng là mối nguy hiểm, đặc biệt khi làm việc với các loại hóa chất trong quá trình trộn đất sét.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cần tuân thủ nghiêm ngặt các quy tắc an toàn và sử dụng bảo hộ cá nhân để tránh tiếp xúc không mong muốn với chất độc hại.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A37FB6-6FF5-9AAF-3509-026A30ADD0C7}"/>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Có nhiều nguyên nhân gây ra tai nạn trong quá trình vận hành máy trộn đất sét để chuẩn bị nguyên liệu sản xuất gạch men.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thiếu sự chú ý và tập trung của nhân viên, đặc biệt là khi thực hiện các công đoạn nhạy cảm như đo lường nguyên liệu hoặc kiểm soát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6CB4B0-D6A6-D059-4C05-7AEB24BDD4CB}"/>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Để đảm bảo an toàn lao động trong quá trình vận hành máy trộn đất sét, việc thực hiện các biện pháp phòng tránh tai nạn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quan trọng trong việc giảm nguy cơ tai nạn. Nhân viên cần được đào tạo về quy trình an toàn, sử dụng bảo hộ cá nhân và nhận biết nguy cơ tiềm ẩn khi làm việc với máy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DE0D720-6433-ABD3-74F3-4E3053B726EB}"/>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đất sét trong quá trình chuẩn bị sản xuất gạch men đóng vai trò quan trọng để bảo vệ nhân viên và tài sản.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tuân thủ nghiêm ngặt các biện pháp an toàn, bao gồm việc đeo bảo hộ cá nhân, như mũ bảo hiểm, găng tay, và kính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D549268-D5BC-1FE5-E16E-21B32827A9DD}"/>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en-US" sz="2400" b="1" i="0" dirty="0">
              <a:effectLst/>
              <a:latin typeface="Söhne"/>
            </a:endParaRPr>
          </a:p>
          <a:p>
            <a:r>
              <a:rPr lang="vi-VN" b="0" i="0" dirty="0">
                <a:effectLst/>
                <a:latin typeface="Open Sans" panose="020B0606030504020204" pitchFamily="34" charset="0"/>
              </a:rPr>
              <a:t>Trong trường hợp xảy ra tai nạn khẩn cấp khi vận hành máy trộn đất sét để chuẩn bị sản xuất gạch men, nhân viên cần tuân thủ các quy trình an toàn đã được đào tạo. </a:t>
            </a:r>
            <a:endParaRPr lang="en-US" dirty="0">
              <a:latin typeface="Open Sans" panose="020B0606030504020204" pitchFamily="34" charset="0"/>
            </a:endParaRPr>
          </a:p>
          <a:p>
            <a:r>
              <a:rPr lang="vi-VN" b="0" i="0" dirty="0">
                <a:effectLst/>
                <a:latin typeface="Open Sans" panose="020B0606030504020204" pitchFamily="34" charset="0"/>
              </a:rPr>
              <a:t>Đầu tiên, ngay khi phát hiện sự cố, nhân viên cần dừng ngay máy trộn và thông báo về tình hình đến người quản lý và đồng đội.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D56E47E-36C7-60E7-9C9B-99F8DA10950C}"/>
              </a:ext>
            </a:extLst>
          </p:cNvPr>
          <p:cNvPicPr>
            <a:picLocks noChangeAspect="1"/>
          </p:cNvPicPr>
          <p:nvPr/>
        </p:nvPicPr>
        <p:blipFill>
          <a:blip r:embed="rId3"/>
          <a:stretch>
            <a:fillRect/>
          </a:stretch>
        </p:blipFill>
        <p:spPr>
          <a:xfrm>
            <a:off x="-818356" y="321297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Quy trình vận hành máy tạo hình gạch men từ hỗn hợp đất sét đòi hỏi sự chính xác và kỹ thuật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vận hành máy phải có kiến thức sâu rộng về tính chất vật lý và hóa học của đất sét, cũng như hiểu rõ quá trình đốt nung và tạo hình.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2CB4D2A-0F94-BBDF-8045-D3B77BBE5028}"/>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Trong quá trình vận hành máy tạo hình gạch men từ hỗn hợp đất sét, có những rủi ro về tai nạn mà nhân viên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vấn đề thường gặp bao gồm việc xảy ra mất an toàn khi đặt nguyên liệu vào máy, có thể dẫn đến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39F2FA-EE8D-4F9E-62A5-AD73F46AD263}"/>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endParaRPr lang="en-US" b="1" i="0" dirty="0">
              <a:effectLst/>
              <a:latin typeface="Open Sans" panose="020B0606030504020204" pitchFamily="34" charset="0"/>
            </a:endParaRPr>
          </a:p>
          <a:p>
            <a:pPr marL="0" indent="0">
              <a:buNone/>
            </a:pPr>
            <a:r>
              <a:rPr lang="vi-VN" b="0" i="0" dirty="0">
                <a:effectLst/>
                <a:latin typeface="Open Sans" panose="020B0606030504020204" pitchFamily="34" charset="0"/>
              </a:rPr>
              <a:t>Các tai nạn trong quá trình vận hành máy tạo hình gạch men từ hỗn hợp đất sét thường có nguyên nhân chủ yếu từ con người và quá trình kỹ thuật. </a:t>
            </a:r>
            <a:endParaRPr lang="en-US" b="0" i="0" dirty="0">
              <a:effectLst/>
              <a:latin typeface="Open Sans" panose="020B0606030504020204" pitchFamily="34" charset="0"/>
            </a:endParaRPr>
          </a:p>
          <a:p>
            <a:pPr marL="0" indent="0">
              <a:buNone/>
            </a:pPr>
            <a:r>
              <a:rPr lang="vi-VN" b="0" i="0" dirty="0">
                <a:effectLst/>
                <a:latin typeface="Open Sans" panose="020B0606030504020204" pitchFamily="34" charset="0"/>
              </a:rPr>
              <a:t>Việc không đảm bảo an toàn khi đặt nguyên liệu vào máy có thể dẫn đến mất cân bằng và gây tai nạn. Sự thiếu sót trong quá trình đào tạo nhân viên làm cho họ không nhận biết được nguy cơ và thực hiện các biện pháp an toàn.</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1BE396-AE27-5B28-3398-3B5CC5633595}"/>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Để đảm bảo an toàn trong quá trình vận hành máy tạo hình gạch men từ hỗn hợp đất sét, việc áp dụng các biện pháp phòng tránh là quan trọng, đặc biệt là trong bối cảnh Quan trắc môi trường lao động.</a:t>
            </a:r>
          </a:p>
          <a:p>
            <a:pPr algn="l"/>
            <a:r>
              <a:rPr lang="vi-VN" b="0" i="0" dirty="0">
                <a:effectLst/>
                <a:latin typeface="Open Sans" panose="020B0606030504020204" pitchFamily="34" charset="0"/>
              </a:rPr>
              <a:t>Một biện pháp chủ chốt là đảm bảo nhân viên được đào tạo đầy đủ về an toàn lao động và quy trình vận hành. Việc này giúp họ nhận biết và đối mặt với nguy cơ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53139A-4022-8B58-BC7D-FDEFD0E30DCD}"/>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Quy định an toàn lao động khi vận hành máy tạo hình gạch men từ hỗn hợp đất sét đóng vai trò quan trọng trong bảo vệ sức khỏe và tính mạng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được đào tạo về quy trình an toàn, bao gồm cách sử dụng thiết bị bảo hộ cá nhân như mặt nạ, kính bảo hộ, và đồ bảo hộ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61304C-7F2B-EA9A-B0C2-122808822A35}"/>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gạch</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từ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sét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sz="2000" dirty="0"/>
              <a:t>:</a:t>
            </a:r>
          </a:p>
          <a:p>
            <a:pPr algn="l"/>
            <a:r>
              <a:rPr lang="vi-VN" b="0" i="0" dirty="0">
                <a:effectLst/>
                <a:latin typeface="Open Sans" panose="020B0606030504020204" pitchFamily="34" charset="0"/>
              </a:rPr>
              <a:t>Xử lý tình huống tai nạn khẩn cấp khi vận hành máy tạo hình gạch men từ hỗn hợp đất sét đòi hỏi sự nhanh nhẹn và hiệu quả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người làm việc cần ngay lập tức thông báo cho quản lý và đồng nghiệp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80DFB3B-213F-12E2-1F92-C27F98E9E749}"/>
              </a:ext>
            </a:extLst>
          </p:cNvPr>
          <p:cNvPicPr>
            <a:picLocks noChangeAspect="1"/>
          </p:cNvPicPr>
          <p:nvPr/>
        </p:nvPicPr>
        <p:blipFill>
          <a:blip r:embed="rId3"/>
          <a:stretch>
            <a:fillRect/>
          </a:stretch>
        </p:blipFill>
        <p:spPr>
          <a:xfrm>
            <a:off x="6449764"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quan trọng là kiểm soát nhiệt độ nung để đảm bảo rằng gạch men được đốt chín đều mà không gây ra hiện tượng nứt, biến dạng hay mất màu.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kỹ thuật viên cần theo dõi sát sao quá trình này và điều chỉnh máy nung tùy thuộc vào loại gạch men và yêu cầu cụ thể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7241D3A-5AD0-6236-26AD-771E30D8FC55}"/>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nung gạch men, có nhiều dạng tai nạn có thể xảy ra, đòi hỏi sự chú ý và quản lý rủi ro kỹ lưỡng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tai nạn liên quan đến nhiệt độ cao. Các nhân viên cần phải thận trọng để tránh việc bị cháy nước hoặc bỏng khi tiếp xúc trực tiếp với máy nung. Việc sử dụng thiết bị bảo hộ cá nhân là quan trọng để giảm thiểu rủi ro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8869C7B-A43A-EACF-6516-B96453CB5673}"/>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gạch</a:t>
            </a:r>
            <a:r>
              <a:rPr lang="en-US" b="0" i="0" dirty="0">
                <a:effectLst/>
                <a:latin typeface="Open Sans" panose="020B0606030504020204" pitchFamily="34" charset="0"/>
              </a:rPr>
              <a:t> men (ceramic tiles)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vấn</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cẩn</a:t>
            </a:r>
            <a:r>
              <a:rPr lang="en-US" b="0" i="0" dirty="0">
                <a:effectLst/>
                <a:latin typeface="Open Sans" panose="020B0606030504020204" pitchFamily="34" charset="0"/>
              </a:rPr>
              <a:t> </a:t>
            </a:r>
            <a:r>
              <a:rPr lang="en-US" b="0" i="0" dirty="0" err="1">
                <a:effectLst/>
                <a:latin typeface="Open Sans" panose="020B0606030504020204" pitchFamily="34" charset="0"/>
              </a:rPr>
              <a:t>thận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ý </a:t>
            </a:r>
            <a:r>
              <a:rPr lang="en-US" b="0" i="0" dirty="0" err="1">
                <a:effectLst/>
                <a:latin typeface="Open Sans" panose="020B0606030504020204" pitchFamily="34" charset="0"/>
              </a:rPr>
              <a:t>thức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p>
          <a:p>
            <a:pPr algn="l">
              <a:lnSpc>
                <a:spcPct val="120000"/>
              </a:lnSpc>
            </a:pPr>
            <a:r>
              <a:rPr lang="en-US" b="0" i="0" dirty="0">
                <a:effectLst/>
                <a:latin typeface="Open Sans" panose="020B0606030504020204" pitchFamily="34" charset="0"/>
              </a:rPr>
              <a:t>Khi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kể</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C3446A6-6047-3205-9314-C6585B918D7F}"/>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vận hành máy nung gạch men, việc thiết lập và duy trì các biện pháp an toàn là quan trọng. Trước hết, việc đảm bảo rằng nhân viên được đào tạo đầy đủ về các quy tắc an toàn và hiểu biết về thiết bị bảo hộ cá nhân là chìa khóa.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sử dụng mũ bảo hiểm, áo bảo hộ, kính bảo hộ và các thiết bị khác để giảm thiểu rủi ro từ các nguồn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588021-8B50-CDEB-1202-E6B7AFA9FE02}"/>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nung gạch men là chìa khóa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phải được đào tạo về các quy tắc an toàn cụ thể áp dụng cho máy nung. Điều này bao gồm việc hiểu biết về việc sử dụng đúng thiết bị bảo hộ cá nhân, như mũ bảo hiểm, áo bảo hộ, và kính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3026A6-FB16-5B6D-A1F6-3CADB76ABA27}"/>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nung</a:t>
            </a:r>
            <a:r>
              <a:rPr lang="en-US" dirty="0">
                <a:latin typeface="UTM Aptima" panose="02040603050506020204" pitchFamily="18" charset="0"/>
              </a:rPr>
              <a:t> </a:t>
            </a:r>
            <a:r>
              <a:rPr lang="en-US" dirty="0" err="1">
                <a:latin typeface="UTM Aptima" panose="02040603050506020204" pitchFamily="18" charset="0"/>
              </a:rPr>
              <a:t>gạch</a:t>
            </a:r>
            <a:r>
              <a:rPr lang="en-US" dirty="0">
                <a:latin typeface="UTM Aptima" panose="02040603050506020204" pitchFamily="18" charset="0"/>
              </a:rPr>
              <a:t> men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gạch</a:t>
            </a:r>
            <a:r>
              <a:rPr lang="en-US" b="1" i="0" dirty="0">
                <a:effectLst/>
                <a:latin typeface="Open Sans" panose="020B0606030504020204" pitchFamily="34" charset="0"/>
              </a:rPr>
              <a:t>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nung gạch men đòi hỏi sự phối hợp và nhận thức nhanh chóng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đầu tiên là báo cáo ngay lập tức cho người quản lý hoặc bộ phận an toàn trong nhà máy. Điều này giúp kích thích quá trình đáp ứng khẩn cấp và triển khai các biện pháp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FCA68F3-3422-99C4-D478-E4C63CE56467}"/>
              </a:ext>
            </a:extLst>
          </p:cNvPr>
          <p:cNvPicPr>
            <a:picLocks noChangeAspect="1"/>
          </p:cNvPicPr>
          <p:nvPr/>
        </p:nvPicPr>
        <p:blipFill>
          <a:blip r:embed="rId3"/>
          <a:stretch>
            <a:fillRect/>
          </a:stretch>
        </p:blipFill>
        <p:spPr>
          <a:xfrm>
            <a:off x="-1394420" y="2708920"/>
            <a:ext cx="6264696" cy="62646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a:t>
            </a:r>
            <a:r>
              <a:rPr lang="en-US" sz="2400" dirty="0"/>
              <a:t>:</a:t>
            </a:r>
          </a:p>
          <a:p>
            <a:pPr algn="l"/>
            <a:r>
              <a:rPr lang="vi-VN" b="0" i="0" dirty="0">
                <a:solidFill>
                  <a:srgbClr val="4C4F5A"/>
                </a:solidFill>
                <a:effectLst/>
                <a:latin typeface="Open Sans" panose="020B0606030504020204" pitchFamily="34" charset="0"/>
              </a:rPr>
              <a:t>Đầu tiên, người vận hành máy cần tiến hành kiểm tra và chuẩn bị nguyên vật liệu cần tráng men. Quy trình này bao gồm việc kiểm tra độ ẩm của gạch men và chuẩn bị hỗn hợp men phù hợp. Sự chính xác trong việc này đặt ra ảnh hưởng lớn đến chất lượng cuối cùng của sản phẩm.</a:t>
            </a:r>
          </a:p>
          <a:p>
            <a:pPr algn="l"/>
            <a:r>
              <a:rPr lang="vi-VN" b="0" i="0" dirty="0">
                <a:solidFill>
                  <a:srgbClr val="4C4F5A"/>
                </a:solidFill>
                <a:effectLst/>
                <a:latin typeface="Open Sans" panose="020B0606030504020204" pitchFamily="34" charset="0"/>
              </a:rPr>
              <a:t>Sau đó, người vận hành máy cần thiết lập máy một cách chính xác để đảm bảo quá trình tráng men diễn ra mượt mà và hiệu quả. Điều này bao gồm việc đặt các thông số như tốc độ quay, áp lực và nhiệt độ phù hợp với loại gạch men cụ thể được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 </a:t>
            </a:r>
            <a:r>
              <a:rPr lang="en-US" sz="2400" dirty="0"/>
              <a:t>:</a:t>
            </a:r>
          </a:p>
          <a:p>
            <a:pPr algn="l"/>
            <a:r>
              <a:rPr lang="vi-VN" b="0" i="0" dirty="0">
                <a:solidFill>
                  <a:srgbClr val="4C4F5A"/>
                </a:solidFill>
                <a:effectLst/>
                <a:latin typeface="Open Sans" panose="020B0606030504020204" pitchFamily="34" charset="0"/>
              </a:rPr>
              <a:t>Đầu tiên, tai nạn liên quan đến an toàn lao động có thể xuất hiện do việc sử dụng các công cụ và thiết bị mà không tuân thủ đúng quy tắc an toàn. Điều này có thể bao gồm việc không sử dụng bảo hộ cá nhân đầy đủ, như mũ bảo hiểm hoặc găng tay, dẫn đến nguy cơ chấn thương.</a:t>
            </a:r>
          </a:p>
          <a:p>
            <a:pPr algn="l"/>
            <a:r>
              <a:rPr lang="vi-VN" b="0" i="0" dirty="0">
                <a:solidFill>
                  <a:srgbClr val="4C4F5A"/>
                </a:solidFill>
                <a:effectLst/>
                <a:latin typeface="Open Sans" panose="020B0606030504020204" pitchFamily="34" charset="0"/>
              </a:rPr>
              <a:t>Thứ hai, tai nạn vận hành có thể xảy ra khi máy không được bảo trì đúng cách. Sự cố kỹ thuật như mất điện, hỏng hóc thiết bị hoặc lỗi tự động có thể gây ra nguy cơ nghiêm trọng cho nhân viên và dẫn đến gián đoạn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a:t>
            </a:r>
            <a:r>
              <a:rPr lang="en-US" sz="2400" dirty="0"/>
              <a:t>:</a:t>
            </a:r>
          </a:p>
          <a:p>
            <a:pPr algn="l"/>
            <a:r>
              <a:rPr lang="vi-VN" b="0" i="0" dirty="0">
                <a:solidFill>
                  <a:srgbClr val="4C4F5A"/>
                </a:solidFill>
                <a:effectLst/>
                <a:latin typeface="Open Sans" panose="020B0606030504020204" pitchFamily="34" charset="0"/>
              </a:rPr>
              <a:t>Tai nạn trong quá trình vận hành máy tráng men gạch men (ceramic tiles) có nguyên nhân đa dạng. Một trong những nguyên nhân chính là thiếu đào tạo và hiểu biết về quy trình làm việc. Nhân viên không đủ kinh nghiệm hoặc không hiểu rõ về các quy trình an toàn và vận hành có thể tạo ra rủi ro không mong muốn.</a:t>
            </a:r>
          </a:p>
          <a:p>
            <a:pPr algn="l"/>
            <a:r>
              <a:rPr lang="vi-VN" b="0" i="0" dirty="0">
                <a:solidFill>
                  <a:srgbClr val="4C4F5A"/>
                </a:solidFill>
                <a:effectLst/>
                <a:latin typeface="Open Sans" panose="020B0606030504020204" pitchFamily="34" charset="0"/>
              </a:rPr>
              <a:t>Thứ hai, việc thiếu bảo dưỡng và kiểm tra định kỳ của máy móc là nguồn gốc cho nhiều tai nạn. Thiết bị hoạt động không đúng cách hoặc hỏng hóc có thể dẫn đến tình huống nguy hiểm, đặc biệt là khi máy đang chạy ở tốc độ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a:t>
            </a:r>
            <a:r>
              <a:rPr lang="en-US" sz="2400" dirty="0"/>
              <a:t>:</a:t>
            </a:r>
          </a:p>
          <a:p>
            <a:pPr algn="l"/>
            <a:r>
              <a:rPr lang="vi-VN" b="0" i="0" dirty="0">
                <a:solidFill>
                  <a:srgbClr val="4C4F5A"/>
                </a:solidFill>
                <a:effectLst/>
                <a:latin typeface="Open Sans" panose="020B0606030504020204" pitchFamily="34" charset="0"/>
              </a:rPr>
              <a:t>Để đảm bảo an toàn khi vận hành máy tráng men gạch men (ceramic tiles), việc áp dụng biện pháp phòng tránh là quan trọng. Đầu tiên, việc đào tạo nhân viên về an toàn lao động và quy trình vận hành đúng cách là chìa khóa. Nhân viên cần nắm vững kiến thức về cách sử dụng thiết bị, đồ bảo hộ, và biện pháp khẩn cấp.</a:t>
            </a:r>
          </a:p>
          <a:p>
            <a:pPr algn="l"/>
            <a:r>
              <a:rPr lang="vi-VN" b="0" i="0" dirty="0">
                <a:solidFill>
                  <a:srgbClr val="4C4F5A"/>
                </a:solidFill>
                <a:effectLst/>
                <a:latin typeface="Open Sans" panose="020B0606030504020204" pitchFamily="34" charset="0"/>
              </a:rPr>
              <a:t>Thứ hai, duy trì máy móc đúng cách thông qua lịch trình bảo dưỡng định kỳ giúp giảm nguy cơ sự cố và tai nạn. Việc kiểm tra kỹ thuật, sửa chữa sớm các vấn đề nhỏ, và thay thế linh kiện hỏng hóc đều đặn là biện pháp phòng tránh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tráng men gạch men (ceramic tiles) đặt ra những tiêu chí quan trọng để bảo vệ nhân viên và đảm bảo quá trình sản xuất diễn ra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mọi nhân viên phải được đào tạo về quy trình an toàn và sử dụng thiết bị bảo hộ cá nhân. Điều này bao gồm việc đeo đầy đủ bảo hộ, như kính bảo hộ, mũ bảo hiểm, và găng tay.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tráng</a:t>
            </a:r>
            <a:r>
              <a:rPr lang="en-US" sz="3600" b="1" dirty="0">
                <a:latin typeface="UTM Aptima" panose="02040603050506020204" pitchFamily="18" charset="0"/>
              </a:rPr>
              <a:t> men </a:t>
            </a:r>
            <a:r>
              <a:rPr lang="en-US" sz="3600" b="1" dirty="0" err="1">
                <a:latin typeface="UTM Aptima" panose="02040603050506020204" pitchFamily="18" charset="0"/>
              </a:rPr>
              <a:t>gạch</a:t>
            </a:r>
            <a:r>
              <a:rPr lang="en-US" sz="3600" b="1" dirty="0">
                <a:latin typeface="UTM Aptima" panose="02040603050506020204" pitchFamily="18" charset="0"/>
              </a:rPr>
              <a:t>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tráng</a:t>
            </a:r>
            <a:r>
              <a:rPr lang="en-US" b="1" i="0" dirty="0">
                <a:solidFill>
                  <a:srgbClr val="090E1D"/>
                </a:solidFill>
                <a:effectLst/>
                <a:latin typeface="Open Sans" panose="020B0606030504020204" pitchFamily="34" charset="0"/>
              </a:rPr>
              <a:t> men </a:t>
            </a:r>
            <a:r>
              <a:rPr lang="en-US" b="1" i="0" dirty="0" err="1">
                <a:solidFill>
                  <a:srgbClr val="090E1D"/>
                </a:solidFill>
                <a:effectLst/>
                <a:latin typeface="Open Sans" panose="020B0606030504020204" pitchFamily="34" charset="0"/>
              </a:rPr>
              <a:t>gạch</a:t>
            </a:r>
            <a:r>
              <a:rPr lang="en-US" b="1" i="0" dirty="0">
                <a:solidFill>
                  <a:srgbClr val="090E1D"/>
                </a:solidFill>
                <a:effectLst/>
                <a:latin typeface="Open Sans" panose="020B0606030504020204" pitchFamily="34" charset="0"/>
              </a:rPr>
              <a:t> men</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tráng men gạch men (ceramic tiles) đòi hỏi sự nhanh nhẹn và chuẩn bị kỹ năng của nhân viên. Trong trường hợp sự cố xảy ra, quan trọng nhất là giữ bình tĩnh. Nhân viên cần báo cáo ngay lập tức về tình huống đến người quản lý và kích động hệ thống cảnh báo nhanh chóng.</a:t>
            </a:r>
          </a:p>
          <a:p>
            <a:pPr algn="l"/>
            <a:r>
              <a:rPr lang="vi-VN" b="0" i="0" dirty="0">
                <a:solidFill>
                  <a:srgbClr val="4C4F5A"/>
                </a:solidFill>
                <a:effectLst/>
                <a:latin typeface="Open Sans" panose="020B0606030504020204" pitchFamily="34" charset="0"/>
              </a:rPr>
              <a:t>Thứ hai, đào tạo nhân viên về kỹ năng cứu thương và sơ cứu là quan trọng. Các biện pháp cứu thương cơ bản như làm nơi an toàn, kiểm tra tình trạng nạn nhân, và gọi điện thoại cấp cứu có thể là quyết định quan trọng giữa sự sống và tử vong.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3011</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GẠCH MEN</vt:lpstr>
      <vt:lpstr>Một số vụ tai nạn trong  nhà máy sản xuất gạch men</vt:lpstr>
      <vt:lpstr>Tóm tắt bài học</vt:lpstr>
      <vt:lpstr>Vận hành máy trộn đất sét</vt:lpstr>
      <vt:lpstr>Vận hành máy trộn đất sét</vt:lpstr>
      <vt:lpstr>Vận hành máy trộn đất sét</vt:lpstr>
      <vt:lpstr>Vận hành máy trộn đất sét</vt:lpstr>
      <vt:lpstr>Vận hành máy trộn đất sét</vt:lpstr>
      <vt:lpstr>Vận hành máy trộn đất sét</vt:lpstr>
      <vt:lpstr>Vận hành máy tạo hình gạch men từ hỗn hợp đất sét</vt:lpstr>
      <vt:lpstr>Vận hành máy tạo hình gạch men từ hỗn hợp đất sét</vt:lpstr>
      <vt:lpstr>Vận hành máy tạo hình gạch men từ hỗn hợp đất sét</vt:lpstr>
      <vt:lpstr>Vận hành máy tạo hình gạch men từ hỗn hợp đất sét</vt:lpstr>
      <vt:lpstr>Vận hành máy tạo hình gạch men từ hỗn hợp đất sét</vt:lpstr>
      <vt:lpstr>Vận hành máy tạo hình gạch men từ hỗn hợp đất sét</vt:lpstr>
      <vt:lpstr>Vận hành máy nung gạch men</vt:lpstr>
      <vt:lpstr>Vận hành máy nung gạch men</vt:lpstr>
      <vt:lpstr>Vận hành máy nung gạch men</vt:lpstr>
      <vt:lpstr>Vận hành máy nung gạch men</vt:lpstr>
      <vt:lpstr>Vận hành máy nung gạch men</vt:lpstr>
      <vt:lpstr>Vận hành máy nung gạch men</vt:lpstr>
      <vt:lpstr>Vận hành máy tráng men gạch men</vt:lpstr>
      <vt:lpstr>Vận hành máy tráng men gạch men</vt:lpstr>
      <vt:lpstr>Vận hành máy tráng men gạch men</vt:lpstr>
      <vt:lpstr>Vận hành máy tráng men gạch men</vt:lpstr>
      <vt:lpstr>Vận hành máy tráng men gạch men</vt:lpstr>
      <vt:lpstr>Vận hành máy tráng men gạch men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2024-04-03T01:54:30Z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