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GHẾ SOFA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B8EE492-33FE-AE3F-2EE9-258DDE99C566}"/>
              </a:ext>
            </a:extLst>
          </p:cNvPr>
          <p:cNvPicPr>
            <a:picLocks noChangeAspect="1"/>
          </p:cNvPicPr>
          <p:nvPr/>
        </p:nvPicPr>
        <p:blipFill>
          <a:blip r:embed="rId4"/>
          <a:stretch>
            <a:fillRect/>
          </a:stretch>
        </p:blipFill>
        <p:spPr>
          <a:xfrm>
            <a:off x="5047157" y="4484101"/>
            <a:ext cx="2092920" cy="209292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ghế</a:t>
            </a:r>
            <a:r>
              <a:rPr lang="en-US" sz="4000" b="1" dirty="0">
                <a:solidFill>
                  <a:schemeClr val="accent1"/>
                </a:solidFill>
                <a:latin typeface="UTM Aptima" panose="02040603050506020204" pitchFamily="18" charset="0"/>
              </a:rPr>
              <a:t> sofa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đồ nội thất như ghế sofa, các nhà máy thường đối mặt với nguy cơ tai nạn lao động do tính chất của công việc và môi trường làm việc</a:t>
            </a:r>
            <a:r>
              <a:rPr lang="en-US" sz="2000" dirty="0">
                <a:ea typeface="+mn-lt"/>
                <a:cs typeface="+mn-lt"/>
              </a:rPr>
              <a:t>:</a:t>
            </a:r>
            <a:endParaRPr lang="en-US" dirty="0"/>
          </a:p>
          <a:p>
            <a:pPr marL="730885" lvl="1" indent="-304165"/>
            <a:r>
              <a:rPr lang="pt-BR" i="0" dirty="0">
                <a:solidFill>
                  <a:srgbClr val="0D0D0D"/>
                </a:solidFill>
                <a:effectLst/>
                <a:latin typeface="Söhne"/>
              </a:rPr>
              <a:t>Vụ va chạm với máy móc</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dụng</a:t>
            </a:r>
            <a:r>
              <a:rPr lang="en-US" dirty="0">
                <a:solidFill>
                  <a:srgbClr val="0D0D0D"/>
                </a:solidFill>
                <a:latin typeface="Söhne"/>
              </a:rPr>
              <a:t> </a:t>
            </a:r>
            <a:r>
              <a:rPr lang="en-US" dirty="0" err="1">
                <a:solidFill>
                  <a:srgbClr val="0D0D0D"/>
                </a:solidFill>
                <a:latin typeface="Söhne"/>
              </a:rPr>
              <a:t>cụ</a:t>
            </a:r>
            <a:r>
              <a:rPr lang="en-US" dirty="0">
                <a:solidFill>
                  <a:srgbClr val="0D0D0D"/>
                </a:solidFill>
                <a:latin typeface="Söhne"/>
              </a:rPr>
              <a:t> </a:t>
            </a:r>
            <a:r>
              <a:rPr lang="en-US" dirty="0" err="1">
                <a:solidFill>
                  <a:srgbClr val="0D0D0D"/>
                </a:solidFill>
                <a:latin typeface="Söhne"/>
              </a:rPr>
              <a:t>cầm</a:t>
            </a:r>
            <a:r>
              <a:rPr lang="en-US" dirty="0">
                <a:solidFill>
                  <a:srgbClr val="0D0D0D"/>
                </a:solidFill>
                <a:latin typeface="Söhne"/>
              </a:rPr>
              <a:t> </a:t>
            </a:r>
            <a:r>
              <a:rPr lang="en-US" dirty="0" err="1">
                <a:solidFill>
                  <a:srgbClr val="0D0D0D"/>
                </a:solidFill>
                <a:latin typeface="Söhne"/>
              </a:rPr>
              <a:t>tay</a:t>
            </a:r>
            <a:endParaRPr lang="pt-BR" dirty="0">
              <a:solidFill>
                <a:srgbClr val="0D0D0D"/>
              </a:solidFill>
              <a:latin typeface="Söhne"/>
            </a:endParaRPr>
          </a:p>
          <a:p>
            <a:pPr marL="730885" lvl="1" indent="-304165"/>
            <a:r>
              <a:rPr lang="vi-VN" dirty="0">
                <a:solidFill>
                  <a:srgbClr val="0D0D0D"/>
                </a:solidFill>
                <a:latin typeface="Söhne"/>
              </a:rPr>
              <a:t>Nguy cơ về tư thế làm việc không đúng</a:t>
            </a:r>
            <a:endParaRPr lang="pt-BR" dirty="0">
              <a:solidFill>
                <a:srgbClr val="0D0D0D"/>
              </a:solidFill>
              <a:latin typeface="Söhne"/>
            </a:endParaRPr>
          </a:p>
          <a:p>
            <a:pPr marL="730885" lvl="1" indent="-304165"/>
            <a:r>
              <a:rPr lang="vi-VN" dirty="0">
                <a:solidFill>
                  <a:srgbClr val="0D0D0D"/>
                </a:solidFill>
                <a:latin typeface="Söhne"/>
              </a:rPr>
              <a:t>Nguy cơ về chất lượng và vật liệu sử dụng</a:t>
            </a:r>
            <a:endParaRPr lang="pt-BR" dirty="0">
              <a:solidFill>
                <a:srgbClr val="0D0D0D"/>
              </a:solidFill>
              <a:latin typeface="Söhne"/>
            </a:endParaRPr>
          </a:p>
          <a:p>
            <a:pPr marL="730885" lvl="1" indent="-304165"/>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nhiệt</a:t>
            </a:r>
            <a:r>
              <a:rPr lang="en-US" dirty="0">
                <a:solidFill>
                  <a:srgbClr val="0D0D0D"/>
                </a:solidFill>
                <a:latin typeface="Söhne"/>
              </a:rPr>
              <a:t> </a:t>
            </a:r>
            <a:r>
              <a:rPr lang="en-US" dirty="0" err="1">
                <a:solidFill>
                  <a:srgbClr val="0D0D0D"/>
                </a:solidFill>
                <a:latin typeface="Söhne"/>
              </a:rPr>
              <a:t>độ</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sản</a:t>
            </a:r>
            <a:r>
              <a:rPr lang="en-US" dirty="0"/>
              <a:t> </a:t>
            </a:r>
            <a:r>
              <a:rPr lang="en-US" dirty="0" err="1"/>
              <a:t>xuất</a:t>
            </a:r>
            <a:r>
              <a:rPr lang="en-US" dirty="0"/>
              <a:t> </a:t>
            </a:r>
            <a:r>
              <a:rPr lang="en-US" dirty="0" err="1"/>
              <a:t>khung</a:t>
            </a:r>
            <a:r>
              <a:rPr lang="en-US" dirty="0"/>
              <a:t> </a:t>
            </a:r>
            <a:r>
              <a:rPr lang="en-US" dirty="0" err="1"/>
              <a:t>ghế</a:t>
            </a:r>
            <a:r>
              <a:rPr lang="en-US" dirty="0"/>
              <a:t> sofa </a:t>
            </a:r>
            <a:r>
              <a:rPr lang="en-US" dirty="0" err="1"/>
              <a:t>từ</a:t>
            </a:r>
            <a:r>
              <a:rPr lang="en-US" dirty="0"/>
              <a:t> </a:t>
            </a:r>
            <a:r>
              <a:rPr lang="en-US" dirty="0" err="1"/>
              <a:t>gỗ</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sản</a:t>
            </a:r>
            <a:r>
              <a:rPr lang="en-US" dirty="0"/>
              <a:t> </a:t>
            </a:r>
            <a:r>
              <a:rPr lang="en-US" dirty="0" err="1"/>
              <a:t>xuất</a:t>
            </a:r>
            <a:r>
              <a:rPr lang="en-US" dirty="0"/>
              <a:t> </a:t>
            </a:r>
            <a:r>
              <a:rPr lang="en-US" dirty="0" err="1"/>
              <a:t>nệm</a:t>
            </a:r>
            <a:r>
              <a:rPr lang="en-US" dirty="0"/>
              <a:t> </a:t>
            </a:r>
            <a:r>
              <a:rPr lang="en-US" dirty="0" err="1"/>
              <a:t>bằng</a:t>
            </a:r>
            <a:r>
              <a:rPr lang="en-US" dirty="0"/>
              <a:t> </a:t>
            </a:r>
            <a:r>
              <a:rPr lang="en-US" dirty="0" err="1"/>
              <a:t>mút</a:t>
            </a:r>
            <a:r>
              <a:rPr lang="en-US" dirty="0"/>
              <a:t>, </a:t>
            </a:r>
            <a:r>
              <a:rPr lang="en-US" dirty="0" err="1"/>
              <a:t>lông</a:t>
            </a:r>
            <a:r>
              <a:rPr lang="en-US" dirty="0"/>
              <a:t> </a:t>
            </a:r>
            <a:r>
              <a:rPr lang="en-US" dirty="0" err="1"/>
              <a:t>vũ</a:t>
            </a:r>
            <a:r>
              <a:rPr lang="en-US" dirty="0"/>
              <a:t>, </a:t>
            </a:r>
            <a:r>
              <a:rPr lang="en-US" dirty="0" err="1"/>
              <a:t>hoặc</a:t>
            </a:r>
            <a:r>
              <a:rPr lang="en-US" dirty="0"/>
              <a:t> </a:t>
            </a:r>
            <a:r>
              <a:rPr lang="en-US" dirty="0" err="1"/>
              <a:t>các</a:t>
            </a:r>
            <a:r>
              <a:rPr lang="en-US" dirty="0"/>
              <a:t> </a:t>
            </a:r>
            <a:r>
              <a:rPr lang="en-US" dirty="0" err="1"/>
              <a:t>loại</a:t>
            </a:r>
            <a:r>
              <a:rPr lang="en-US" dirty="0"/>
              <a:t> </a:t>
            </a:r>
            <a:r>
              <a:rPr lang="en-US" dirty="0" err="1"/>
              <a:t>sợi</a:t>
            </a:r>
            <a:r>
              <a:rPr lang="en-US" dirty="0"/>
              <a:t> </a:t>
            </a:r>
            <a:r>
              <a:rPr lang="en-US" dirty="0" err="1"/>
              <a:t>tổng</a:t>
            </a:r>
            <a:r>
              <a:rPr lang="en-US" dirty="0"/>
              <a:t> </a:t>
            </a:r>
            <a:r>
              <a:rPr lang="en-US" dirty="0" err="1"/>
              <a:t>hợp</a:t>
            </a:r>
            <a:r>
              <a:rPr lang="en-US" dirty="0"/>
              <a:t> </a:t>
            </a:r>
            <a:r>
              <a:rPr lang="en-US" dirty="0" err="1"/>
              <a:t>cho</a:t>
            </a:r>
            <a:r>
              <a:rPr lang="en-US" dirty="0"/>
              <a:t> </a:t>
            </a:r>
            <a:r>
              <a:rPr lang="en-US" dirty="0" err="1"/>
              <a:t>ghế</a:t>
            </a:r>
            <a:r>
              <a:rPr lang="en-US" dirty="0"/>
              <a:t> sofa</a:t>
            </a:r>
          </a:p>
          <a:p>
            <a:pPr marL="304165" indent="-304165">
              <a:buClr>
                <a:schemeClr val="tx1"/>
              </a:buClr>
            </a:pPr>
            <a:r>
              <a:rPr lang="en-US" dirty="0"/>
              <a:t>3. </a:t>
            </a:r>
            <a:r>
              <a:rPr lang="vi-VN" dirty="0"/>
              <a:t>An toàn vệ sinh lao động đối với nhân viên lắp ráp các bộ phận như khung ghế và nệm để tạo thành ghế sofa hoàn chỉnh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r>
              <a:rPr lang="en-US" dirty="0">
                <a:solidFill>
                  <a:schemeClr val="accent4"/>
                </a:solidFill>
                <a:latin typeface="UTM Aptima" panose="02040603050506020204" pitchFamily="18" charset="0"/>
              </a:rPr>
              <a:t> sofa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r>
              <a:rPr lang="vi-VN" b="0" i="0" dirty="0">
                <a:effectLst/>
                <a:latin typeface="Open Sans" panose="020B0606030504020204" pitchFamily="34" charset="0"/>
              </a:rPr>
              <a:t>Việc sản xuất khung ghế sofa từ gỗ đòi hỏi sự tỉ mỉ và kỹ thuật. Trước hết, quy trình sản xuất bắt đầu bằng việc lựa chọn nguyên liệu gỗ chất lượng cao, thường là gỗ sồi, gỗ thông, hoặc gỗ bạch đàn, để đảm bảo độ bền và đẹp mắt cho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Sau đó, các nhà sản xuất thường sử dụng máy móc cắt và mài gỗ để tạo ra các thành phần cụ thể của khung ghế, bao gồm các thanh và khớp nối.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279B2E9-1AC4-2DBB-4BBF-BFF3969D8988}"/>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r>
              <a:rPr lang="en-US" dirty="0">
                <a:solidFill>
                  <a:schemeClr val="accent4"/>
                </a:solidFill>
                <a:latin typeface="UTM Aptima" panose="02040603050506020204" pitchFamily="18" charset="0"/>
              </a:rPr>
              <a:t> sofa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pPr algn="l"/>
            <a:r>
              <a:rPr lang="vi-VN" b="0" i="0" dirty="0">
                <a:effectLst/>
                <a:latin typeface="Open Sans" panose="020B0606030504020204" pitchFamily="34" charset="0"/>
              </a:rPr>
              <a:t>Trong quá trình sản xuất khung ghế sofa từ gỗ, có một số dạng tai nạn lao động có thể xảy ra. Một trong những nguy cơ chính là tai nạn do sử dụng máy móc, như máy cắt và máy mài gỗ, có thể gây ra vết thương hoặc thậm chí là tổn thương nghiêm trọng nếu không tuân thủ các biện pháp an toàn.</a:t>
            </a:r>
          </a:p>
          <a:p>
            <a:pPr algn="l"/>
            <a:r>
              <a:rPr lang="vi-VN" b="0" i="0" dirty="0">
                <a:effectLst/>
                <a:latin typeface="Open Sans" panose="020B0606030504020204" pitchFamily="34" charset="0"/>
              </a:rPr>
              <a:t>Ngoài ra, việc sử dụng các dụng cụ thủ công như cưa và kẹp cũng có thể dẫn đến tai nạn nếu không thực hiện đúng kỹ thuật và cẩn thận. Các vật liệu gỗ sắc nhọn có thể gây thương tích cho người lao động nếu không xử lý cẩn thận.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D3D0C35-EBEC-7746-1447-640EAAEDDE24}"/>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r>
              <a:rPr lang="en-US" dirty="0">
                <a:solidFill>
                  <a:schemeClr val="accent4"/>
                </a:solidFill>
                <a:latin typeface="UTM Aptima" panose="02040603050506020204" pitchFamily="18" charset="0"/>
              </a:rPr>
              <a:t> sofa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ghế</a:t>
            </a:r>
            <a:r>
              <a:rPr lang="en-US" b="0" i="0" dirty="0">
                <a:effectLst/>
                <a:latin typeface="Open Sans" panose="020B0606030504020204" pitchFamily="34" charset="0"/>
              </a:rPr>
              <a:t> sofa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gỗ</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đó</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p>
          <a:p>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919F437-BDAC-27E7-4300-0424AB34DC2A}"/>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r>
              <a:rPr lang="en-US" dirty="0">
                <a:solidFill>
                  <a:schemeClr val="accent4"/>
                </a:solidFill>
                <a:latin typeface="UTM Aptima" panose="02040603050506020204" pitchFamily="18" charset="0"/>
              </a:rPr>
              <a:t> sofa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r>
              <a:rPr lang="vi-VN" b="0" i="0" dirty="0">
                <a:effectLst/>
                <a:latin typeface="Open Sans" panose="020B0606030504020204" pitchFamily="34" charset="0"/>
              </a:rPr>
              <a:t>Để phòng tránh tai nạn lao động khi sản xuất khung ghế sofa từ gỗ, việc áp dụng các biện pháp an toàn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và huấn luyện an toàn lao động là bước quan trọng đầu tiên. Đào tạo này không chỉ giúp công nhân hiểu rõ về quy trình làm việc mà còn giúp họ nhận biết và đối phó với nguy cơ trong quá trình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AE2350C-9DA7-A836-1F9E-5E3A69C032E4}"/>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Sản xuất khung ghế sofa từ 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pPr algn="l"/>
            <a:r>
              <a:rPr lang="vi-VN" b="0" i="0" dirty="0">
                <a:effectLst/>
                <a:latin typeface="Open Sans" panose="020B0606030504020204" pitchFamily="34" charset="0"/>
              </a:rPr>
              <a:t>Quy định an toàn lao động khi sản xuất khung ghế sofa từ gỗ đóng vai trò quan trọng trong việc đảm bảo môi trường làm việc an toàn cho các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các quy định này, mọi nhà máy sản xuất phải tuân thủ các biện pháp an toàn đối với việc sử dụng máy móc và công cụ, bao gồm việc đảm bảo rằng tất cả các máy móc đều được bảo dưỡng định kỳ và kiểm tra an toàn trước khi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22B23E-BEBF-1C96-54AC-AC3BD35237D3}"/>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Sản xuất khung ghế sofa từ gỗ</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gỗ</a:t>
            </a:r>
            <a:endParaRPr lang="en-US" sz="2400" b="1" i="0" dirty="0">
              <a:effectLst/>
              <a:latin typeface="Söhne"/>
            </a:endParaRPr>
          </a:p>
          <a:p>
            <a:pPr algn="l"/>
            <a:r>
              <a:rPr lang="vi-VN" b="0" i="0" dirty="0">
                <a:effectLst/>
                <a:latin typeface="Open Sans" panose="020B0606030504020204" pitchFamily="34" charset="0"/>
              </a:rPr>
              <a:t>Xử lý tình huống tai nạn lao động khẩn cấp khi sản xuất khung ghế sofa từ gỗ đòi hỏi sự nhanh nhạy và kiến thức an toàn. Trong trường hợp xảy ra tai nạn, việc đầu tiên là ngừng công việc ngay lập tức để đảm bảo an toàn cho tất cả nhân viên trong khu vực.</a:t>
            </a:r>
          </a:p>
          <a:p>
            <a:pPr algn="l"/>
            <a:r>
              <a:rPr lang="vi-VN" b="0" i="0" dirty="0">
                <a:effectLst/>
                <a:latin typeface="Open Sans" panose="020B0606030504020204" pitchFamily="34" charset="0"/>
              </a:rPr>
              <a:t>Tiếp theo, người quản lý hoặc người đứng đầu nhóm phải kiểm tra tình hình và đánh giá mức độ nghiêm trọng của tai nạn. Nếu cần, họ phải gọi điện thoại cho các dịch vụ cứu hộ hoặc gửi người bị thương đến cơ sở y tế gần nhất.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C9EB12-FAC4-17D6-ED81-7EBA9A41AAB7}"/>
              </a:ext>
            </a:extLst>
          </p:cNvPr>
          <p:cNvPicPr>
            <a:picLocks noChangeAspect="1"/>
          </p:cNvPicPr>
          <p:nvPr/>
        </p:nvPicPr>
        <p:blipFill>
          <a:blip r:embed="rId3"/>
          <a:stretch>
            <a:fillRect/>
          </a:stretch>
        </p:blipFill>
        <p:spPr>
          <a:xfrm>
            <a:off x="-1034380" y="328498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Sản xuất nệm bằng mút, lông vũ, hoặc các loại sợi tổng hợp cho ghế sofa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r>
              <a:rPr lang="en-US" sz="2000" dirty="0"/>
              <a:t>:</a:t>
            </a:r>
          </a:p>
          <a:p>
            <a:pPr algn="l"/>
            <a:r>
              <a:rPr lang="vi-VN" b="0" i="0" dirty="0">
                <a:effectLst/>
                <a:latin typeface="Open Sans" panose="020B0606030504020204" pitchFamily="34" charset="0"/>
              </a:rPr>
              <a:t>Việc sản xuất nệm cho ghế sofa, bằng mút, lông vũ hoặc các loại sợi tổng hợp, đòi hỏi sự chú ý đến nhiều yếu tố kỹ thuật và thiết kế đặc biệt. Mỗi loại vật liệu này đều có đặc điểm riêng và yêu cầu kỹ thuật sản xuất khác nhau.</a:t>
            </a:r>
          </a:p>
          <a:p>
            <a:pPr algn="l"/>
            <a:r>
              <a:rPr lang="vi-VN" b="0" i="0" dirty="0">
                <a:effectLst/>
                <a:latin typeface="Open Sans" panose="020B0606030504020204" pitchFamily="34" charset="0"/>
              </a:rPr>
              <a:t>Trước hết, việc chọn liệu liệu liệu phù hợp là bước quan trọng nhất. Mút được coi là lựa chọn phổ biến với sự đa dạng về độ cứng và độ đàn hồi. Sản xuất nệm mút thường bắt đầu bằng việc cắt và xắp xếp các tấm mút theo kích thước và hình dáng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A384BE6-C1BF-DA27-474A-B5A9B7733ABB}"/>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Sản xuất nệm bằng mút, lông vũ, hoặc các loại sợi tổng hợp cho ghế sofa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r>
              <a:rPr lang="en-US" sz="2000" dirty="0"/>
              <a:t>:</a:t>
            </a:r>
          </a:p>
          <a:p>
            <a:pPr algn="l"/>
            <a:r>
              <a:rPr lang="vi-VN" b="0" i="0" dirty="0">
                <a:effectLst/>
                <a:latin typeface="Open Sans" panose="020B0606030504020204" pitchFamily="34" charset="0"/>
              </a:rPr>
              <a:t>Trước hết, tai nạn liên quan đến máy móc và thiết bị: Do quy trình sản xuất thường sử dụng các thiết bị và máy móc phức tạp, nguy cơ tai nạn từ việc vận hành và bảo dưỡng các thiết bị là rất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vụ tai nạn có thể xảy ra do sự cố kỹ thuật, sử dụng không đúng cách hoặc do thiết bị không được bảo trì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875CCD-58DD-EB3E-071A-7AA439A5BEE6}"/>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nệm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mút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vũ</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tổng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ghế</a:t>
            </a:r>
            <a:r>
              <a:rPr lang="en-US" sz="3400" b="1" dirty="0">
                <a:solidFill>
                  <a:schemeClr val="bg1"/>
                </a:solidFill>
                <a:latin typeface="UTM Aptima" panose="02040603050506020204" pitchFamily="18" charset="0"/>
              </a:rPr>
              <a:t> sofa</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p>
          <a:p>
            <a:pPr algn="l"/>
            <a:r>
              <a:rPr lang="vi-VN" b="0" i="0" dirty="0">
                <a:effectLst/>
                <a:latin typeface="Open Sans" panose="020B0606030504020204" pitchFamily="34" charset="0"/>
              </a:rPr>
              <a:t>Thứ nhất, thiếu huấn luyện và kiến thức về an toàn lao động: Nhân viên không được đào tạo đầy đủ về cách sử dụng máy móc và thiết bị, hoặc không nhận biết được nguy cơ tiềm ẩn trong quá trình làm việc, dẫn đến việc không thực hiện các biện pháp phòng ngừa tai nạn.</a:t>
            </a:r>
          </a:p>
          <a:p>
            <a:pPr algn="l"/>
            <a:r>
              <a:rPr lang="vi-VN" b="0" i="0" dirty="0">
                <a:effectLst/>
                <a:latin typeface="Open Sans" panose="020B0606030504020204" pitchFamily="34" charset="0"/>
              </a:rPr>
              <a:t>Thứ hai, thiết kế không an toàn của quy trình sản xuất: Một số quy trình sản xuất có thiết kế không an toàn, ví dụ như việc không có các biện pháp bảo vệ đối với máy móc, không có khu vực an toàn cho việc vận chuyển và xử lý vật liệu, dẫn đến tăng nguy cơ tai nạn.</a:t>
            </a:r>
          </a:p>
          <a:p>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B25EA6-DB71-D3D5-D1F0-1E1A797FFD2B}"/>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nệm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mút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vũ</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tổng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ghế</a:t>
            </a:r>
            <a:r>
              <a:rPr lang="en-US" sz="3400" b="1" dirty="0">
                <a:solidFill>
                  <a:schemeClr val="bg1"/>
                </a:solidFill>
                <a:latin typeface="UTM Aptima" panose="02040603050506020204" pitchFamily="18" charset="0"/>
              </a:rPr>
              <a:t> sofa</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r>
              <a:rPr lang="en-US" sz="2000" dirty="0"/>
              <a:t>:</a:t>
            </a:r>
          </a:p>
          <a:p>
            <a:pPr algn="l">
              <a:buFont typeface="Arial" panose="020B0604020202020204" pitchFamily="34" charset="0"/>
              <a:buChar char="•"/>
            </a:pPr>
            <a:r>
              <a:rPr lang="vi-VN" b="1" i="0" dirty="0">
                <a:effectLst/>
                <a:latin typeface="Open Sans" panose="020B0606030504020204" pitchFamily="34" charset="0"/>
              </a:rPr>
              <a:t>Huấn luyện và giáo dục:</a:t>
            </a:r>
            <a:r>
              <a:rPr lang="vi-VN" b="0" i="0" dirty="0">
                <a:effectLst/>
                <a:latin typeface="Open Sans" panose="020B0606030504020204" pitchFamily="34" charset="0"/>
              </a:rPr>
              <a:t> Cung cấp huấn luyện đầy đủ và định kỳ về an toàn lao động, bao gồm việc giáo dục nhân viên về nguy cơ tiềm ẩn, cách sử dụng thiết bị và máy móc một cách an toàn, cũng như nhận biết và xử lý tình huống nguy hiểm.</a:t>
            </a:r>
          </a:p>
          <a:p>
            <a:pPr algn="l">
              <a:buFont typeface="Arial" panose="020B0604020202020204" pitchFamily="34" charset="0"/>
              <a:buChar char="•"/>
            </a:pPr>
            <a:r>
              <a:rPr lang="vi-VN" b="1" i="0" dirty="0">
                <a:effectLst/>
                <a:latin typeface="Open Sans" panose="020B0606030504020204" pitchFamily="34" charset="0"/>
              </a:rPr>
              <a:t>Sử dụng thiết bị bảo hộ:</a:t>
            </a:r>
            <a:r>
              <a:rPr lang="vi-VN" b="0" i="0" dirty="0">
                <a:effectLst/>
                <a:latin typeface="Open Sans" panose="020B0606030504020204" pitchFamily="34" charset="0"/>
              </a:rPr>
              <a:t> Đảm bảo nhân viên được cung cấp và sử dụng đầy đủ thiết bị bảo hộ cá nhân như mũ bảo hiểm, kính bảo hộ, găng tay, áo khoác chống nhiệt, giày bảo hộ, và khẩu trang, để giảm thiểu nguy cơ tai nạn và bảo vệ sức khỏe của họ.</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99D0189-7F18-620C-41E1-F0328C70C5A8}"/>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nệm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mút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vũ</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tổng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ghế</a:t>
            </a:r>
            <a:r>
              <a:rPr lang="en-US" sz="3400" b="1" dirty="0">
                <a:solidFill>
                  <a:schemeClr val="bg1"/>
                </a:solidFill>
                <a:latin typeface="UTM Aptima" panose="02040603050506020204" pitchFamily="18" charset="0"/>
              </a:rPr>
              <a:t> sofa</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r>
              <a:rPr lang="en-US" sz="2000" dirty="0"/>
              <a:t>:</a:t>
            </a:r>
          </a:p>
          <a:p>
            <a:pPr algn="l">
              <a:buFont typeface="Arial" panose="020B0604020202020204" pitchFamily="34" charset="0"/>
              <a:buChar char="•"/>
            </a:pPr>
            <a:r>
              <a:rPr lang="vi-VN" b="1" i="0" dirty="0">
                <a:effectLst/>
                <a:latin typeface="Open Sans" panose="020B0606030504020204" pitchFamily="34" charset="0"/>
              </a:rPr>
              <a:t>Huấn luyện và giáo dục:</a:t>
            </a:r>
            <a:r>
              <a:rPr lang="vi-VN" b="0" i="0" dirty="0">
                <a:effectLst/>
                <a:latin typeface="Open Sans" panose="020B0606030504020204" pitchFamily="34" charset="0"/>
              </a:rPr>
              <a:t> Cung cấp huấn luyện đầy đủ và định kỳ cho nhân viên về các quy định an toàn lao động, bao gồm việc sử dụng thiết bị bảo hộ, quy trình làm việc an toàn, và nhận biết nguy cơ tiềm ẩn trong quá trình sản xuất.</a:t>
            </a:r>
          </a:p>
          <a:p>
            <a:pPr algn="l">
              <a:buFont typeface="Arial" panose="020B0604020202020204" pitchFamily="34" charset="0"/>
              <a:buChar char="•"/>
            </a:pPr>
            <a:r>
              <a:rPr lang="vi-VN" b="1" i="0" dirty="0">
                <a:effectLst/>
                <a:latin typeface="Open Sans" panose="020B0606030504020204" pitchFamily="34" charset="0"/>
              </a:rPr>
              <a:t>Sử dụng thiết bị bảo hộ:</a:t>
            </a:r>
            <a:r>
              <a:rPr lang="vi-VN" b="0" i="0" dirty="0">
                <a:effectLst/>
                <a:latin typeface="Open Sans" panose="020B0606030504020204" pitchFamily="34" charset="0"/>
              </a:rPr>
              <a:t> Yêu cầu tất cả nhân viên phải sử dụng đầy đủ thiết bị bảo hộ cá nhân như mũ bảo hiểm, kính bảo hộ, găng tay, áo khoác chống nhiệt, giày bảo hộ và khẩu trang khi làm việc trong môi trường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2AAD57F-E15F-263C-09B7-29159376587B}"/>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nệm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mút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vũ</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tổng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ghế</a:t>
            </a:r>
            <a:r>
              <a:rPr lang="en-US" sz="3400" b="1" dirty="0">
                <a:solidFill>
                  <a:schemeClr val="bg1"/>
                </a:solidFill>
                <a:latin typeface="UTM Aptima" panose="02040603050506020204" pitchFamily="18" charset="0"/>
              </a:rPr>
              <a:t> sofa</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nệm</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lông</a:t>
            </a:r>
            <a:r>
              <a:rPr lang="en-US" b="1" i="0" dirty="0">
                <a:effectLst/>
                <a:latin typeface="Open Sans" panose="020B0606030504020204" pitchFamily="34" charset="0"/>
              </a:rPr>
              <a:t> </a:t>
            </a:r>
            <a:r>
              <a:rPr lang="en-US" b="1" i="0" dirty="0" err="1">
                <a:effectLst/>
                <a:latin typeface="Open Sans" panose="020B0606030504020204" pitchFamily="34" charset="0"/>
              </a:rPr>
              <a:t>vũ</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tổng</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b="1" i="0" dirty="0">
                <a:effectLst/>
                <a:latin typeface="Open Sans" panose="020B0606030504020204" pitchFamily="34" charset="0"/>
              </a:rPr>
              <a:t> sofa</a:t>
            </a:r>
            <a:r>
              <a:rPr lang="en-US" sz="2000" dirty="0"/>
              <a:t>:</a:t>
            </a:r>
          </a:p>
          <a:p>
            <a:pPr algn="l">
              <a:buFont typeface="Arial" panose="020B0604020202020204" pitchFamily="34" charset="0"/>
              <a:buChar char="•"/>
            </a:pPr>
            <a:r>
              <a:rPr lang="vi-VN" b="1" i="0" dirty="0">
                <a:effectLst/>
                <a:latin typeface="Open Sans" panose="020B0606030504020204" pitchFamily="34" charset="0"/>
              </a:rPr>
              <a:t>Bảo vệ người bị nạn:</a:t>
            </a:r>
            <a:r>
              <a:rPr lang="vi-VN" b="0" i="0" dirty="0">
                <a:effectLst/>
                <a:latin typeface="Open Sans" panose="020B0606030504020204" pitchFamily="34" charset="0"/>
              </a:rPr>
              <a:t> Ngay khi xảy ra tai nạn, người lao động phải được cung cấp sự chăm sóc cấp cứu ngay lập tức. Đảm bảo rằng người bị nạn được chuyển đến bệnh viện hoặc được cung cấp sự chăm sóc y tế đúng cách.</a:t>
            </a:r>
          </a:p>
          <a:p>
            <a:pPr algn="l">
              <a:buFont typeface="Arial" panose="020B0604020202020204" pitchFamily="34" charset="0"/>
              <a:buChar char="•"/>
            </a:pPr>
            <a:r>
              <a:rPr lang="vi-VN" b="1" i="0" dirty="0">
                <a:effectLst/>
                <a:latin typeface="Open Sans" panose="020B0606030504020204" pitchFamily="34" charset="0"/>
              </a:rPr>
              <a:t>Báo cáo và ghi chép:</a:t>
            </a:r>
            <a:r>
              <a:rPr lang="vi-VN" b="0" i="0" dirty="0">
                <a:effectLst/>
                <a:latin typeface="Open Sans" panose="020B0606030504020204" pitchFamily="34" charset="0"/>
              </a:rPr>
              <a:t> Ngay sau khi xảy ra tai nạn, cần thông báo cho quản lý và đội ngũ an toàn lao động của doanh nghiệp. Việc ghi chép chi tiết về tai nạn, bao gồm nguyên nhân và tình hình của người bị nạn, là quan trọng để phân tích và ngăn chặn các tai nạn tương tự trong tương lai.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E2386B9-082A-98D6-2F8F-6AA5F7341B5A}"/>
              </a:ext>
            </a:extLst>
          </p:cNvPr>
          <p:cNvPicPr>
            <a:picLocks noChangeAspect="1"/>
          </p:cNvPicPr>
          <p:nvPr/>
        </p:nvPicPr>
        <p:blipFill>
          <a:blip r:embed="rId3"/>
          <a:stretch>
            <a:fillRect/>
          </a:stretch>
        </p:blipFill>
        <p:spPr>
          <a:xfrm>
            <a:off x="5132520" y="404664"/>
            <a:ext cx="7056305" cy="70563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lắp ráp các bộ phận như khung ghế và nệm để tạo thành ghế sofa hoàn 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Lắp ráp các bộ phận để tạo thành một chiếc ghế sofa hoàn chỉnh đòi hỏi sự cẩn thận và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này thường bắt đầu bằng việc sắp xếp khung ghế, điều này có thể làm từ gỗ, kim loại hoặc các vật liệu khác, tùy thuộc vào thiết kế cụ thể của sản phẩm. Sau đó, các bộ phận khác như tay ghế, chân ghế và hệ thống hỗ trợ sẽ được gắn vào khung ghế.</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F96C41A-1CA9-E059-E626-B53B7197FCED}"/>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lắp ráp các bộ phận như khung ghế và nệm để tạo thành ghế sofa hoàn 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bộ phận như khung ghế và nệm để tạo thành chiếc ghế sofa hoàn chỉnh, các nhà sản xuất thường phải đối mặt với nguy cơ của các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dạng tai nạn phổ biến nhất là tai nạn về cắt và thương tổn do sử dụng các công cụ và máy móc. Việc cắt, khoan và gắn các bộ phận có thể tạo ra nguy cơ về việc đâm thủng da, cắt, hoặc bị làm tổn thương bởi các vật liệu sắc nhọn.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97351AC-6153-14D8-A304-74A9E858ACBE}"/>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lắp ráp các bộ phận như khung ghế và nệm để tạo thành ghế sofa hoàn 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lắp ráp các bộ phận như khung ghế và nệm để tạo thành chiếc ghế sofa hoàn chỉnh. Một trong những nguyên nhân chính là thiếu kinh nghiệm và đào tạo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lắp ráp ghế sofa đòi hỏi kỹ thuật và hiểu biết sâu sắc về các quy trình và công cụ sử dụng. Khi nhân viên thiếu kinh nghiệm hoặc không được đào tạo đúng cách, họ có thể gặp khó khăn trong việc nhận biết và giải quyết các tình huống nguy hiểm,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71AAEF-E8B4-750F-EB8C-27506327576B}"/>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lắp ráp các bộ phận như khung ghế và nệm để tạo thành ghế sofa hoàn chỉnh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Trước hết, đảm bảo rằng tất cả nhân viên tham gia vào quá trình lắp ráp được đào tạo đầy đủ về an toàn lao động và quy trình làm việc. Việc này giúp họ nhận biết và đối phó với các nguy cơ tiềm ẩn một cách chính xác và hiệu quả.</a:t>
            </a:r>
          </a:p>
          <a:p>
            <a:pPr algn="l"/>
            <a:r>
              <a:rPr lang="vi-VN" b="0" i="0" dirty="0">
                <a:effectLst/>
                <a:latin typeface="Open Sans" panose="020B0606030504020204" pitchFamily="34" charset="0"/>
              </a:rPr>
              <a:t>Thứ hai, cung cấp và đảm bảo sử dụng đúng các thiết bị bảo hộ cá nhân như mũ bảo hiểm, kính bảo hộ, găng tay và giày an toàn. Những thiết bị này không chỉ giúp bảo vệ người lao động khỏi các nguy cơ trực tiếp mà còn giảm thiểu tổn thương trong trường hợp tai nạn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1644680-F804-9256-D590-0AB44E42D497}"/>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lắp ráp các bộ phận như khung ghế và nệm để tạo thành ghế sofa hoàn 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việc đảm bảo rằng tất cả nhân viên tham gia vào quá trình lắp ráp được đào tạo đầy đủ về an toàn lao động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được hướng dẫn về cách sử dụng thiết bị và công cụ một cách an toàn, cũng như biết cách nhận biết và giải quyết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F2A5EB-F4F5-17B1-1D25-01F82959E23F}"/>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Lắp ráp các bộ phận như khung ghế và nệm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lắp ráp các bộ phận như khung ghế và nệm để tạo thành ghế sofa hoàn 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xảy ra tình huống tai nạn lao động trong quá trình lắp ráp các bộ phận như khung ghế và nệm để tạo thành ghế sofa hoàn chỉnh, việc xử lý khẩn cấp là rất quan trọng để đảm bảo an toàn cho tất cả nhân viên tham gia và giảm thiểu tổn thương.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an toàn cho nhân viên cần được ưu tiên hàng đầu. Nếu có ai bị thương, người đầu tiên phát hiện vụ tai nạn cần ngay lập tức báo cho cấp quản lý cao hơn và yêu cầu sự giúp đỡ y tế.</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A109D7-E18E-7C7C-1048-F6B9EE5A6F4E}"/>
              </a:ext>
            </a:extLst>
          </p:cNvPr>
          <p:cNvPicPr>
            <a:picLocks noChangeAspect="1"/>
          </p:cNvPicPr>
          <p:nvPr/>
        </p:nvPicPr>
        <p:blipFill>
          <a:blip r:embed="rId3"/>
          <a:stretch>
            <a:fillRect/>
          </a:stretch>
        </p:blipFill>
        <p:spPr>
          <a:xfrm>
            <a:off x="-1682452" y="2853006"/>
            <a:ext cx="5976664" cy="597666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2816</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GHẾ SOFA</vt:lpstr>
      <vt:lpstr>Một số vụ tai nạn trong  nhà máy sản xuất ghế sofa</vt:lpstr>
      <vt:lpstr>Tóm tắt bài học</vt:lpstr>
      <vt:lpstr>Sản xuất khung ghế sofa từ gỗ</vt:lpstr>
      <vt:lpstr>Sản xuất khung ghế sofa từ gỗ</vt:lpstr>
      <vt:lpstr>Sản xuất khung ghế sofa từ gỗ</vt:lpstr>
      <vt:lpstr>Sản xuất khung ghế sofa từ gỗ</vt:lpstr>
      <vt:lpstr>Sản xuất khung ghế sofa từ gỗ</vt:lpstr>
      <vt:lpstr>Sản xuất khung ghế sofa từ gỗ</vt:lpstr>
      <vt:lpstr>Sản xuất nệm bằng mút, lông vũ, hoặc các loại sợi tổng hợp cho ghế sofa</vt:lpstr>
      <vt:lpstr>Sản xuất nệm bằng mút, lông vũ, hoặc các loại sợi tổng hợp cho ghế sofa</vt:lpstr>
      <vt:lpstr>Sản xuất nệm bằng mút, lông vũ, hoặc các loại sợi tổng hợp cho ghế sofa</vt:lpstr>
      <vt:lpstr>Sản xuất nệm bằng mút, lông vũ, hoặc các loại sợi tổng hợp cho ghế sofa</vt:lpstr>
      <vt:lpstr>Sản xuất nệm bằng mút, lông vũ, hoặc các loại sợi tổng hợp cho ghế sofa</vt:lpstr>
      <vt:lpstr>Sản xuất nệm bằng mút, lông vũ, hoặc các loại sợi tổng hợp cho ghế sofa</vt:lpstr>
      <vt:lpstr>Lắp ráp các bộ phận như khung ghế và nệm </vt:lpstr>
      <vt:lpstr>Lắp ráp các bộ phận như khung ghế và nệm </vt:lpstr>
      <vt:lpstr>Lắp ráp các bộ phận như khung ghế và nệm </vt:lpstr>
      <vt:lpstr>Lắp ráp các bộ phận như khung ghế và nệm </vt:lpstr>
      <vt:lpstr>Lắp ráp các bộ phận như khung ghế và nệm </vt:lpstr>
      <vt:lpstr>Lắp ráp các bộ phận như khung ghế và nệm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2024-04-05T04:07:43Z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