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HẠT ĐIỀU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62973F1-ADE7-B4FA-2524-E54C361CBBCC}"/>
              </a:ext>
            </a:extLst>
          </p:cNvPr>
          <p:cNvPicPr>
            <a:picLocks noChangeAspect="1"/>
          </p:cNvPicPr>
          <p:nvPr/>
        </p:nvPicPr>
        <p:blipFill>
          <a:blip r:embed="rId4"/>
          <a:stretch>
            <a:fillRect/>
          </a:stretch>
        </p:blipFill>
        <p:spPr>
          <a:xfrm>
            <a:off x="4942284" y="4550477"/>
            <a:ext cx="1948903" cy="194890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03798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hạt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điều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hạt điều, các vụ tai nạn lao động là một thách thức nguyên lớn đối mặt với những nhà máy và công nhân. Những sự cố này không chỉ gây thương tích nặng nề cho nhân viên mà còn ảnh hưởng đến hiệu suất sản xuất và uy tín của doanh nghiệp</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Nguy</a:t>
            </a:r>
            <a:r>
              <a:rPr lang="en-US" i="0" dirty="0">
                <a:solidFill>
                  <a:srgbClr val="0D0D0D"/>
                </a:solidFill>
                <a:effectLst/>
                <a:latin typeface="Söhne"/>
              </a:rPr>
              <a:t> </a:t>
            </a:r>
            <a:r>
              <a:rPr lang="en-US" i="0" dirty="0" err="1">
                <a:solidFill>
                  <a:srgbClr val="0D0D0D"/>
                </a:solidFill>
                <a:effectLst/>
                <a:latin typeface="Söhne"/>
              </a:rPr>
              <a:t>Hiểm</a:t>
            </a:r>
            <a:r>
              <a:rPr lang="en-US" i="0" dirty="0">
                <a:solidFill>
                  <a:srgbClr val="0D0D0D"/>
                </a:solidFill>
                <a:effectLst/>
                <a:latin typeface="Söhne"/>
              </a:rPr>
              <a:t> </a:t>
            </a:r>
            <a:r>
              <a:rPr lang="en-US" i="0" dirty="0" err="1">
                <a:solidFill>
                  <a:srgbClr val="0D0D0D"/>
                </a:solidFill>
                <a:effectLst/>
                <a:latin typeface="Söhne"/>
              </a:rPr>
              <a:t>Của</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Ép</a:t>
            </a:r>
            <a:r>
              <a:rPr lang="en-US" i="0" dirty="0">
                <a:solidFill>
                  <a:srgbClr val="0D0D0D"/>
                </a:solidFill>
                <a:effectLst/>
                <a:latin typeface="Söhne"/>
              </a:rPr>
              <a:t> </a:t>
            </a:r>
            <a:r>
              <a:rPr lang="en-US" i="0" dirty="0" err="1">
                <a:solidFill>
                  <a:srgbClr val="0D0D0D"/>
                </a:solidFill>
                <a:effectLst/>
                <a:latin typeface="Söhne"/>
              </a:rPr>
              <a:t>Hạt</a:t>
            </a:r>
            <a:r>
              <a:rPr lang="en-US" i="0" dirty="0">
                <a:solidFill>
                  <a:srgbClr val="0D0D0D"/>
                </a:solidFill>
                <a:effectLst/>
                <a:latin typeface="Söhne"/>
              </a:rPr>
              <a:t> </a:t>
            </a:r>
            <a:r>
              <a:rPr lang="en-US" i="0" dirty="0" err="1">
                <a:solidFill>
                  <a:srgbClr val="0D0D0D"/>
                </a:solidFill>
                <a:effectLst/>
                <a:latin typeface="Söhne"/>
              </a:rPr>
              <a:t>Điều</a:t>
            </a:r>
            <a:endParaRPr lang="en-US" dirty="0">
              <a:solidFill>
                <a:srgbClr val="0D0D0D"/>
              </a:solidFill>
              <a:latin typeface="Söhne"/>
            </a:endParaRPr>
          </a:p>
          <a:p>
            <a:pPr marL="730885" lvl="1" indent="-304165"/>
            <a:r>
              <a:rPr lang="en-US" dirty="0" err="1"/>
              <a:t>Khía</a:t>
            </a:r>
            <a:r>
              <a:rPr lang="en-US" dirty="0"/>
              <a:t> </a:t>
            </a:r>
            <a:r>
              <a:rPr lang="en-US" dirty="0" err="1"/>
              <a:t>Cạnh</a:t>
            </a:r>
            <a:r>
              <a:rPr lang="en-US" dirty="0"/>
              <a:t> An </a:t>
            </a:r>
            <a:r>
              <a:rPr lang="en-US" dirty="0" err="1"/>
              <a:t>Toàn</a:t>
            </a:r>
            <a:r>
              <a:rPr lang="en-US" dirty="0"/>
              <a:t> Trong Quy </a:t>
            </a:r>
            <a:r>
              <a:rPr lang="en-US" dirty="0" err="1"/>
              <a:t>Trình</a:t>
            </a:r>
            <a:r>
              <a:rPr lang="en-US" dirty="0"/>
              <a:t> </a:t>
            </a:r>
            <a:r>
              <a:rPr lang="en-US" dirty="0" err="1"/>
              <a:t>Sản</a:t>
            </a:r>
            <a:r>
              <a:rPr lang="en-US" dirty="0"/>
              <a:t> </a:t>
            </a:r>
            <a:r>
              <a:rPr lang="en-US" dirty="0" err="1"/>
              <a:t>Xuất</a:t>
            </a:r>
            <a:endParaRPr lang="en-US" dirty="0">
              <a:solidFill>
                <a:srgbClr val="0D0D0D"/>
              </a:solidFill>
              <a:latin typeface="Söhne"/>
            </a:endParaRPr>
          </a:p>
          <a:p>
            <a:pPr marL="730885" lvl="1" indent="-304165"/>
            <a:r>
              <a:rPr lang="en-US" dirty="0" err="1"/>
              <a:t>Hậu</a:t>
            </a:r>
            <a:r>
              <a:rPr lang="en-US" dirty="0"/>
              <a:t> </a:t>
            </a:r>
            <a:r>
              <a:rPr lang="en-US" dirty="0" err="1"/>
              <a:t>Quả</a:t>
            </a:r>
            <a:r>
              <a:rPr lang="en-US" dirty="0"/>
              <a:t> </a:t>
            </a:r>
            <a:r>
              <a:rPr lang="en-US" dirty="0" err="1"/>
              <a:t>Kinh</a:t>
            </a:r>
            <a:r>
              <a:rPr lang="en-US" dirty="0"/>
              <a:t> </a:t>
            </a:r>
            <a:r>
              <a:rPr lang="en-US" dirty="0" err="1"/>
              <a:t>Tế</a:t>
            </a:r>
            <a:r>
              <a:rPr lang="en-US" dirty="0"/>
              <a:t> </a:t>
            </a:r>
            <a:r>
              <a:rPr lang="en-US" dirty="0" err="1"/>
              <a:t>và</a:t>
            </a:r>
            <a:r>
              <a:rPr lang="en-US" dirty="0"/>
              <a:t> </a:t>
            </a:r>
            <a:r>
              <a:rPr lang="en-US" dirty="0" err="1"/>
              <a:t>Xã</a:t>
            </a:r>
            <a:r>
              <a:rPr lang="en-US" dirty="0"/>
              <a:t> </a:t>
            </a:r>
            <a:r>
              <a:rPr lang="en-US" dirty="0" err="1"/>
              <a:t>Hội</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thu</a:t>
            </a:r>
            <a:r>
              <a:rPr lang="en-US" dirty="0"/>
              <a:t> </a:t>
            </a:r>
            <a:r>
              <a:rPr lang="en-US" dirty="0" err="1"/>
              <a:t>hoạch</a:t>
            </a:r>
            <a:r>
              <a:rPr lang="en-US" dirty="0"/>
              <a:t> </a:t>
            </a:r>
            <a:r>
              <a:rPr lang="en-US" dirty="0" err="1"/>
              <a:t>hạt</a:t>
            </a:r>
            <a:r>
              <a:rPr lang="en-US" dirty="0"/>
              <a:t> </a:t>
            </a:r>
            <a:r>
              <a:rPr lang="en-US" dirty="0" err="1"/>
              <a:t>điều</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tách</a:t>
            </a:r>
            <a:r>
              <a:rPr lang="en-US" dirty="0"/>
              <a:t> </a:t>
            </a:r>
            <a:r>
              <a:rPr lang="en-US" dirty="0" err="1"/>
              <a:t>lớp</a:t>
            </a:r>
            <a:r>
              <a:rPr lang="en-US" dirty="0"/>
              <a:t> </a:t>
            </a:r>
            <a:r>
              <a:rPr lang="en-US" dirty="0" err="1"/>
              <a:t>vỏ</a:t>
            </a:r>
            <a:r>
              <a:rPr lang="en-US" dirty="0"/>
              <a:t> </a:t>
            </a:r>
            <a:r>
              <a:rPr lang="en-US" dirty="0" err="1"/>
              <a:t>mỏng</a:t>
            </a:r>
            <a:r>
              <a:rPr lang="en-US" dirty="0"/>
              <a:t> </a:t>
            </a:r>
            <a:r>
              <a:rPr lang="en-US" dirty="0" err="1"/>
              <a:t>bảo</a:t>
            </a:r>
            <a:r>
              <a:rPr lang="en-US" dirty="0"/>
              <a:t> </a:t>
            </a:r>
            <a:r>
              <a:rPr lang="en-US" dirty="0" err="1"/>
              <a:t>vệ</a:t>
            </a:r>
            <a:r>
              <a:rPr lang="en-US" dirty="0"/>
              <a:t> </a:t>
            </a:r>
            <a:r>
              <a:rPr lang="en-US" dirty="0" err="1"/>
              <a:t>hạt</a:t>
            </a:r>
            <a:r>
              <a:rPr lang="en-US" dirty="0"/>
              <a:t> </a:t>
            </a:r>
            <a:r>
              <a:rPr lang="en-US" dirty="0" err="1"/>
              <a:t>điều</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sạch</a:t>
            </a:r>
            <a:r>
              <a:rPr lang="en-US" dirty="0"/>
              <a:t> </a:t>
            </a:r>
            <a:r>
              <a:rPr lang="en-US" dirty="0" err="1"/>
              <a:t>và</a:t>
            </a:r>
            <a:r>
              <a:rPr lang="en-US" dirty="0"/>
              <a:t> </a:t>
            </a:r>
            <a:r>
              <a:rPr lang="en-US" dirty="0" err="1"/>
              <a:t>sấy</a:t>
            </a:r>
            <a:r>
              <a:rPr lang="en-US" dirty="0"/>
              <a:t> </a:t>
            </a:r>
            <a:r>
              <a:rPr lang="en-US" dirty="0" err="1"/>
              <a:t>hạt</a:t>
            </a:r>
            <a:r>
              <a:rPr lang="en-US" dirty="0"/>
              <a:t> </a:t>
            </a:r>
            <a:r>
              <a:rPr lang="en-US" dirty="0" err="1"/>
              <a:t>điều</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rang </a:t>
            </a:r>
            <a:r>
              <a:rPr lang="en-US" dirty="0" err="1"/>
              <a:t>hạt</a:t>
            </a:r>
            <a:r>
              <a:rPr lang="en-US" dirty="0"/>
              <a:t> </a:t>
            </a:r>
            <a:r>
              <a:rPr lang="en-US" dirty="0" err="1"/>
              <a:t>điều</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điều</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Thời điểm thu hoạch:</a:t>
            </a:r>
            <a:r>
              <a:rPr lang="vi-VN" b="0" i="0" dirty="0">
                <a:effectLst/>
                <a:latin typeface="Open Sans" panose="020B0606030504020204" pitchFamily="34" charset="0"/>
              </a:rPr>
              <a:t> Quả điều được thu hoạch khi chúng đạt độ chín tới mức tối ưu. Điều này đòi hỏi sự quan sát kỹ lưỡng từ phía nông dân để đảm bảo chất lượng cao.</a:t>
            </a:r>
          </a:p>
          <a:p>
            <a:pPr algn="l">
              <a:buFont typeface="Arial" panose="020B0604020202020204" pitchFamily="34" charset="0"/>
              <a:buChar char="•"/>
            </a:pPr>
            <a:r>
              <a:rPr lang="vi-VN" b="1" i="0" dirty="0">
                <a:effectLst/>
                <a:latin typeface="Open Sans" panose="020B0606030504020204" pitchFamily="34" charset="0"/>
              </a:rPr>
              <a:t>Phương pháp thu hoạch:</a:t>
            </a:r>
            <a:r>
              <a:rPr lang="vi-VN" b="0" i="0" dirty="0">
                <a:effectLst/>
                <a:latin typeface="Open Sans" panose="020B0606030504020204" pitchFamily="34" charset="0"/>
              </a:rPr>
              <a:t> Thu hoạch hạt điều thường được thực hiện bằng tay để tránh làm hỏng quả. Nông dân sử dụng công cụ đặc biệt để cắt bỏ quả điều khỏi cây một cách cẩn thận.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0682F73-977B-2FBE-7C1D-2146349FB4D7}"/>
              </a:ext>
            </a:extLst>
          </p:cNvPr>
          <p:cNvPicPr>
            <a:picLocks noChangeAspect="1"/>
          </p:cNvPicPr>
          <p:nvPr/>
        </p:nvPicPr>
        <p:blipFill>
          <a:blip r:embed="rId3"/>
          <a:stretch>
            <a:fillRect/>
          </a:stretch>
        </p:blipFill>
        <p:spPr>
          <a:xfrm>
            <a:off x="-1106388" y="321297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điều</a:t>
            </a:r>
            <a:endParaRPr lang="en-US" sz="2400" b="1" i="0" dirty="0">
              <a:effectLst/>
              <a:latin typeface="Söhne"/>
            </a:endParaRPr>
          </a:p>
          <a:p>
            <a:pPr algn="l"/>
            <a:r>
              <a:rPr lang="vi-VN" b="0" i="0" dirty="0">
                <a:effectLst/>
                <a:latin typeface="Open Sans" panose="020B0606030504020204" pitchFamily="34" charset="0"/>
              </a:rPr>
              <a:t>Quá trình thu hoạch hạt điều không chỉ mang lại những thách thức về kỹ thuật và chất lượng sản phẩm mà còn đối mặt với các nguy cơ tai nạn. Các dạng tai nạn thường gặp trong quá trình này bao gồm:</a:t>
            </a:r>
          </a:p>
          <a:p>
            <a:pPr algn="l"/>
            <a:r>
              <a:rPr lang="vi-VN" b="0" i="0" dirty="0">
                <a:effectLst/>
                <a:latin typeface="Open Sans" panose="020B0606030504020204" pitchFamily="34" charset="0"/>
              </a:rPr>
              <a:t>Trong việc sử dụng công cụ cắt bỏ quả điều, nông dân có thể gặp phải các tai nạn như cắt vào tay hoặc ngón, đặc biệt là khi làm việc nhanh chóng để đảm bảo thu hoạch đúng thời điểm.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FA54272-579A-054C-8385-9C9B1B90B9BC}"/>
              </a:ext>
            </a:extLst>
          </p:cNvPr>
          <p:cNvPicPr>
            <a:picLocks noChangeAspect="1"/>
          </p:cNvPicPr>
          <p:nvPr/>
        </p:nvPicPr>
        <p:blipFill>
          <a:blip r:embed="rId3"/>
          <a:stretch>
            <a:fillRect/>
          </a:stretch>
        </p:blipFill>
        <p:spPr>
          <a:xfrm>
            <a:off x="-1106388" y="321297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điều</a:t>
            </a:r>
            <a:endParaRPr lang="en-US" sz="2400" b="1" i="0" dirty="0">
              <a:effectLst/>
              <a:latin typeface="Söhne"/>
            </a:endParaRPr>
          </a:p>
          <a:p>
            <a:pPr algn="l"/>
            <a:r>
              <a:rPr lang="vi-VN" b="0" i="0" dirty="0">
                <a:effectLst/>
                <a:latin typeface="Open Sans" panose="020B0606030504020204" pitchFamily="34" charset="0"/>
              </a:rPr>
              <a:t>Có nhiều yếu tố đóng góp vào nguy cơ tai nạn trong quá trình thu hoạch hạt điều. Một trong những nguyên nhân quan trọng là thiếu hiểu biết và đào tạo về an toàn lao động. Nếu người làm không được đào tạo đầy đủ về cách sử dụng công cụ và thiết bị, họ có thể đối mặt với nguy cơ cao về tai nạn cắt và tổn thương.</a:t>
            </a:r>
          </a:p>
          <a:p>
            <a:pPr algn="l"/>
            <a:r>
              <a:rPr lang="vi-VN" b="0" i="0" dirty="0">
                <a:effectLst/>
                <a:latin typeface="Open Sans" panose="020B0606030504020204" pitchFamily="34" charset="0"/>
              </a:rPr>
              <a:t>Thời tiết và điều kiện môi trường cũng đóng vai trò quan trọng. Trong điều kiện trời mưa, đất trơn trượt có thể dẫn đến tai nạn té ngã, làm tăng nguy cơ gãy, bong tróc, hoặc bong gân.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5F57501-0665-221F-3BA3-E71A0C568327}"/>
              </a:ext>
            </a:extLst>
          </p:cNvPr>
          <p:cNvPicPr>
            <a:picLocks noChangeAspect="1"/>
          </p:cNvPicPr>
          <p:nvPr/>
        </p:nvPicPr>
        <p:blipFill>
          <a:blip r:embed="rId3"/>
          <a:stretch>
            <a:fillRect/>
          </a:stretch>
        </p:blipFill>
        <p:spPr>
          <a:xfrm>
            <a:off x="-1106388" y="321297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điều</a:t>
            </a:r>
            <a:endParaRPr lang="en-US" sz="2400" b="1" i="0" dirty="0">
              <a:effectLst/>
              <a:latin typeface="Söhne"/>
            </a:endParaRPr>
          </a:p>
          <a:p>
            <a:pPr algn="l"/>
            <a:r>
              <a:rPr lang="vi-VN" b="0" i="0" dirty="0">
                <a:effectLst/>
                <a:latin typeface="Open Sans" panose="020B0606030504020204" pitchFamily="34" charset="0"/>
              </a:rPr>
              <a:t>Để giảm nguy cơ tai nạn trong quá trình thu hoạch hạt điều, việc áp dụng các biện pháp phòng tránh là quan trọng. Đầu tiên, đào tạo an toàn lao động là chìa khóa. Người làm cần được huấn luyện về cách sử dụng đúng các công cụ và thiết bị, cũng như quy tắc an toàn khi làm việc.</a:t>
            </a:r>
          </a:p>
          <a:p>
            <a:pPr algn="l"/>
            <a:r>
              <a:rPr lang="vi-VN" b="0" i="0" dirty="0">
                <a:effectLst/>
                <a:latin typeface="Open Sans" panose="020B0606030504020204" pitchFamily="34" charset="0"/>
              </a:rPr>
              <a:t>Quản lý thời gian một cách hợp lý cũng là một yếu tố quan trọng. Bảo đảm rằng người làm có đủ thời gian để thực hiện công việc mà không cảm thấy áp lực, giúp giảm nguy cơ làm việc vội vã và tăng khả năng tuân thủ các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64123C0-7C83-AF71-675A-109DE142CABA}"/>
              </a:ext>
            </a:extLst>
          </p:cNvPr>
          <p:cNvPicPr>
            <a:picLocks noChangeAspect="1"/>
          </p:cNvPicPr>
          <p:nvPr/>
        </p:nvPicPr>
        <p:blipFill>
          <a:blip r:embed="rId3"/>
          <a:stretch>
            <a:fillRect/>
          </a:stretch>
        </p:blipFill>
        <p:spPr>
          <a:xfrm>
            <a:off x="-1106388" y="321297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điều</a:t>
            </a:r>
            <a:endParaRPr lang="en-US" sz="2400" b="1" i="0" dirty="0">
              <a:effectLst/>
              <a:latin typeface="Söhne"/>
            </a:endParaRPr>
          </a:p>
          <a:p>
            <a:r>
              <a:rPr lang="vi-VN" b="0" i="0" dirty="0">
                <a:effectLst/>
                <a:latin typeface="Open Sans" panose="020B0606030504020204" pitchFamily="34" charset="0"/>
              </a:rPr>
              <a:t>Quy định an toàn lao động khi thu hoạch hạt điều (cashew) đóng vai trò quan trọng trong việc bảo vệ sức khỏe và an toàn của người làm. </a:t>
            </a:r>
            <a:endParaRPr lang="en-US" b="0" i="0" dirty="0">
              <a:effectLst/>
              <a:latin typeface="Open Sans" panose="020B0606030504020204" pitchFamily="34" charset="0"/>
            </a:endParaRPr>
          </a:p>
          <a:p>
            <a:r>
              <a:rPr lang="vi-VN" b="0" i="0" dirty="0">
                <a:effectLst/>
                <a:latin typeface="Open Sans" panose="020B0606030504020204" pitchFamily="34" charset="0"/>
              </a:rPr>
              <a:t>Các nông dân thường được yêu cầu tham gia các buổi đào tạo về an toàn lao động, giúp họ hiểu rõ về cách sử dụng an toàn các công cụ và thiết bị trong quá trình thu hoạch.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4C2DDA-5B46-BCC1-AB6D-8958D1C4C93D}"/>
              </a:ext>
            </a:extLst>
          </p:cNvPr>
          <p:cNvPicPr>
            <a:picLocks noChangeAspect="1"/>
          </p:cNvPicPr>
          <p:nvPr/>
        </p:nvPicPr>
        <p:blipFill>
          <a:blip r:embed="rId3"/>
          <a:stretch>
            <a:fillRect/>
          </a:stretch>
        </p:blipFill>
        <p:spPr>
          <a:xfrm>
            <a:off x="-1106388" y="321297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a:solidFill>
                  <a:schemeClr val="accent4"/>
                </a:solidFill>
                <a:latin typeface="UTM Aptima" panose="02040603050506020204" pitchFamily="18" charset="0"/>
              </a:rPr>
              <a:t>Thu </a:t>
            </a:r>
            <a:r>
              <a:rPr lang="en-US" dirty="0" err="1">
                <a:solidFill>
                  <a:schemeClr val="accent4"/>
                </a:solidFill>
                <a:latin typeface="UTM Aptima" panose="02040603050506020204" pitchFamily="18" charset="0"/>
              </a:rPr>
              <a:t>hoạch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điều</a:t>
            </a:r>
            <a:endParaRPr lang="en-US" sz="2400" b="1" i="0" dirty="0">
              <a:effectLst/>
              <a:latin typeface="Söhne"/>
            </a:endParaRPr>
          </a:p>
          <a:p>
            <a:r>
              <a:rPr lang="vi-VN" b="0" i="0" dirty="0">
                <a:effectLst/>
                <a:latin typeface="Open Sans" panose="020B0606030504020204" pitchFamily="34" charset="0"/>
              </a:rPr>
              <a:t>Xử lý tình huống tai nạn khẩn cấp khi thu hoạch hạt điều (cashew) đòi hỏi sự nhanh nhạy và chuẩn bị kỹ năng từ người làm.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tai nạn xảy ra, việc quay đầu hướng ngay lập tức vào các biện pháp cấp cứu là quan trọng. Đầu tiên, liên lạc với đội ngũ y tế hoặc dịch vụ cứu thương để đảm bảo sự hỗ trợ nhanh chóng.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835AE42-E7B7-8028-03E1-1C818A333852}"/>
              </a:ext>
            </a:extLst>
          </p:cNvPr>
          <p:cNvPicPr>
            <a:picLocks noChangeAspect="1"/>
          </p:cNvPicPr>
          <p:nvPr/>
        </p:nvPicPr>
        <p:blipFill>
          <a:blip r:embed="rId3"/>
          <a:stretch>
            <a:fillRect/>
          </a:stretch>
        </p:blipFill>
        <p:spPr>
          <a:xfrm>
            <a:off x="-1106388" y="321297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6941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bảo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điều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sz="2000" dirty="0"/>
              <a:t>:</a:t>
            </a:r>
          </a:p>
          <a:p>
            <a:pPr algn="l"/>
            <a:r>
              <a:rPr lang="vi-VN" b="0" i="0" dirty="0">
                <a:effectLst/>
                <a:latin typeface="Open Sans" panose="020B0606030504020204" pitchFamily="34" charset="0"/>
              </a:rPr>
              <a:t>Quá trình tách lớp vỏ mỏng bảo vệ hạt điều (cashew) là một công đoạn quan trọng trong quy trình sản xuất của ngành công nghiệp nông sản. Đặc điểm chính của công việc này là sự tinh tế và đòi hỏi sự khéo léo từ phía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hạt điều được thu hoạch và sau đó chúng sẽ trải qua quá trình tách vỏ mỏng. Quá trình này không chỉ yêu cầu kỹ thuật cao mà còn đòi hỏi kiên nhẫn và tận tâm.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5229DB7-6760-D19A-52A6-FDEEE2F16F4E}"/>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1027023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bảo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điều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sz="2000" dirty="0"/>
              <a:t>:</a:t>
            </a:r>
          </a:p>
          <a:p>
            <a:pPr algn="l"/>
            <a:r>
              <a:rPr lang="vi-VN" b="0" i="0" dirty="0">
                <a:effectLst/>
                <a:latin typeface="Open Sans" panose="020B0606030504020204" pitchFamily="34" charset="0"/>
              </a:rPr>
              <a:t>Trong quá trình tách lớp vỏ mỏng bảo vệ hạt điều, các tai nạn có thể xảy ra, đòi hỏi sự chú ý và biện pháp an toàn đặc biệt từ người thực hiện công việc. Một trong những rủi ro phổ biến là sự cố tổn thương do dao cắt, do quá trình xử lý hạt điều bằng các công cụ sắc bén.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thiết bị an toàn và các phương pháp làm việc chính xác là quan trọng để tránh những tai nạn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BF68E84-582F-4D56-21C4-96C6CD3D2153}"/>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9821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bảo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điều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sz="2000" dirty="0"/>
              <a:t>:</a:t>
            </a:r>
          </a:p>
          <a:p>
            <a:pPr algn="l"/>
            <a:r>
              <a:rPr lang="vi-VN" b="0" i="0" dirty="0">
                <a:effectLst/>
                <a:latin typeface="Open Sans" panose="020B0606030504020204" pitchFamily="34" charset="0"/>
              </a:rPr>
              <a:t>Có nhiều nguyên nhân gây ra tai nạn trong quá trình tách lớp vỏ mỏng bảo vệ hạt điều, đặt ra những thách thức đáng kể cho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nguyên nhân chính bao gồm sự thiếu chú ý và tập trung, đặc biệt là khi thao tác với các công cụ sắc bén như dao cắt. Sự mất tập trung có thể dẫn đến quyết định sai lầm và gây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A1800CB-EC8C-D6C5-D254-A46CADF2865B}"/>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19011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bảo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điều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sz="2000" dirty="0"/>
              <a:t>:</a:t>
            </a:r>
          </a:p>
          <a:p>
            <a:pPr algn="l"/>
            <a:r>
              <a:rPr lang="vi-VN" b="0" i="0" dirty="0">
                <a:effectLst/>
                <a:latin typeface="Open Sans" panose="020B0606030504020204" pitchFamily="34" charset="0"/>
              </a:rPr>
              <a:t>Để đảm bảo an toàn trong quá trình tách lớp vỏ mỏng bảo vệ hạt điều, cần thực hiện một số biện pháp phòng tránh tai nạn đặc biệt.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người làm việc được đào tạo đầy đủ về kỹ thuật và an toàn là quan trọng. Họ cần hiểu rõ về các công cụ sử dụng, quy trình làm việc và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1731E6-1BC7-9AD3-385A-F82591608402}"/>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7408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bảo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điều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sz="2000" dirty="0"/>
              <a:t>:</a:t>
            </a:r>
          </a:p>
          <a:p>
            <a:pPr algn="l"/>
            <a:r>
              <a:rPr lang="vi-VN" b="0" i="0" dirty="0">
                <a:effectLst/>
                <a:latin typeface="Open Sans" panose="020B0606030504020204" pitchFamily="34" charset="0"/>
              </a:rPr>
              <a:t>Quy định an toàn lao động đóng vai trò quan trọng trong việc đảm bảo sự an toàn và tránh tai nạn khi thực hiện quá trình tách lớp vỏ mỏng bảo vệ hạt điều.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cần phải tuân thủ mọi quy tắc an toàn được đặt ra, bao gồm việc sử dụng đầy đủ trang thiết bị bảo hộ cá nhân như mũ bảo hộ, găng tay, và kính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90D7900-9C22-35A2-8208-76EE8BD79AD7}"/>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04609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bảo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vệ</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điều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mỏng</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sz="2000" dirty="0"/>
              <a:t>:</a:t>
            </a:r>
          </a:p>
          <a:p>
            <a:pPr algn="l"/>
            <a:r>
              <a:rPr lang="vi-VN" b="0" i="0" dirty="0">
                <a:effectLst/>
                <a:latin typeface="Open Sans" panose="020B0606030504020204" pitchFamily="34" charset="0"/>
              </a:rPr>
              <a:t>Trong trường hợp xảy ra tai nạn khi tách lớp vỏ mỏng bảo vệ hạt điều, quy trình xử lý tình huống khẩn cấp đóng vai trò quan trọng để giữ an toàn cho nhân viên và ngăn chặn tình hình trở nên tồi tệ hơn. Đầu tiên, việc báo cáo ngay lập tức về sự cố cho người quản lý và đồng nghiệp là quan trọng để có phản ứng nhanh chóng.</a:t>
            </a:r>
          </a:p>
          <a:p>
            <a:pPr algn="l"/>
            <a:r>
              <a:rPr lang="vi-VN" b="0" i="0" dirty="0">
                <a:effectLst/>
                <a:latin typeface="Open Sans" panose="020B0606030504020204" pitchFamily="34" charset="0"/>
              </a:rPr>
              <a:t>Người làm việc cần được đào tạo để biết cách sử dụng trang thiết bị an toàn và áp dụng các biện pháp cứu thương cơ bản.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2AD38A6-AA83-2C18-814B-AE23ECC88A16}"/>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điều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trình vận hành máy làm sạch và sấy hạt điều (cashew) đòi hỏi sự chuyên nghiệp và hiểu biết sâu rộng về ngành công nghiệp này. Các chuyên gia cần phải làm quen với đặc điểm cụ thể của quy trình này để đảm bảo hiệu suất và chất lượng cao.</a:t>
            </a:r>
          </a:p>
          <a:p>
            <a:pPr algn="l"/>
            <a:r>
              <a:rPr lang="vi-VN" b="0" i="0" dirty="0">
                <a:effectLst/>
                <a:latin typeface="Open Sans" panose="020B0606030504020204" pitchFamily="34" charset="0"/>
              </a:rPr>
              <a:t>Đầu tiên, công việc vận hành máy bao gồm việc xác định loại hạt điều và chất lượng đầu vào. Nắm vững thông số kỹ thuật của máy làm sạch để đảm bảo rằng quá trình diễn ra mạnh mẽ và hiệu quả. Các chuyên gia cũng cần hiểu rõ về các biến đổi trong quá trình làm sạch, đặc biệt là với các hạt có hình dạng và kích thước không đồng đều.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DED88EF-257C-165C-4739-D64868D32993}"/>
              </a:ext>
            </a:extLst>
          </p:cNvPr>
          <p:cNvPicPr>
            <a:picLocks noChangeAspect="1"/>
          </p:cNvPicPr>
          <p:nvPr/>
        </p:nvPicPr>
        <p:blipFill>
          <a:blip r:embed="rId3"/>
          <a:stretch>
            <a:fillRect/>
          </a:stretch>
        </p:blipFill>
        <p:spPr>
          <a:xfrm>
            <a:off x="-890364" y="2420888"/>
            <a:ext cx="5688632" cy="568863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điều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làm sạch và sấy hạt điều, có nhiều nguy cơ liên quan đến các dạng tai nạn mà nhân viên cần phải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chính là tai nạn liên quan đến máy móc, như va chạm, nằm ngoài tầm kiểm soát hoặc lỗi kỹ thuật. Các nhân viên cần được đào tạo về an toàn máy móc để tránh những tình huống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E5B4D6-03E8-6E6A-5A1E-49B0D856E803}"/>
              </a:ext>
            </a:extLst>
          </p:cNvPr>
          <p:cNvPicPr>
            <a:picLocks noChangeAspect="1"/>
          </p:cNvPicPr>
          <p:nvPr/>
        </p:nvPicPr>
        <p:blipFill>
          <a:blip r:embed="rId3"/>
          <a:stretch>
            <a:fillRect/>
          </a:stretch>
        </p:blipFill>
        <p:spPr>
          <a:xfrm>
            <a:off x="-890364" y="2420888"/>
            <a:ext cx="5688632" cy="568863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điều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sạch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sấy</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kinh</a:t>
            </a:r>
            <a:r>
              <a:rPr lang="en-US" b="0" i="0" dirty="0">
                <a:effectLst/>
                <a:latin typeface="Open Sans" panose="020B0606030504020204" pitchFamily="34" charset="0"/>
              </a:rPr>
              <a:t> </a:t>
            </a:r>
            <a:r>
              <a:rPr lang="en-US" b="0" i="0" dirty="0" err="1">
                <a:effectLst/>
                <a:latin typeface="Open Sans" panose="020B0606030504020204" pitchFamily="34" charset="0"/>
              </a:rPr>
              <a:t>nghiệm</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đổi</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sạch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sấy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lầm</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214A20-9176-9CDF-9D9E-813528802A84}"/>
              </a:ext>
            </a:extLst>
          </p:cNvPr>
          <p:cNvPicPr>
            <a:picLocks noChangeAspect="1"/>
          </p:cNvPicPr>
          <p:nvPr/>
        </p:nvPicPr>
        <p:blipFill>
          <a:blip r:embed="rId3"/>
          <a:stretch>
            <a:fillRect/>
          </a:stretch>
        </p:blipFill>
        <p:spPr>
          <a:xfrm>
            <a:off x="-890364" y="2420888"/>
            <a:ext cx="5688632" cy="568863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điều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sạch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sấy</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qua. </a:t>
            </a:r>
          </a:p>
          <a:p>
            <a:pPr algn="l">
              <a:lnSpc>
                <a:spcPct val="120000"/>
              </a:lnSpc>
            </a:pP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chỉ</a:t>
            </a:r>
            <a:r>
              <a:rPr lang="en-US" b="0" i="0" dirty="0">
                <a:effectLst/>
                <a:latin typeface="Open Sans" panose="020B0606030504020204" pitchFamily="34" charset="0"/>
              </a:rPr>
              <a:t> </a:t>
            </a:r>
            <a:r>
              <a:rPr lang="en-US" b="0" i="0" dirty="0" err="1">
                <a:effectLst/>
                <a:latin typeface="Open Sans" panose="020B0606030504020204" pitchFamily="34" charset="0"/>
              </a:rPr>
              <a:t>giúp</a:t>
            </a:r>
            <a:r>
              <a:rPr lang="en-US" b="0" i="0" dirty="0">
                <a:effectLst/>
                <a:latin typeface="Open Sans" panose="020B0606030504020204" pitchFamily="34" charset="0"/>
              </a:rPr>
              <a:t> </a:t>
            </a:r>
            <a:r>
              <a:rPr lang="en-US" b="0" i="0" dirty="0" err="1">
                <a:effectLst/>
                <a:latin typeface="Open Sans" panose="020B0606030504020204" pitchFamily="34" charset="0"/>
              </a:rPr>
              <a:t>họ</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còn</a:t>
            </a:r>
            <a:r>
              <a:rPr lang="en-US" b="0" i="0" dirty="0">
                <a:effectLst/>
                <a:latin typeface="Open Sans" panose="020B0606030504020204" pitchFamily="34" charset="0"/>
              </a:rPr>
              <a:t> </a:t>
            </a:r>
            <a:r>
              <a:rPr lang="en-US" b="0" i="0" dirty="0" err="1">
                <a:effectLst/>
                <a:latin typeface="Open Sans" panose="020B0606030504020204" pitchFamily="34" charset="0"/>
              </a:rPr>
              <a:t>cung</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53ECC2-B4B8-D2FB-AEFC-B39965A35A70}"/>
              </a:ext>
            </a:extLst>
          </p:cNvPr>
          <p:cNvPicPr>
            <a:picLocks noChangeAspect="1"/>
          </p:cNvPicPr>
          <p:nvPr/>
        </p:nvPicPr>
        <p:blipFill>
          <a:blip r:embed="rId3"/>
          <a:stretch>
            <a:fillRect/>
          </a:stretch>
        </p:blipFill>
        <p:spPr>
          <a:xfrm>
            <a:off x="-890364" y="2420888"/>
            <a:ext cx="5688632" cy="568863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điều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làm sạch và sấy hạt điều đóng vai trò quan trọng trong việc bảo vệ nhân viên và duy trì quy trình sản xuất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Mọi người tham gia quá trình này cần phải đeo đúng trang bị bảo hộ cá nhân, bao gồm mũ bảo hiểm, kính bảo hộ và áo chống nhiệt độ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CB4FDC-250A-1350-277D-D762B2A61B7A}"/>
              </a:ext>
            </a:extLst>
          </p:cNvPr>
          <p:cNvPicPr>
            <a:picLocks noChangeAspect="1"/>
          </p:cNvPicPr>
          <p:nvPr/>
        </p:nvPicPr>
        <p:blipFill>
          <a:blip r:embed="rId3"/>
          <a:stretch>
            <a:fillRect/>
          </a:stretch>
        </p:blipFill>
        <p:spPr>
          <a:xfrm>
            <a:off x="-890364" y="2420888"/>
            <a:ext cx="5688632" cy="568863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điều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điều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làm sạch và sấy hạt điều đòi hỏi sự nhanh nhẹn và chuẩn bị cẩn thận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ngừng máy ngay lập tức và bảo vệ tính mạng của bản thân và người khác là ưu tiên hàng đầu. Đồng thời, báo cáo tình huống ngay lập tức cho người quản lý và đội ngũ cứu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811BDD1-CC13-C5F2-CA47-8A1C6ADA3365}"/>
              </a:ext>
            </a:extLst>
          </p:cNvPr>
          <p:cNvPicPr>
            <a:picLocks noChangeAspect="1"/>
          </p:cNvPicPr>
          <p:nvPr/>
        </p:nvPicPr>
        <p:blipFill>
          <a:blip r:embed="rId3"/>
          <a:stretch>
            <a:fillRect/>
          </a:stretch>
        </p:blipFill>
        <p:spPr>
          <a:xfrm>
            <a:off x="-890364" y="2420888"/>
            <a:ext cx="5688632" cy="568863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rang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điều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rang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sz="2400" dirty="0"/>
              <a:t>:</a:t>
            </a:r>
          </a:p>
          <a:p>
            <a:pPr algn="l"/>
            <a:r>
              <a:rPr lang="vi-VN" b="0" i="0" dirty="0">
                <a:solidFill>
                  <a:srgbClr val="4C4F5A"/>
                </a:solidFill>
                <a:effectLst/>
                <a:latin typeface="Open Sans" panose="020B0606030504020204" pitchFamily="34" charset="0"/>
              </a:rPr>
              <a:t>Quy trình vận hành máy rang hạt điều (cashew) đòi hỏi sự chuyên nghiệp và hiểu biết sâu rộng về nguyên tắc hoạt động của thiết bị. Để hiểu rõ đặc điểm của công việc này, người vận hành cần phải tập trung vào nhiều khía cạnh khác nhau.</a:t>
            </a:r>
          </a:p>
          <a:p>
            <a:pPr algn="l"/>
            <a:r>
              <a:rPr lang="vi-VN" b="0" i="0" dirty="0">
                <a:solidFill>
                  <a:srgbClr val="4C4F5A"/>
                </a:solidFill>
                <a:effectLst/>
                <a:latin typeface="Open Sans" panose="020B0606030504020204" pitchFamily="34" charset="0"/>
              </a:rPr>
              <a:t>Một trong những điểm chính là kiểm soát nhiệt độ và thời gian rang. Quá trình rang hạt điều yêu cầu sự đồng đều trong việc truyền nhiệt, đảm bảo từng hạt đều nhận được lượng nhiệt cần thiết để phát triển hương vị và chất lượng. Người vận hành máy cần theo dõi và điều chỉnh các thông số này theo sát để đảm bảo quá trình rang diễn ra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rang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điều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rang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sz="2400" dirty="0"/>
              <a:t>:</a:t>
            </a:r>
          </a:p>
          <a:p>
            <a:pPr algn="l"/>
            <a:r>
              <a:rPr lang="vi-VN" b="0" i="0" dirty="0">
                <a:solidFill>
                  <a:srgbClr val="4C4F5A"/>
                </a:solidFill>
                <a:effectLst/>
                <a:latin typeface="Open Sans" panose="020B0606030504020204" pitchFamily="34" charset="0"/>
              </a:rPr>
              <a:t>Trong quá trình vận hành máy rang hạt điều, có nhiều dạng tai nạn mà người làm việc cần phải chú ý để bảo đảm an toàn. Một số vấn đề thường gặp bao gồm rủi ro cháy nổ do nhiệt độ và áp lực không kiểm soát được. Sự tăng nhiệt độ đột ngột hoặc tăng áp lực không đồng đều có thể dẫn đến các tình huống nguy hiểm.</a:t>
            </a:r>
          </a:p>
          <a:p>
            <a:pPr algn="l"/>
            <a:r>
              <a:rPr lang="vi-VN" b="0" i="0" dirty="0">
                <a:solidFill>
                  <a:srgbClr val="4C4F5A"/>
                </a:solidFill>
                <a:effectLst/>
                <a:latin typeface="Open Sans" panose="020B0606030504020204" pitchFamily="34" charset="0"/>
              </a:rPr>
              <a:t>Tai nạn khác thường xuyên xuất hiện liên quan đến việc bảo dưỡng và sửa chữa máy. Nếu quy trình này không được thực hiện đúng cách, có thể dẫn đến sự cố máy móc, gây nguy hiểm cho người làm việc. Điều này nhấn mạnh sự quan trọng của việc duy trì máy móc theo đúng tiêu chuẩn và tuân thủ các quy trình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rang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điều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rang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sz="2400" dirty="0"/>
              <a:t>:</a:t>
            </a:r>
          </a:p>
          <a:p>
            <a:pPr algn="l"/>
            <a:r>
              <a:rPr lang="vi-VN" b="0" i="0" dirty="0">
                <a:solidFill>
                  <a:srgbClr val="4C4F5A"/>
                </a:solidFill>
                <a:effectLst/>
                <a:latin typeface="Open Sans" panose="020B0606030504020204" pitchFamily="34" charset="0"/>
              </a:rPr>
              <a:t>Nguyên nhân gây ra tai nạn khi vận hành máy rang hạt điều có thể xuất phát từ nhiều yếu tố. Một trong những nguyên nhân chính là thiếu hiểu biết sâu rộng về quá trình hoạt động của máy. Người vận hành cần phải có kiến thức kỹ thuật đầy đủ để nhận diện và giải quyết vấn đề ngay từ khi bắt đầu.</a:t>
            </a:r>
          </a:p>
          <a:p>
            <a:pPr algn="l"/>
            <a:r>
              <a:rPr lang="vi-VN" b="0" i="0" dirty="0">
                <a:solidFill>
                  <a:srgbClr val="4C4F5A"/>
                </a:solidFill>
                <a:effectLst/>
                <a:latin typeface="Open Sans" panose="020B0606030504020204" pitchFamily="34" charset="0"/>
              </a:rPr>
              <a:t>Sự thiếu chú ý và sự lơ là trong giám sát cũng có thể dẫn đến tai nạn. Nếu người làm việc không theo dõi đúng các thông số như nhiệt độ, áp lực, có thể xuất hiện biến động không mong muốn và gây hậu quả nặng nề.</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rang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điều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rang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sz="2400" dirty="0"/>
              <a:t>:</a:t>
            </a:r>
          </a:p>
          <a:p>
            <a:pPr algn="l"/>
            <a:r>
              <a:rPr lang="vi-VN" b="0" i="0" dirty="0">
                <a:solidFill>
                  <a:srgbClr val="4C4F5A"/>
                </a:solidFill>
                <a:effectLst/>
                <a:latin typeface="Open Sans" panose="020B0606030504020204" pitchFamily="34" charset="0"/>
              </a:rPr>
              <a:t>Để đảm bảo an toàn khi vận hành máy rang hạt điều, các biện pháp phòng tránh là không thể thiếu. Trước hết, quan trắc môi trường lao động đóng vai trò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đặt hệ thống quan trắc môi trường lao động có thể giúp theo dõi và đánh giá nhanh chóng các yếu tố quan trọng như nhiệt độ, áp lực, và các thông số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rang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điều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rang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rang hạt điều là chìa khóa quan trọng để đảm bảo môi trường làm việc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phải tuân thủ nghiêm các biện pháp an toàn được đặt ra, bao gồm việc đeo đủ trang bị bảo hộ cá nhân như mũ bảo hiểm, kính bảo hộ và quần áo chống nhiệt.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rang </a:t>
            </a:r>
            <a:r>
              <a:rPr lang="en-US" b="1" dirty="0" err="1">
                <a:latin typeface="UTM Aptima" panose="02040603050506020204" pitchFamily="18" charset="0"/>
              </a:rPr>
              <a:t>hạt</a:t>
            </a:r>
            <a:r>
              <a:rPr lang="en-US" b="1" dirty="0">
                <a:latin typeface="UTM Aptima" panose="02040603050506020204" pitchFamily="18" charset="0"/>
              </a:rPr>
              <a:t> </a:t>
            </a:r>
            <a:r>
              <a:rPr lang="en-US" b="1" dirty="0" err="1">
                <a:latin typeface="UTM Aptima" panose="02040603050506020204" pitchFamily="18" charset="0"/>
              </a:rPr>
              <a:t>điều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rang </a:t>
            </a:r>
            <a:r>
              <a:rPr lang="en-US" b="1" i="0" dirty="0" err="1">
                <a:solidFill>
                  <a:srgbClr val="090E1D"/>
                </a:solidFill>
                <a:effectLst/>
                <a:latin typeface="Open Sans" panose="020B0606030504020204" pitchFamily="34" charset="0"/>
              </a:rPr>
              <a:t>hạt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điều</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rang hạt điều đòi hỏi sự nhanh nhạy và kiến thức chuyên sâu. Trong trường hợp nổ máy hoặc sự cố nhiệt độ và áp lực đột ngột, người làm việc cần ngay lập tức dừng máy và thông báo cho nhóm cứu thương.</a:t>
            </a:r>
          </a:p>
          <a:p>
            <a:pPr algn="l"/>
            <a:r>
              <a:rPr lang="vi-VN" b="0" i="0" dirty="0">
                <a:solidFill>
                  <a:srgbClr val="4C4F5A"/>
                </a:solidFill>
                <a:effectLst/>
                <a:latin typeface="Open Sans" panose="020B0606030504020204" pitchFamily="34" charset="0"/>
              </a:rPr>
              <a:t>Quan trọng nhất là việc đảm bảo an toàn cho bản thân và đồng nghiệp. Người vận hành cần biết cách sử dụng các thiết bị bảo hộ cá nhân và dẫn đường để di chuyển nhanh chóng ra khỏi khu vực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171</TotalTime>
  <Words>3132</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HẠT ĐIỀU</vt:lpstr>
      <vt:lpstr>Một số vụ tai nạn trong nhà máy sản xuất hạt điều</vt:lpstr>
      <vt:lpstr>Tóm tắt bài học</vt:lpstr>
      <vt:lpstr>Thu hoạch hạt điều </vt:lpstr>
      <vt:lpstr>Thu hoạch hạt điều </vt:lpstr>
      <vt:lpstr>Thu hoạch hạt điều </vt:lpstr>
      <vt:lpstr>Thu hoạch hạt điều </vt:lpstr>
      <vt:lpstr>Thu hoạch hạt điều </vt:lpstr>
      <vt:lpstr>Thu hoạch hạt điều </vt:lpstr>
      <vt:lpstr>Tách lớp vỏ mỏng bảo vệ hạt điều</vt:lpstr>
      <vt:lpstr>Tách lớp vỏ mỏng bảo vệ hạt điều</vt:lpstr>
      <vt:lpstr>Tách lớp vỏ mỏng bảo vệ hạt điều</vt:lpstr>
      <vt:lpstr>Tách lớp vỏ mỏng bảo vệ hạt điều</vt:lpstr>
      <vt:lpstr>Tách lớp vỏ mỏng bảo vệ hạt điều</vt:lpstr>
      <vt:lpstr>Tách lớp vỏ mỏng bảo vệ hạt điều</vt:lpstr>
      <vt:lpstr>Vận hành máy làm sạch và sấy hạt điều</vt:lpstr>
      <vt:lpstr>Vận hành máy làm sạch và sấy hạt điều</vt:lpstr>
      <vt:lpstr>Vận hành máy làm sạch và sấy hạt điều</vt:lpstr>
      <vt:lpstr>Vận hành máy làm sạch và sấy hạt điều</vt:lpstr>
      <vt:lpstr>Vận hành máy làm sạch và sấy hạt điều</vt:lpstr>
      <vt:lpstr>Vận hành máy làm sạch và sấy hạt điều</vt:lpstr>
      <vt:lpstr>Vận hành máy rang hạt điều</vt:lpstr>
      <vt:lpstr>Vận hành máy rang hạt điều</vt:lpstr>
      <vt:lpstr>Vận hành máy rang hạt điều</vt:lpstr>
      <vt:lpstr>Vận hành máy rang hạt điều</vt:lpstr>
      <vt:lpstr>Vận hành máy rang hạt điều</vt:lpstr>
      <vt:lpstr>Vận hành máy rang hạt điều</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2024-03-29T04:05:02Z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