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HẠT NHỰA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832FBCA-75DE-88F8-0C96-0A875078F349}"/>
              </a:ext>
            </a:extLst>
          </p:cNvPr>
          <p:cNvPicPr>
            <a:picLocks noChangeAspect="1"/>
          </p:cNvPicPr>
          <p:nvPr/>
        </p:nvPicPr>
        <p:blipFill>
          <a:blip r:embed="rId4"/>
          <a:stretch>
            <a:fillRect/>
          </a:stretch>
        </p:blipFill>
        <p:spPr>
          <a:xfrm>
            <a:off x="5264911" y="4725144"/>
            <a:ext cx="1657411" cy="1657411"/>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10187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hạt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nhựa</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hạt</a:t>
            </a:r>
            <a:r>
              <a:rPr lang="en-US" b="0" i="0" dirty="0">
                <a:solidFill>
                  <a:srgbClr val="0D0D0D"/>
                </a:solidFill>
                <a:effectLst/>
                <a:latin typeface="Söhne"/>
              </a:rPr>
              <a:t> </a:t>
            </a:r>
            <a:r>
              <a:rPr lang="en-US" b="0" i="0" dirty="0" err="1">
                <a:solidFill>
                  <a:srgbClr val="0D0D0D"/>
                </a:solidFill>
                <a:effectLst/>
                <a:latin typeface="Söhne"/>
              </a:rPr>
              <a:t>nhựa</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quản</a:t>
            </a:r>
            <a:r>
              <a:rPr lang="en-US" b="0" i="0" dirty="0">
                <a:solidFill>
                  <a:srgbClr val="0D0D0D"/>
                </a:solidFill>
                <a:effectLst/>
                <a:latin typeface="Söhne"/>
              </a:rPr>
              <a:t> </a:t>
            </a:r>
            <a:r>
              <a:rPr lang="en-US" b="0" i="0" dirty="0" err="1">
                <a:solidFill>
                  <a:srgbClr val="0D0D0D"/>
                </a:solidFill>
                <a:effectLst/>
                <a:latin typeface="Söhne"/>
              </a:rPr>
              <a:t>lý</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yếu</a:t>
            </a:r>
            <a:r>
              <a:rPr lang="en-US" b="0" i="0" dirty="0">
                <a:solidFill>
                  <a:srgbClr val="0D0D0D"/>
                </a:solidFill>
                <a:effectLst/>
                <a:latin typeface="Söhne"/>
              </a:rPr>
              <a:t> </a:t>
            </a:r>
            <a:r>
              <a:rPr lang="en-US" b="0" i="0" dirty="0" err="1">
                <a:solidFill>
                  <a:srgbClr val="0D0D0D"/>
                </a:solidFill>
                <a:effectLst/>
                <a:latin typeface="Söhne"/>
              </a:rPr>
              <a:t>tố</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để</a:t>
            </a:r>
            <a:r>
              <a:rPr lang="en-US" b="0" i="0" dirty="0">
                <a:solidFill>
                  <a:srgbClr val="0D0D0D"/>
                </a:solidFill>
                <a:effectLst/>
                <a:latin typeface="Söhne"/>
              </a:rPr>
              <a:t> </a:t>
            </a:r>
            <a:r>
              <a:rPr lang="en-US" b="0" i="0" dirty="0" err="1">
                <a:solidFill>
                  <a:srgbClr val="0D0D0D"/>
                </a:solidFill>
                <a:effectLst/>
                <a:latin typeface="Söhne"/>
              </a:rPr>
              <a:t>đảm</a:t>
            </a:r>
            <a:r>
              <a:rPr lang="en-US" b="0" i="0" dirty="0">
                <a:solidFill>
                  <a:srgbClr val="0D0D0D"/>
                </a:solidFill>
                <a:effectLst/>
                <a:latin typeface="Söhne"/>
              </a:rPr>
              <a:t> </a:t>
            </a:r>
            <a:r>
              <a:rPr lang="en-US" b="0" i="0" dirty="0" err="1">
                <a:solidFill>
                  <a:srgbClr val="0D0D0D"/>
                </a:solidFill>
                <a:effectLst/>
                <a:latin typeface="Söhne"/>
              </a:rPr>
              <a:t>bảo</a:t>
            </a:r>
            <a:r>
              <a:rPr lang="en-US" b="0" i="0" dirty="0">
                <a:solidFill>
                  <a:srgbClr val="0D0D0D"/>
                </a:solidFill>
                <a:effectLst/>
                <a:latin typeface="Söhne"/>
              </a:rPr>
              <a:t> </a:t>
            </a:r>
            <a:r>
              <a:rPr lang="en-US" b="0" i="0" dirty="0" err="1">
                <a:solidFill>
                  <a:srgbClr val="0D0D0D"/>
                </a:solidFill>
                <a:effectLst/>
                <a:latin typeface="Söhne"/>
              </a:rPr>
              <a:t>sự</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tránh</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không</a:t>
            </a:r>
            <a:r>
              <a:rPr lang="en-US" b="0" i="0" dirty="0">
                <a:solidFill>
                  <a:srgbClr val="0D0D0D"/>
                </a:solidFill>
                <a:effectLst/>
                <a:latin typeface="Söhne"/>
              </a:rPr>
              <a:t> </a:t>
            </a:r>
            <a:r>
              <a:rPr lang="en-US" b="0" i="0" dirty="0" err="1">
                <a:solidFill>
                  <a:srgbClr val="0D0D0D"/>
                </a:solidFill>
                <a:effectLst/>
                <a:latin typeface="Söhne"/>
              </a:rPr>
              <a:t>mong</a:t>
            </a:r>
            <a:r>
              <a:rPr lang="en-US" b="0" i="0" dirty="0">
                <a:solidFill>
                  <a:srgbClr val="0D0D0D"/>
                </a:solidFill>
                <a:effectLst/>
                <a:latin typeface="Söhne"/>
              </a:rPr>
              <a:t> </a:t>
            </a:r>
            <a:r>
              <a:rPr lang="en-US" b="0" i="0" dirty="0" err="1">
                <a:solidFill>
                  <a:srgbClr val="0D0D0D"/>
                </a:solidFill>
                <a:effectLst/>
                <a:latin typeface="Söhne"/>
              </a:rPr>
              <a:t>muốn</a:t>
            </a:r>
            <a:r>
              <a:rPr lang="en-US" sz="2000" dirty="0">
                <a:ea typeface="+mn-lt"/>
                <a:cs typeface="+mn-lt"/>
              </a:rPr>
              <a:t>:</a:t>
            </a:r>
            <a:endParaRPr lang="en-US" dirty="0"/>
          </a:p>
          <a:p>
            <a:pPr marL="730885" lvl="1" indent="-304165"/>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kẹt</a:t>
            </a:r>
            <a:r>
              <a:rPr lang="en-US" i="0" dirty="0">
                <a:solidFill>
                  <a:srgbClr val="0D0D0D"/>
                </a:solidFill>
                <a:effectLst/>
                <a:latin typeface="Söhne"/>
              </a:rPr>
              <a:t> </a:t>
            </a:r>
            <a:r>
              <a:rPr lang="en-US" i="0" dirty="0" err="1">
                <a:solidFill>
                  <a:srgbClr val="0D0D0D"/>
                </a:solidFill>
                <a:effectLst/>
                <a:latin typeface="Söhne"/>
              </a:rPr>
              <a:t>trong</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endParaRPr lang="en-US" i="0" dirty="0">
              <a:solidFill>
                <a:srgbClr val="0D0D0D"/>
              </a:solidFill>
              <a:effectLst/>
              <a:latin typeface="Söhne"/>
            </a:endParaRPr>
          </a:p>
          <a:p>
            <a:pPr marL="730885" lvl="1" indent="-304165"/>
            <a:r>
              <a:rPr lang="en-US" dirty="0" err="1"/>
              <a:t>Ngã</a:t>
            </a:r>
            <a:r>
              <a:rPr lang="en-US" dirty="0"/>
              <a:t> </a:t>
            </a:r>
            <a:r>
              <a:rPr lang="en-US" dirty="0" err="1"/>
              <a:t>từ</a:t>
            </a:r>
            <a:r>
              <a:rPr lang="en-US" dirty="0"/>
              <a:t> </a:t>
            </a:r>
            <a:r>
              <a:rPr lang="en-US" dirty="0" err="1"/>
              <a:t>trên</a:t>
            </a:r>
            <a:r>
              <a:rPr lang="en-US" dirty="0"/>
              <a:t> </a:t>
            </a:r>
            <a:r>
              <a:rPr lang="en-US" dirty="0" err="1"/>
              <a:t>cao</a:t>
            </a:r>
            <a:r>
              <a:rPr lang="en-US" dirty="0"/>
              <a:t>, </a:t>
            </a:r>
            <a:r>
              <a:rPr lang="en-US" dirty="0" err="1"/>
              <a:t>bị</a:t>
            </a:r>
            <a:r>
              <a:rPr lang="en-US" dirty="0"/>
              <a:t> </a:t>
            </a:r>
            <a:r>
              <a:rPr lang="en-US" dirty="0" err="1"/>
              <a:t>bỏng</a:t>
            </a:r>
            <a:endParaRPr lang="en-US" dirty="0">
              <a:solidFill>
                <a:srgbClr val="0D0D0D"/>
              </a:solidFill>
              <a:latin typeface="Söhne"/>
            </a:endParaRPr>
          </a:p>
          <a:p>
            <a:pPr marL="730885" lvl="1" indent="-304165"/>
            <a:r>
              <a:rPr lang="en-US" dirty="0" err="1"/>
              <a:t>Tiếp</a:t>
            </a:r>
            <a:r>
              <a:rPr lang="en-US" dirty="0"/>
              <a:t> </a:t>
            </a:r>
            <a:r>
              <a:rPr lang="en-US" dirty="0" err="1"/>
              <a:t>xúc</a:t>
            </a:r>
            <a:r>
              <a:rPr lang="en-US" dirty="0"/>
              <a:t> </a:t>
            </a:r>
            <a:r>
              <a:rPr lang="en-US" dirty="0" err="1"/>
              <a:t>với</a:t>
            </a:r>
            <a:r>
              <a:rPr lang="en-US" dirty="0"/>
              <a:t> </a:t>
            </a:r>
            <a:r>
              <a:rPr lang="en-US" dirty="0" err="1"/>
              <a:t>hóa</a:t>
            </a:r>
            <a:r>
              <a:rPr lang="en-US" dirty="0"/>
              <a:t> </a:t>
            </a:r>
            <a:r>
              <a:rPr lang="en-US" dirty="0" err="1"/>
              <a:t>chất</a:t>
            </a:r>
            <a:r>
              <a:rPr lang="en-US" dirty="0"/>
              <a:t> </a:t>
            </a:r>
            <a:r>
              <a:rPr lang="en-US" dirty="0" err="1"/>
              <a:t>độc</a:t>
            </a:r>
            <a:r>
              <a:rPr lang="en-US" dirty="0"/>
              <a:t> </a:t>
            </a:r>
            <a:r>
              <a:rPr lang="en-US" dirty="0" err="1"/>
              <a:t>hại</a:t>
            </a:r>
            <a:endParaRPr lang="en-US" dirty="0">
              <a:solidFill>
                <a:srgbClr val="0D0D0D"/>
              </a:solidFill>
              <a:latin typeface="Söhne"/>
            </a:endParaRPr>
          </a:p>
          <a:p>
            <a:pPr marL="730885" lvl="1" indent="-304165"/>
            <a:r>
              <a:rPr lang="en-US" dirty="0" err="1">
                <a:solidFill>
                  <a:srgbClr val="0D0D0D"/>
                </a:solidFill>
                <a:latin typeface="Söhne"/>
              </a:rPr>
              <a:t>Cháy</a:t>
            </a:r>
            <a:r>
              <a:rPr lang="en-US" dirty="0">
                <a:solidFill>
                  <a:srgbClr val="0D0D0D"/>
                </a:solidFill>
                <a:latin typeface="Söhne"/>
              </a:rPr>
              <a:t> </a:t>
            </a:r>
            <a:r>
              <a:rPr lang="en-US" dirty="0" err="1">
                <a:solidFill>
                  <a:srgbClr val="0D0D0D"/>
                </a:solidFill>
                <a:latin typeface="Söhne"/>
              </a:rPr>
              <a:t>nổ</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phối</a:t>
            </a:r>
            <a:r>
              <a:rPr lang="en-US" dirty="0"/>
              <a:t> </a:t>
            </a:r>
            <a:r>
              <a:rPr lang="en-US" dirty="0" err="1"/>
              <a:t>trộn</a:t>
            </a:r>
            <a:r>
              <a:rPr lang="en-US" dirty="0"/>
              <a:t> </a:t>
            </a:r>
            <a:r>
              <a:rPr lang="en-US" dirty="0" err="1"/>
              <a:t>nguyên</a:t>
            </a:r>
            <a:r>
              <a:rPr lang="en-US" dirty="0"/>
              <a:t> </a:t>
            </a:r>
            <a:r>
              <a:rPr lang="en-US" dirty="0" err="1"/>
              <a:t>liệu</a:t>
            </a:r>
            <a:r>
              <a:rPr lang="en-US" dirty="0"/>
              <a:t> </a:t>
            </a:r>
            <a:r>
              <a:rPr lang="en-US" dirty="0" err="1"/>
              <a:t>dùng</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hạt</a:t>
            </a:r>
            <a:r>
              <a:rPr lang="en-US" dirty="0"/>
              <a:t> </a:t>
            </a:r>
            <a:r>
              <a:rPr lang="en-US" dirty="0" err="1"/>
              <a:t>nhựa</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nung</a:t>
            </a:r>
            <a:r>
              <a:rPr lang="en-US" dirty="0"/>
              <a:t> </a:t>
            </a:r>
            <a:r>
              <a:rPr lang="en-US" dirty="0" err="1"/>
              <a:t>nhựa</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hạt</a:t>
            </a:r>
            <a:r>
              <a:rPr lang="en-US" dirty="0"/>
              <a:t> </a:t>
            </a:r>
            <a:r>
              <a:rPr lang="en-US" dirty="0" err="1"/>
              <a:t>nhựa</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nhựa</a:t>
            </a:r>
            <a:r>
              <a:rPr lang="en-US" dirty="0"/>
              <a:t> </a:t>
            </a:r>
            <a:r>
              <a:rPr lang="en-US" dirty="0" err="1"/>
              <a:t>thành</a:t>
            </a:r>
            <a:r>
              <a:rPr lang="en-US" dirty="0"/>
              <a:t> </a:t>
            </a:r>
            <a:r>
              <a:rPr lang="en-US" dirty="0" err="1"/>
              <a:t>hạt</a:t>
            </a:r>
            <a:r>
              <a:rPr lang="en-US" dirty="0"/>
              <a:t> </a:t>
            </a:r>
            <a:r>
              <a:rPr lang="en-US" dirty="0" err="1"/>
              <a:t>nhựa</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sạch</a:t>
            </a:r>
            <a:r>
              <a:rPr lang="en-US" dirty="0"/>
              <a:t> </a:t>
            </a:r>
            <a:r>
              <a:rPr lang="en-US" dirty="0" err="1"/>
              <a:t>hạt</a:t>
            </a:r>
            <a:r>
              <a:rPr lang="en-US" dirty="0"/>
              <a:t> </a:t>
            </a:r>
            <a:r>
              <a:rPr lang="en-US" dirty="0" err="1"/>
              <a:t>nhựa</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hạt nhựa</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phối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en-US" sz="2400" b="1" i="0" dirty="0">
              <a:effectLst/>
              <a:latin typeface="Söhne"/>
            </a:endParaRPr>
          </a:p>
          <a:p>
            <a:r>
              <a:rPr lang="vi-VN" b="0" i="0" dirty="0">
                <a:effectLst/>
                <a:latin typeface="Open Sans" panose="020B0606030504020204" pitchFamily="34" charset="0"/>
              </a:rPr>
              <a:t>Quá trình phối trộn nguyên liệu để sản xuất hạt nhựa là một công đoạn quan trọng trong quy trình sản xuất nhựa. Công việc này đòi hỏi sự chính xác và hiệu quả để đảm bảo chất lượng cao của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Trong quy trình này, nguyên liệu nguyên thủy như nhựa polymer, chất tạo màu, chất làm mềm và các phụ gia khác được kết hợp với nhau theo tỷ lệ cụ thể.</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78FB61E-B4EA-9DF8-2B4F-D206785A972B}"/>
              </a:ext>
            </a:extLst>
          </p:cNvPr>
          <p:cNvPicPr>
            <a:picLocks noChangeAspect="1"/>
          </p:cNvPicPr>
          <p:nvPr/>
        </p:nvPicPr>
        <p:blipFill>
          <a:blip r:embed="rId3"/>
          <a:stretch>
            <a:fillRect/>
          </a:stretch>
        </p:blipFill>
        <p:spPr>
          <a:xfrm>
            <a:off x="1" y="4219972"/>
            <a:ext cx="2638028" cy="263802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phối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en-US" sz="2400" b="1" i="0" dirty="0">
              <a:effectLst/>
              <a:latin typeface="Söhne"/>
            </a:endParaRPr>
          </a:p>
          <a:p>
            <a:r>
              <a:rPr lang="vi-VN" b="0" i="0" dirty="0">
                <a:effectLst/>
                <a:latin typeface="Open Sans" panose="020B0606030504020204" pitchFamily="34" charset="0"/>
              </a:rPr>
              <a:t>Trong quá trình phối trộn nguyên liệu để sản xuất hạt nhựa, có những rủi ro tai nạn mà nhà sản xuất cần chú ý và giải quyết. </a:t>
            </a:r>
            <a:endParaRPr lang="en-US" b="0" i="0" dirty="0">
              <a:effectLst/>
              <a:latin typeface="Open Sans" panose="020B0606030504020204" pitchFamily="34" charset="0"/>
            </a:endParaRPr>
          </a:p>
          <a:p>
            <a:r>
              <a:rPr lang="vi-VN" b="0" i="0" dirty="0">
                <a:effectLst/>
                <a:latin typeface="Open Sans" panose="020B0606030504020204" pitchFamily="34" charset="0"/>
              </a:rPr>
              <a:t>Một số dạng tai nạn thường gặp bao gồm rò rỉ hóa chất do hỏng hóc hoặc lỗi kỹ thuật, gây nguy cơ ô nhiễm và ảnh hưởng đến môi trường.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8FCAA7A-07E2-4E40-FB0E-30EE1FD0400B}"/>
              </a:ext>
            </a:extLst>
          </p:cNvPr>
          <p:cNvPicPr>
            <a:picLocks noChangeAspect="1"/>
          </p:cNvPicPr>
          <p:nvPr/>
        </p:nvPicPr>
        <p:blipFill>
          <a:blip r:embed="rId3"/>
          <a:stretch>
            <a:fillRect/>
          </a:stretch>
        </p:blipFill>
        <p:spPr>
          <a:xfrm>
            <a:off x="1" y="4219972"/>
            <a:ext cx="2638028" cy="263802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phối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en-US" sz="2400" b="1" i="0" dirty="0">
              <a:effectLst/>
              <a:latin typeface="Söhne"/>
            </a:endParaRPr>
          </a:p>
          <a:p>
            <a:r>
              <a:rPr lang="vi-VN" b="0" i="0" dirty="0">
                <a:effectLst/>
                <a:latin typeface="Open Sans" panose="020B0606030504020204" pitchFamily="34" charset="0"/>
              </a:rPr>
              <a:t>Tai nạn trong quá trình phối trộn nguyên liệu sản xuất hạt nhựa có thể xuất phát từ nhiều nguyên nhân chính. Một trong những nguyên nhân quan trọng là sự thiếu chính xác trong quá trình đo lường và kiểm soát tỷ lệ nguyên liệu. </a:t>
            </a:r>
            <a:endParaRPr lang="en-US" b="0" i="0" dirty="0">
              <a:effectLst/>
              <a:latin typeface="Open Sans" panose="020B0606030504020204" pitchFamily="34" charset="0"/>
            </a:endParaRPr>
          </a:p>
          <a:p>
            <a:r>
              <a:rPr lang="vi-VN" b="0" i="0" dirty="0">
                <a:effectLst/>
                <a:latin typeface="Open Sans" panose="020B0606030504020204" pitchFamily="34" charset="0"/>
              </a:rPr>
              <a:t>Nếu lượng chất liệu không được đo lường chính xác, có thể xảy ra biến động đột ngột trong quá trình phản ứng hóa học, dẫn đến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2080010-128C-DFD8-8995-B879B5A9552B}"/>
              </a:ext>
            </a:extLst>
          </p:cNvPr>
          <p:cNvPicPr>
            <a:picLocks noChangeAspect="1"/>
          </p:cNvPicPr>
          <p:nvPr/>
        </p:nvPicPr>
        <p:blipFill>
          <a:blip r:embed="rId3"/>
          <a:stretch>
            <a:fillRect/>
          </a:stretch>
        </p:blipFill>
        <p:spPr>
          <a:xfrm>
            <a:off x="1" y="4219972"/>
            <a:ext cx="2638028" cy="263802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phối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en-US" sz="2400" b="1" i="0" dirty="0">
              <a:effectLst/>
              <a:latin typeface="Söhne"/>
            </a:endParaRPr>
          </a:p>
          <a:p>
            <a:r>
              <a:rPr lang="vi-VN" b="0" i="0" dirty="0">
                <a:effectLst/>
                <a:latin typeface="Open Sans" panose="020B0606030504020204" pitchFamily="34" charset="0"/>
              </a:rPr>
              <a:t>Để phòng tránh tai nạn trong quá trình phối trộn nguyên liệu sản xuất hạt nhựa, các biện pháp an toàn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cần thiết lập các quy trình đo lường chính xác để đảm bảo tỷ lệ nguyên liệu đúng đắn, giảm nguy cơ biến động đột ngột trong quá trình phản ứng hóa học.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8E80D7-7231-A08A-45BF-C5140E9D2151}"/>
              </a:ext>
            </a:extLst>
          </p:cNvPr>
          <p:cNvPicPr>
            <a:picLocks noChangeAspect="1"/>
          </p:cNvPicPr>
          <p:nvPr/>
        </p:nvPicPr>
        <p:blipFill>
          <a:blip r:embed="rId3"/>
          <a:stretch>
            <a:fillRect/>
          </a:stretch>
        </p:blipFill>
        <p:spPr>
          <a:xfrm>
            <a:off x="1" y="4219972"/>
            <a:ext cx="2638028" cy="263802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phối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en-US" sz="2400" b="1" i="0" dirty="0">
              <a:effectLst/>
              <a:latin typeface="Söhne"/>
            </a:endParaRPr>
          </a:p>
          <a:p>
            <a:r>
              <a:rPr lang="vi-VN" b="0" i="0" dirty="0">
                <a:effectLst/>
                <a:latin typeface="Open Sans" panose="020B0606030504020204" pitchFamily="34" charset="0"/>
              </a:rPr>
              <a:t>Quy định an toàn lao động là yếu tố quan trọng trong quá trình phối trộn nguyên liệu để sản xuất hạt nhựa. Nhân viên tham gia công việc này cần tuân thủ các biện pháp an toàn được đề ra để giảm thiểu rủi ro.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đeo đúng trang thiết bị bảo hộ như kính bảo hộ, găng tay và áo chống hóa chất là bắt buộc để bảo vệ cơ thể khỏi nguy cơ tiếp xúc với chất độc hại.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D576819-CABD-FD15-18A9-74524603F5FE}"/>
              </a:ext>
            </a:extLst>
          </p:cNvPr>
          <p:cNvPicPr>
            <a:picLocks noChangeAspect="1"/>
          </p:cNvPicPr>
          <p:nvPr/>
        </p:nvPicPr>
        <p:blipFill>
          <a:blip r:embed="rId3"/>
          <a:stretch>
            <a:fillRect/>
          </a:stretch>
        </p:blipFill>
        <p:spPr>
          <a:xfrm>
            <a:off x="1" y="4219972"/>
            <a:ext cx="2638028" cy="263802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phối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en-US" sz="2400" b="1" i="0" dirty="0">
              <a:effectLst/>
              <a:latin typeface="Söhne"/>
            </a:endParaRPr>
          </a:p>
          <a:p>
            <a:r>
              <a:rPr lang="vi-VN" b="0" i="0" dirty="0">
                <a:effectLst/>
                <a:latin typeface="Open Sans" panose="020B0606030504020204" pitchFamily="34" charset="0"/>
              </a:rPr>
              <a:t>Trong trường hợp xảy ra tai nạn khẩn cấp trong quá trình phối trộn nguyên liệu sản xuất hạt nhựa, việc xử lý ngay lập tức và hiệu quả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về kế hoạch phản ứng khẩn cấp và biện pháp sơ cứu. Đầu tiên, việc báo cáo ngay lập tức cho người quản lý và nhóm cứu thương là bước quan trọng để triển khai kế hoạch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83FCF76-AB70-1B26-FCCD-770A7B20E2D1}"/>
              </a:ext>
            </a:extLst>
          </p:cNvPr>
          <p:cNvPicPr>
            <a:picLocks noChangeAspect="1"/>
          </p:cNvPicPr>
          <p:nvPr/>
        </p:nvPicPr>
        <p:blipFill>
          <a:blip r:embed="rId3"/>
          <a:stretch>
            <a:fillRect/>
          </a:stretch>
        </p:blipFill>
        <p:spPr>
          <a:xfrm>
            <a:off x="1" y="4219972"/>
            <a:ext cx="2638028" cy="263802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66171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sz="2000" dirty="0"/>
              <a:t>:</a:t>
            </a:r>
          </a:p>
          <a:p>
            <a:pPr algn="l"/>
            <a:r>
              <a:rPr lang="vi-VN" b="0" i="0" dirty="0">
                <a:effectLst/>
                <a:latin typeface="Open Sans" panose="020B0606030504020204" pitchFamily="34" charset="0"/>
              </a:rPr>
              <a:t>Vận hành lò nung nhựa để sản xuất hạt nhựa là một quy trình phức tạp và đòi hỏi sự chuyên sâu trong quản lý và kiểm soát. Công việc này bao gồm nhiều đặc điểm quan trọng đảm bảo hiệu suất và chất lượng sản phẩm.</a:t>
            </a:r>
          </a:p>
          <a:p>
            <a:pPr algn="l"/>
            <a:r>
              <a:rPr lang="vi-VN" b="0" i="0" dirty="0">
                <a:effectLst/>
                <a:latin typeface="Open Sans" panose="020B0606030504020204" pitchFamily="34" charset="0"/>
              </a:rPr>
              <a:t>Một trong những yếu tố quan trọng là giữ cho lò nung ổn định theo thời gian, đảm bảo nhiệt độ và áp suất được duy trì ổn định. Điều này đòi hỏi sự quan sát và điều chỉnh liên tục từ các nhân viên vận hành. Ngoài ra, việc theo dõi nguyên liệu đưa vào lò cũng quan trọng để đảm bảo sự đồng đều trong quá trình nung.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BD698EE-8DB3-B78F-E27B-EE3612EA2E8D}"/>
              </a:ext>
            </a:extLst>
          </p:cNvPr>
          <p:cNvPicPr>
            <a:picLocks noChangeAspect="1"/>
          </p:cNvPicPr>
          <p:nvPr/>
        </p:nvPicPr>
        <p:blipFill>
          <a:blip r:embed="rId3"/>
          <a:stretch>
            <a:fillRect/>
          </a:stretch>
        </p:blipFill>
        <p:spPr>
          <a:xfrm>
            <a:off x="6814492" y="1484784"/>
            <a:ext cx="3317056" cy="331705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sz="2000" dirty="0"/>
              <a:t>:</a:t>
            </a:r>
          </a:p>
          <a:p>
            <a:pPr algn="l"/>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nung</a:t>
            </a:r>
            <a:r>
              <a:rPr lang="en-US" b="0" i="0" dirty="0">
                <a:effectLst/>
                <a:latin typeface="Open Sans" panose="020B0606030504020204" pitchFamily="34" charset="0"/>
              </a:rPr>
              <a:t> </a:t>
            </a:r>
            <a:r>
              <a:rPr lang="en-US" b="0" i="0" dirty="0" err="1">
                <a:effectLst/>
                <a:latin typeface="Open Sans" panose="020B0606030504020204" pitchFamily="34" charset="0"/>
              </a:rPr>
              <a:t>nhựa</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hạt</a:t>
            </a:r>
            <a:r>
              <a:rPr lang="en-US" b="0" i="0" dirty="0">
                <a:effectLst/>
                <a:latin typeface="Open Sans" panose="020B0606030504020204" pitchFamily="34" charset="0"/>
              </a:rPr>
              <a:t> </a:t>
            </a:r>
            <a:r>
              <a:rPr lang="en-US" b="0" i="0" dirty="0" err="1">
                <a:effectLst/>
                <a:latin typeface="Open Sans" panose="020B0606030504020204" pitchFamily="34" charset="0"/>
              </a:rPr>
              <a:t>nhựa</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liên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đột</a:t>
            </a:r>
            <a:r>
              <a:rPr lang="en-US" b="0" i="0" dirty="0">
                <a:effectLst/>
                <a:latin typeface="Open Sans" panose="020B0606030504020204" pitchFamily="34" charset="0"/>
              </a:rPr>
              <a:t> </a:t>
            </a:r>
            <a:r>
              <a:rPr lang="en-US" b="0" i="0" dirty="0" err="1">
                <a:effectLst/>
                <a:latin typeface="Open Sans" panose="020B0606030504020204" pitchFamily="34" charset="0"/>
              </a:rPr>
              <a:t>ngột</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chúng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nghiêm</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đe</a:t>
            </a:r>
            <a:r>
              <a:rPr lang="en-US" b="0" i="0" dirty="0">
                <a:effectLst/>
                <a:latin typeface="Open Sans" panose="020B0606030504020204" pitchFamily="34" charset="0"/>
              </a:rPr>
              <a:t> </a:t>
            </a:r>
            <a:r>
              <a:rPr lang="en-US" b="0" i="0" dirty="0" err="1">
                <a:effectLst/>
                <a:latin typeface="Open Sans" panose="020B0606030504020204" pitchFamily="34" charset="0"/>
              </a:rPr>
              <a:t>dọa</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cả</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5A41F86-6BFD-52C4-07C0-7E1D7F9ECFB0}"/>
              </a:ext>
            </a:extLst>
          </p:cNvPr>
          <p:cNvPicPr>
            <a:picLocks noChangeAspect="1"/>
          </p:cNvPicPr>
          <p:nvPr/>
        </p:nvPicPr>
        <p:blipFill>
          <a:blip r:embed="rId3"/>
          <a:stretch>
            <a:fillRect/>
          </a:stretch>
        </p:blipFill>
        <p:spPr>
          <a:xfrm>
            <a:off x="6814492" y="1484784"/>
            <a:ext cx="3317056" cy="331705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sz="2000" dirty="0"/>
              <a:t>:</a:t>
            </a:r>
          </a:p>
          <a:p>
            <a:pPr algn="l"/>
            <a:r>
              <a:rPr lang="vi-VN" b="0" i="0" dirty="0">
                <a:effectLst/>
                <a:latin typeface="Open Sans" panose="020B0606030504020204" pitchFamily="34" charset="0"/>
              </a:rPr>
              <a:t>Có nhiều nguyên nhân gây ra tai nạn trong quá trình vận hành lò nung nhựa để sản xuất hạt nhựa. Một trong những yếu tố quan trọng là sự thiếu sót trong bảo trì và kiểm tra định kỳ của thiết bị. Máy móc và hệ thống có thể trở nên không ổn định nếu không được bảo dưỡng đúng cách, dẫn đến rủi ro về an toàn và hiệu suất.</a:t>
            </a:r>
          </a:p>
          <a:p>
            <a:pPr algn="l"/>
            <a:r>
              <a:rPr lang="vi-VN" b="0" i="0" dirty="0">
                <a:effectLst/>
                <a:latin typeface="Open Sans" panose="020B0606030504020204" pitchFamily="34" charset="0"/>
              </a:rPr>
              <a:t>Ngoài ra, sai sót trong quá trình điều chỉnh tham số vận hành cũng có thể tạo điều kiện cho các sự cố. Nếu nhiệt độ, áp suất, hoặc tốc độ quay không được điều chỉnh chính xác, có thể xảy ra hiện tượng không kiểm soát, gây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D8838F-D61E-9EBE-DE6D-85677887DDB7}"/>
              </a:ext>
            </a:extLst>
          </p:cNvPr>
          <p:cNvPicPr>
            <a:picLocks noChangeAspect="1"/>
          </p:cNvPicPr>
          <p:nvPr/>
        </p:nvPicPr>
        <p:blipFill>
          <a:blip r:embed="rId3"/>
          <a:stretch>
            <a:fillRect/>
          </a:stretch>
        </p:blipFill>
        <p:spPr>
          <a:xfrm>
            <a:off x="6814492" y="1484784"/>
            <a:ext cx="3317056" cy="331705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sz="2000" dirty="0"/>
              <a:t>:</a:t>
            </a:r>
          </a:p>
          <a:p>
            <a:pPr algn="l"/>
            <a:r>
              <a:rPr lang="vi-VN" b="0" i="0" dirty="0">
                <a:effectLst/>
                <a:latin typeface="Open Sans" panose="020B0606030504020204" pitchFamily="34" charset="0"/>
              </a:rPr>
              <a:t>Để giảm thiểu rủi ro tai nạn khi vận hành lò nung nhựa để sản xuất hạt nhựa, việc thiết lập biện pháp phòng tránh và đào tạo an toàn lao động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an toàn lao động đóng vai trò quyết định trong việc nâng cao nhận thức về nguy cơ và cách ứng phó.</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78F057D-014F-3536-A483-90FA829DF12A}"/>
              </a:ext>
            </a:extLst>
          </p:cNvPr>
          <p:cNvPicPr>
            <a:picLocks noChangeAspect="1"/>
          </p:cNvPicPr>
          <p:nvPr/>
        </p:nvPicPr>
        <p:blipFill>
          <a:blip r:embed="rId3"/>
          <a:stretch>
            <a:fillRect/>
          </a:stretch>
        </p:blipFill>
        <p:spPr>
          <a:xfrm>
            <a:off x="6814492" y="1484784"/>
            <a:ext cx="3317056" cy="331705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sz="2000" dirty="0"/>
              <a:t>:</a:t>
            </a:r>
          </a:p>
          <a:p>
            <a:pPr algn="l"/>
            <a:r>
              <a:rPr lang="vi-VN" b="0" i="0" dirty="0">
                <a:effectLst/>
                <a:latin typeface="Open Sans" panose="020B0606030504020204" pitchFamily="34" charset="0"/>
              </a:rPr>
              <a:t>Quy định an toàn lao động khi vận hành lò nung nhựa là một phần quan trọng của quy trình sản xuất hạt nhựa. Các nhân viên cần tuân thủ nghiêm túc các biện pháp an toàn để bảo vệ bản thân và bảo quản hệ thống.</a:t>
            </a:r>
          </a:p>
          <a:p>
            <a:pPr algn="l"/>
            <a:r>
              <a:rPr lang="vi-VN" b="0" i="0" dirty="0">
                <a:effectLst/>
                <a:latin typeface="Open Sans" panose="020B0606030504020204" pitchFamily="34" charset="0"/>
              </a:rPr>
              <a:t>Trước hết, việc đeo đúng trang thiết bị bảo hộ là điều bắt buộc. Kính an toàn, mũ bảo hiểm và áo chống nhiệt là những trang thiết bị cơ bản để đảm bảo an toàn trong môi trường làm việc có nhiệt độ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D79745E-3249-8FFF-0630-7227468BEEF4}"/>
              </a:ext>
            </a:extLst>
          </p:cNvPr>
          <p:cNvPicPr>
            <a:picLocks noChangeAspect="1"/>
          </p:cNvPicPr>
          <p:nvPr/>
        </p:nvPicPr>
        <p:blipFill>
          <a:blip r:embed="rId3"/>
          <a:stretch>
            <a:fillRect/>
          </a:stretch>
        </p:blipFill>
        <p:spPr>
          <a:xfrm>
            <a:off x="6814492" y="1484784"/>
            <a:ext cx="3317056" cy="331705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sz="2000" dirty="0"/>
              <a:t>:</a:t>
            </a:r>
          </a:p>
          <a:p>
            <a:pPr algn="l"/>
            <a:r>
              <a:rPr lang="vi-VN" b="0" i="0" dirty="0">
                <a:effectLst/>
                <a:latin typeface="Open Sans" panose="020B0606030504020204" pitchFamily="34" charset="0"/>
              </a:rPr>
              <a:t>Xử lý tình huống tai nạn khẩn cấp khi vận hành lò nung nhựa đòi hỏi sự nhanh nhạy và chủ động từ phía nhân viên. Trong trường hợp nhiệt độ hoặc áp suất vượt quá ngưỡng an toàn, quy trình đào tạo đặt ra là quan trọng nhất.</a:t>
            </a:r>
          </a:p>
          <a:p>
            <a:pPr algn="l"/>
            <a:r>
              <a:rPr lang="vi-VN" b="0" i="0" dirty="0">
                <a:effectLst/>
                <a:latin typeface="Open Sans" panose="020B0606030504020204" pitchFamily="34" charset="0"/>
              </a:rPr>
              <a:t>Nhân viên cần biết cách sử dụng các thiết bị an toàn và thiết bị chữa cháy trong tình huống khẩn cấp. Việc báo cáo ngay lập tức và thông báo về sự cố cũng là bước quan trọng để kích thích phản ứng nhanh chóng từ đội ngũ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0CCAC04-A094-B5FF-8B01-7C303338E2EA}"/>
              </a:ext>
            </a:extLst>
          </p:cNvPr>
          <p:cNvPicPr>
            <a:picLocks noChangeAspect="1"/>
          </p:cNvPicPr>
          <p:nvPr/>
        </p:nvPicPr>
        <p:blipFill>
          <a:blip r:embed="rId3"/>
          <a:stretch>
            <a:fillRect/>
          </a:stretch>
        </p:blipFill>
        <p:spPr>
          <a:xfrm>
            <a:off x="6814492" y="1484784"/>
            <a:ext cx="3317056" cy="331705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cắt nhựa thành hạt nhựa, có một số đặc điểm quan trọng cần chú ý để đảm bảo quá trình sản xuất diễn ra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quy trình chuẩn bị vật liệu đầu vào là quan trọng, đảm bảo nguyên liệu nhựa được kiểm soát chất lượng và đồng đều trước khi đưa vào máy cắt.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85738491-D170-DE34-A09B-5BD77C30DEF2}"/>
              </a:ext>
            </a:extLst>
          </p:cNvPr>
          <p:cNvPicPr>
            <a:picLocks noChangeAspect="1"/>
          </p:cNvPicPr>
          <p:nvPr/>
        </p:nvPicPr>
        <p:blipFill>
          <a:blip r:embed="rId3"/>
          <a:stretch>
            <a:fillRect/>
          </a:stretch>
        </p:blipFill>
        <p:spPr>
          <a:xfrm>
            <a:off x="0" y="4295463"/>
            <a:ext cx="2562537" cy="256253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cắt nhựa thành hạt nhựa, có thể xảy ra các dạng tai nạn đáng chú ý mà nhà quản lý và nhân viên cần biết và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là tai nạn cắt và nghiền, do sự tiếp xúc trực tiếp với các bộ phận cắt và quá trình vận hành không an toàn. Điều này nhấn mạnh tầm quan trọng của việc huấn luyện nhân viên và thiết lập các biện pháp an toàn đúng đắn.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8EF711-25DA-5433-AE74-46DFB290EDA4}"/>
              </a:ext>
            </a:extLst>
          </p:cNvPr>
          <p:cNvPicPr>
            <a:picLocks noChangeAspect="1"/>
          </p:cNvPicPr>
          <p:nvPr/>
        </p:nvPicPr>
        <p:blipFill>
          <a:blip r:embed="rId3"/>
          <a:stretch>
            <a:fillRect/>
          </a:stretch>
        </p:blipFill>
        <p:spPr>
          <a:xfrm>
            <a:off x="0" y="4295463"/>
            <a:ext cx="2562537" cy="256253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khi vận hành máy cắt nhựa thành hạt nhựa có thể xuất phát từ nhiều nguyên nhân khác nhau. Một trong những nguyên nhân chính là thiếu huấn luyện và sự hiểu biết không đầy đủ về quy trình vận hành.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không được đào tạo đúng cách về cách sử dụng máy và các biện pháp an toàn có thể dẫn đến sai sót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11678CF-F718-194F-88B9-12847F11D2AE}"/>
              </a:ext>
            </a:extLst>
          </p:cNvPr>
          <p:cNvPicPr>
            <a:picLocks noChangeAspect="1"/>
          </p:cNvPicPr>
          <p:nvPr/>
        </p:nvPicPr>
        <p:blipFill>
          <a:blip r:embed="rId3"/>
          <a:stretch>
            <a:fillRect/>
          </a:stretch>
        </p:blipFill>
        <p:spPr>
          <a:xfrm>
            <a:off x="0" y="4295463"/>
            <a:ext cx="2562537" cy="2562537"/>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cắt nhựa thành hạt nhựa và đồng thời giảm thiểu rủi ro tai nạn lao động, việc thực hiện các biện pháp phòng tránh là quan trọng. Đầu tiên, Quan trắc môi trường lao động đóng vai trò quan trọng trong việc đo lường các yếu tố như nhiệt độ, áp suất, và hóa chất trong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không chỉ giúp theo dõi sự ổn định của quá trình sản xuất mà còn đảm bảo rằng môi trường làm việc đáp ứng các tiêu chuẩn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D7A322-7C0F-2796-BD07-DEDBBC45F711}"/>
              </a:ext>
            </a:extLst>
          </p:cNvPr>
          <p:cNvPicPr>
            <a:picLocks noChangeAspect="1"/>
          </p:cNvPicPr>
          <p:nvPr/>
        </p:nvPicPr>
        <p:blipFill>
          <a:blip r:embed="rId3"/>
          <a:stretch>
            <a:fillRect/>
          </a:stretch>
        </p:blipFill>
        <p:spPr>
          <a:xfrm>
            <a:off x="0" y="4295463"/>
            <a:ext cx="2562537" cy="2562537"/>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cắt nhựa thành hạt nhựa đóng vai trò quan trọng trong việc bảo vệ nhân viên và giảm thiểu rủi ro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rằng tất cả nhân viên đều được huấn luyện đầy đủ về quy trình an toàn và biện pháp khẩn cấp là quan trọng. Họ cần hiểu rõ về việc sử dụng trang thiết bị bảo hộ cá nhân và tuân thủ mọi hướng dẫn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2004253-0251-2D1E-2DC0-6C40F4AEC1B7}"/>
              </a:ext>
            </a:extLst>
          </p:cNvPr>
          <p:cNvPicPr>
            <a:picLocks noChangeAspect="1"/>
          </p:cNvPicPr>
          <p:nvPr/>
        </p:nvPicPr>
        <p:blipFill>
          <a:blip r:embed="rId3"/>
          <a:stretch>
            <a:fillRect/>
          </a:stretch>
        </p:blipFill>
        <p:spPr>
          <a:xfrm>
            <a:off x="0" y="4295463"/>
            <a:ext cx="2562537" cy="2562537"/>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cắt nhựa thành hạt nhựa đòi hỏi sự nhanh nhẹn và chuẩn bị kỹ luật từ nhân viên. Trong trường hợp sự cố, việc ngừng máy ngay lập tức và kích thích hệ thống báo động là quan trọng để cảnh báo tất cả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Đồng thời, họ cần biết cách sử dụng thiết bị chữa cháy và trang thiết bị cứu thương để đối phó với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C54D9F-33C3-37EC-3066-81D88684EA40}"/>
              </a:ext>
            </a:extLst>
          </p:cNvPr>
          <p:cNvPicPr>
            <a:picLocks noChangeAspect="1"/>
          </p:cNvPicPr>
          <p:nvPr/>
        </p:nvPicPr>
        <p:blipFill>
          <a:blip r:embed="rId3"/>
          <a:stretch>
            <a:fillRect/>
          </a:stretch>
        </p:blipFill>
        <p:spPr>
          <a:xfrm>
            <a:off x="0" y="4295463"/>
            <a:ext cx="2562537" cy="2562537"/>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sạch</a:t>
            </a:r>
            <a:r>
              <a:rPr lang="en-US" b="1" dirty="0">
                <a:latin typeface="UTM Aptima" panose="02040603050506020204" pitchFamily="18" charset="0"/>
              </a:rPr>
              <a:t>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nhựa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nhựa</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Hiểu biết về Nguyên Liệu:</a:t>
            </a:r>
            <a:r>
              <a:rPr lang="vi-VN" b="0" i="0" dirty="0">
                <a:solidFill>
                  <a:srgbClr val="4C4F5A"/>
                </a:solidFill>
                <a:effectLst/>
                <a:latin typeface="Open Sans" panose="020B0606030504020204" pitchFamily="34" charset="0"/>
              </a:rPr>
              <a:t> Người vận hành máy cần phải hiểu rõ về loại nhựa cụ thể mà máy đang xử lý. Sự hiểu biết về tính chất và đặc điểm của hạt nhựa giúp họ điều chỉnh máy móc để đạt được kết quả tối ưu.</a:t>
            </a:r>
          </a:p>
          <a:p>
            <a:pPr algn="l">
              <a:buFont typeface="Arial" panose="020B0604020202020204" pitchFamily="34" charset="0"/>
              <a:buChar char="•"/>
            </a:pPr>
            <a:r>
              <a:rPr lang="vi-VN" b="1" i="0" dirty="0">
                <a:solidFill>
                  <a:srgbClr val="4C4F5A"/>
                </a:solidFill>
                <a:effectLst/>
                <a:latin typeface="Open Sans" panose="020B0606030504020204" pitchFamily="34" charset="0"/>
              </a:rPr>
              <a:t>Điều Khiển Quy Trình:</a:t>
            </a:r>
            <a:r>
              <a:rPr lang="vi-VN" b="0" i="0" dirty="0">
                <a:solidFill>
                  <a:srgbClr val="4C4F5A"/>
                </a:solidFill>
                <a:effectLst/>
                <a:latin typeface="Open Sans" panose="020B0606030504020204" pitchFamily="34" charset="0"/>
              </a:rPr>
              <a:t> Quá trình làm sạch hạt nhựa yêu cầu sự chính xác trong việc điều khiển nhiệt độ, áp suất và thời gian xử lý. Người làm việc phải theo dõi và điều chỉnh các thông số này để đảm bảo rằng quy trình diễn ra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sạch</a:t>
            </a:r>
            <a:r>
              <a:rPr lang="en-US" b="1" dirty="0">
                <a:latin typeface="UTM Aptima" panose="02040603050506020204" pitchFamily="18" charset="0"/>
              </a:rPr>
              <a:t>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nhựa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nhựa</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Tai Nạn Hóa Chất:</a:t>
            </a:r>
            <a:r>
              <a:rPr lang="vi-VN" b="0" i="0" dirty="0">
                <a:solidFill>
                  <a:srgbClr val="4C4F5A"/>
                </a:solidFill>
                <a:effectLst/>
                <a:latin typeface="Open Sans" panose="020B0606030504020204" pitchFamily="34" charset="0"/>
              </a:rPr>
              <a:t> Sự sử dụng các hóa chất trong quá trình làm sạch hạt nhựa có thể tạo ra nguy cơ tai nạn hóa chất, từ sự rò rỉ đến tình trạng hóa chất phản ứng không mong muốn.</a:t>
            </a:r>
          </a:p>
          <a:p>
            <a:pPr algn="l">
              <a:buFont typeface="Arial" panose="020B0604020202020204" pitchFamily="34" charset="0"/>
              <a:buChar char="•"/>
            </a:pPr>
            <a:r>
              <a:rPr lang="vi-VN" b="1" i="0" dirty="0">
                <a:solidFill>
                  <a:srgbClr val="4C4F5A"/>
                </a:solidFill>
                <a:effectLst/>
                <a:latin typeface="Open Sans" panose="020B0606030504020204" pitchFamily="34" charset="0"/>
              </a:rPr>
              <a:t>Nguy Cơ Cháy Nổ:</a:t>
            </a:r>
            <a:r>
              <a:rPr lang="vi-VN" b="0" i="0" dirty="0">
                <a:solidFill>
                  <a:srgbClr val="4C4F5A"/>
                </a:solidFill>
                <a:effectLst/>
                <a:latin typeface="Open Sans" panose="020B0606030504020204" pitchFamily="34" charset="0"/>
              </a:rPr>
              <a:t> Vận hành máy liên quan đến các quy trình nhiệt độ và áp suất cao, tăng nguy cơ cháy nổ. Tai nạn này có thể xuất phát từ một số nguyên nhân như quá trình làm sạch không hiệu quả hoặc thiết bị không đảm bảo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sạch</a:t>
            </a:r>
            <a:r>
              <a:rPr lang="en-US" b="1" dirty="0">
                <a:latin typeface="UTM Aptima" panose="02040603050506020204" pitchFamily="18" charset="0"/>
              </a:rPr>
              <a:t>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nhựa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nhựa</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Thiếu Đào Tạo:</a:t>
            </a:r>
            <a:r>
              <a:rPr lang="vi-VN" b="0" i="0" dirty="0">
                <a:solidFill>
                  <a:srgbClr val="4C4F5A"/>
                </a:solidFill>
                <a:effectLst/>
                <a:latin typeface="Open Sans" panose="020B0606030504020204" pitchFamily="34" charset="0"/>
              </a:rPr>
              <a:t> Nhân viên không đủ kiến thức và kỹ năng về vận hành máy có thể dẫn đến quá trình làm việc không an toàn và tăng nguy cơ tai nạn.</a:t>
            </a:r>
          </a:p>
          <a:p>
            <a:pPr algn="l">
              <a:buFont typeface="Arial" panose="020B0604020202020204" pitchFamily="34" charset="0"/>
              <a:buChar char="•"/>
            </a:pPr>
            <a:r>
              <a:rPr lang="vi-VN" b="1" i="0" dirty="0">
                <a:solidFill>
                  <a:srgbClr val="4C4F5A"/>
                </a:solidFill>
                <a:effectLst/>
                <a:latin typeface="Open Sans" panose="020B0606030504020204" pitchFamily="34" charset="0"/>
              </a:rPr>
              <a:t>Bảo Dưỡng Thiết Bị Kém:</a:t>
            </a:r>
            <a:r>
              <a:rPr lang="vi-VN" b="0" i="0" dirty="0">
                <a:solidFill>
                  <a:srgbClr val="4C4F5A"/>
                </a:solidFill>
                <a:effectLst/>
                <a:latin typeface="Open Sans" panose="020B0606030504020204" pitchFamily="34" charset="0"/>
              </a:rPr>
              <a:t> Thiết bị không được bảo dưỡng định kỳ và đúng cách có thể dẫn đến lỗi kỹ thuật và sự cố trong quá trình vận hành, gây ra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sạch</a:t>
            </a:r>
            <a:r>
              <a:rPr lang="en-US" b="1" dirty="0">
                <a:latin typeface="UTM Aptima" panose="02040603050506020204" pitchFamily="18" charset="0"/>
              </a:rPr>
              <a:t>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nhựa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nhựa</a:t>
            </a:r>
            <a:r>
              <a:rPr lang="en-US" sz="2400" dirty="0"/>
              <a:t>:</a:t>
            </a:r>
          </a:p>
          <a:p>
            <a:pPr algn="l"/>
            <a:r>
              <a:rPr lang="en-US" b="0" i="0" dirty="0" err="1">
                <a:solidFill>
                  <a:srgbClr val="4C4F5A"/>
                </a:solidFill>
                <a:effectLst/>
                <a:latin typeface="Open Sans" panose="020B0606030504020204" pitchFamily="34" charset="0"/>
              </a:rPr>
              <a:t>Để</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giảm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thiểu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rủi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ro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đảm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bảo</a:t>
            </a:r>
            <a:r>
              <a:rPr lang="en-US" b="0" i="0" dirty="0">
                <a:solidFill>
                  <a:srgbClr val="4C4F5A"/>
                </a:solidFill>
                <a:effectLst/>
                <a:latin typeface="Open Sans" panose="020B0606030504020204" pitchFamily="34" charset="0"/>
              </a:rPr>
              <a:t> an </a:t>
            </a:r>
            <a:r>
              <a:rPr lang="en-US" b="0" i="0" dirty="0" err="1">
                <a:solidFill>
                  <a:srgbClr val="4C4F5A"/>
                </a:solidFill>
                <a:effectLst/>
                <a:latin typeface="Open Sans" panose="020B0606030504020204" pitchFamily="34" charset="0"/>
              </a:rPr>
              <a:t>toàn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trong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quá</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vận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hành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máy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sạch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hạt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nhựa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cần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thực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hiện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một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số</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biện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pháp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phòng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tránh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chặt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chẽ</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Đầu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tiên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quan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trọng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nhất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đào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tạo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nhân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viên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một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đầy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đủ</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về</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trình</a:t>
            </a:r>
            <a:r>
              <a:rPr lang="en-US" b="0" i="0" dirty="0">
                <a:solidFill>
                  <a:srgbClr val="4C4F5A"/>
                </a:solidFill>
                <a:effectLst/>
                <a:latin typeface="Open Sans" panose="020B0606030504020204" pitchFamily="34" charset="0"/>
              </a:rPr>
              <a:t> an </a:t>
            </a:r>
            <a:r>
              <a:rPr lang="en-US" b="0" i="0" dirty="0" err="1">
                <a:solidFill>
                  <a:srgbClr val="4C4F5A"/>
                </a:solidFill>
                <a:effectLst/>
                <a:latin typeface="Open Sans" panose="020B0606030504020204" pitchFamily="34" charset="0"/>
              </a:rPr>
              <a:t>toàn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sử</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dụng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bị</a:t>
            </a:r>
            <a:r>
              <a:rPr lang="en-US" b="0" i="0" dirty="0">
                <a:solidFill>
                  <a:srgbClr val="4C4F5A"/>
                </a:solidFill>
                <a:effectLst/>
                <a:latin typeface="Open Sans" panose="020B0606030504020204" pitchFamily="34" charset="0"/>
              </a:rPr>
              <a:t>. </a:t>
            </a:r>
          </a:p>
          <a:p>
            <a:pPr algn="l"/>
            <a:r>
              <a:rPr lang="en-US" b="0" i="0" dirty="0" err="1">
                <a:solidFill>
                  <a:srgbClr val="4C4F5A"/>
                </a:solidFill>
                <a:effectLst/>
                <a:latin typeface="Open Sans" panose="020B0606030504020204" pitchFamily="34" charset="0"/>
              </a:rPr>
              <a:t>Sự</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hiểu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sâu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sắc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về</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nghệ</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giúp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họ</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nhận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ứng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nhanh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chóng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với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huống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nguy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hiểm</a:t>
            </a:r>
            <a:r>
              <a:rPr lang="en-US" b="0" i="0" dirty="0">
                <a:solidFill>
                  <a:srgbClr val="4C4F5A"/>
                </a:solidFill>
                <a:effectLst/>
                <a:latin typeface="Open Sans" panose="020B0606030504020204" pitchFamily="34" charset="0"/>
              </a:rPr>
              <a: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sạch</a:t>
            </a:r>
            <a:r>
              <a:rPr lang="en-US" b="1" dirty="0">
                <a:latin typeface="UTM Aptima" panose="02040603050506020204" pitchFamily="18" charset="0"/>
              </a:rPr>
              <a:t>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nhựa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nhựa</a:t>
            </a:r>
            <a:r>
              <a:rPr lang="en-US" sz="2400" dirty="0"/>
              <a:t>:</a:t>
            </a:r>
          </a:p>
          <a:p>
            <a:pPr algn="l"/>
            <a:r>
              <a:rPr lang="vi-VN" b="0" i="0" dirty="0">
                <a:solidFill>
                  <a:srgbClr val="4C4F5A"/>
                </a:solidFill>
                <a:effectLst/>
                <a:latin typeface="Open Sans" panose="020B0606030504020204" pitchFamily="34" charset="0"/>
              </a:rPr>
              <a:t>An toàn lao động trong quá trình vận hành máy làm sạch hạt nhựa là ưu tiên hàng đầu để bảo vệ nhân viên và duy trì môi trường làm việc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Quy định an toàn cần bao gồm đào tạo đầy đủ về các rủi ro có thể gặp và cách ứng phó với chúng.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sạch</a:t>
            </a:r>
            <a:r>
              <a:rPr lang="en-US" b="1" dirty="0">
                <a:latin typeface="UTM Aptima" panose="02040603050506020204" pitchFamily="18" charset="0"/>
              </a:rPr>
              <a:t>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nhựa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nhựa</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vận hành máy làm sạch hạt nhựa, phản ứng nhanh chóng và chính xác là quan trọng để giảm thiểu thiệt hại và bảo vệ tính mạng nhân viên. Đầu tiên, người làm việc cần ngay lập tức kích động hệ thống báo động để thông báo sự cố và gọi người cứu thương.</a:t>
            </a:r>
          </a:p>
          <a:p>
            <a:pPr algn="l"/>
            <a:r>
              <a:rPr lang="vi-VN" b="0" i="0" dirty="0">
                <a:solidFill>
                  <a:srgbClr val="4C4F5A"/>
                </a:solidFill>
                <a:effectLst/>
                <a:latin typeface="Open Sans" panose="020B0606030504020204" pitchFamily="34" charset="0"/>
              </a:rPr>
              <a:t>Quá trình này nên đi kèm với việc di chuyển nhân viên ra khỏi khu vực nguy hiểm, sử dụng các thiết bị bảo hộ cá nhân đầy đủ. Đồng thời, cần kiểm tra và đảm bảo an toàn cho những người có thể bị nạn và ngăn chặn sự cố từ việc lan rộng.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hạt nhựa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hạt nhựa</a:t>
            </a:r>
            <a:r>
              <a:rPr lang="en-US" sz="2000" dirty="0">
                <a:latin typeface="Söhne"/>
              </a:rPr>
              <a:t>:</a:t>
            </a:r>
          </a:p>
          <a:p>
            <a:pPr algn="l"/>
            <a:r>
              <a:rPr lang="vi-VN" b="0" i="0" dirty="0">
                <a:effectLst/>
                <a:latin typeface="Open Sans" panose="020B0606030504020204" pitchFamily="34" charset="0"/>
              </a:rPr>
              <a:t>Trong lĩnh vực sản xuất nhựa, công việc kiểm tra chất lượng hạt nhựa (plastic beads) đóng một vai trò quan trọng để đảm bảo sản phẩm cuối cùng đáp ứng các tiêu chuẩn chất lượng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Đặc điểm của công việc này bao gồm việc kiểm tra đồng đều của kích thước hạt, màu sắc và tính đồng nhất của thành phần hóa học.</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C053A497-6F8A-EFB4-9DF6-226F36B2218C}"/>
              </a:ext>
            </a:extLst>
          </p:cNvPr>
          <p:cNvPicPr>
            <a:picLocks noChangeAspect="1"/>
          </p:cNvPicPr>
          <p:nvPr/>
        </p:nvPicPr>
        <p:blipFill>
          <a:blip r:embed="rId4"/>
          <a:stretch>
            <a:fillRect/>
          </a:stretch>
        </p:blipFill>
        <p:spPr>
          <a:xfrm>
            <a:off x="1" y="4363988"/>
            <a:ext cx="2494012" cy="2494012"/>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hạt nhựa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hạt nhựa</a:t>
            </a:r>
            <a:r>
              <a:rPr lang="en-US" sz="2000" dirty="0">
                <a:latin typeface="Söhne"/>
              </a:rPr>
              <a:t>:</a:t>
            </a:r>
          </a:p>
          <a:p>
            <a:pPr algn="l"/>
            <a:r>
              <a:rPr lang="vi-VN" b="0" i="0" dirty="0">
                <a:effectLst/>
                <a:latin typeface="Open Sans" panose="020B0606030504020204" pitchFamily="34" charset="0"/>
              </a:rPr>
              <a:t>Trong quá trình kiểm tra chất lượng hạt nhựa (plastic beads), các dạng tai nạn có thể xuất hiện và ảnh hưởng đến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vấn đề phổ biến bao gồm sự cố trong quá trình đo kích thước hạt, đánh giá màu sắc, và kiểm tra thành phần hóa học.</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B30D30-AADE-3251-3C03-916EAF9D5607}"/>
              </a:ext>
            </a:extLst>
          </p:cNvPr>
          <p:cNvPicPr>
            <a:picLocks noChangeAspect="1"/>
          </p:cNvPicPr>
          <p:nvPr/>
        </p:nvPicPr>
        <p:blipFill>
          <a:blip r:embed="rId4"/>
          <a:stretch>
            <a:fillRect/>
          </a:stretch>
        </p:blipFill>
        <p:spPr>
          <a:xfrm>
            <a:off x="1" y="4363988"/>
            <a:ext cx="2494012" cy="2494012"/>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hạt nhựa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hạt nhựa</a:t>
            </a:r>
            <a:r>
              <a:rPr lang="en-US" sz="2000" dirty="0">
                <a:latin typeface="Söhne"/>
              </a:rPr>
              <a:t>:</a:t>
            </a:r>
          </a:p>
          <a:p>
            <a:pPr algn="l"/>
            <a:r>
              <a:rPr lang="vi-VN" b="0" i="0" dirty="0">
                <a:effectLst/>
                <a:latin typeface="Open Sans" panose="020B0606030504020204" pitchFamily="34" charset="0"/>
              </a:rPr>
              <a:t>Tai nạn trong quá trình kiểm tra chất lượng hạt nhựa có thể xuất phát từ một số nguyên nhân chính. Một trong những nguyên nhân quan trọng là thiếu hiểu biết hoặc kỹ năng không đầy đủ của nhân viên thực hiện kiểm tra.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không đào tạo đúng cách hoặc thiếu sự hiểu biết về quy trình kiểm tra có thể dẫn đến sai sót trong việc đo lường kích thước, màu sắc, hoặc thành phần hóa học.</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4D3D146-66EA-D059-1C2A-3F597A7F259D}"/>
              </a:ext>
            </a:extLst>
          </p:cNvPr>
          <p:cNvPicPr>
            <a:picLocks noChangeAspect="1"/>
          </p:cNvPicPr>
          <p:nvPr/>
        </p:nvPicPr>
        <p:blipFill>
          <a:blip r:embed="rId4"/>
          <a:stretch>
            <a:fillRect/>
          </a:stretch>
        </p:blipFill>
        <p:spPr>
          <a:xfrm>
            <a:off x="1" y="4363988"/>
            <a:ext cx="2494012" cy="2494012"/>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hạt nhựa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hạt nhựa</a:t>
            </a:r>
            <a:r>
              <a:rPr lang="en-US" sz="2000" dirty="0">
                <a:latin typeface="Söhne"/>
              </a:rPr>
              <a:t>:</a:t>
            </a:r>
          </a:p>
          <a:p>
            <a:pPr algn="l"/>
            <a:r>
              <a:rPr lang="vi-VN" b="0" i="0" dirty="0">
                <a:effectLst/>
                <a:latin typeface="Open Sans" panose="020B0606030504020204" pitchFamily="34" charset="0"/>
              </a:rPr>
              <a:t>Để ngăn chặn tai nạn khi kiểm tra chất lượng hạt nhựa, việc thực hiện các biện pháp phòng tránh là quan trọng. Trước hết, việc đào tạo nhân viên về kỹ năng và kiến thức cần thiết là chìa khóa.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Đảm bảo rằng nhân viên có hiểu biết sâu sắc về quy trình kiểm tra và sử dụng đúng thiết bị là quan trọng để giảm thiểu sai sót.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646EB9F-EE47-B4A8-B3A9-3484010D143C}"/>
              </a:ext>
            </a:extLst>
          </p:cNvPr>
          <p:cNvPicPr>
            <a:picLocks noChangeAspect="1"/>
          </p:cNvPicPr>
          <p:nvPr/>
        </p:nvPicPr>
        <p:blipFill>
          <a:blip r:embed="rId4"/>
          <a:stretch>
            <a:fillRect/>
          </a:stretch>
        </p:blipFill>
        <p:spPr>
          <a:xfrm>
            <a:off x="1" y="4363988"/>
            <a:ext cx="2494012" cy="2494012"/>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hạt nhựa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hạt nhựa</a:t>
            </a:r>
            <a:r>
              <a:rPr lang="en-US" sz="2000" dirty="0">
                <a:latin typeface="Söhne"/>
              </a:rPr>
              <a:t>:</a:t>
            </a:r>
          </a:p>
          <a:p>
            <a:pPr algn="l"/>
            <a:r>
              <a:rPr lang="vi-VN" b="0" i="0" dirty="0">
                <a:effectLst/>
                <a:latin typeface="Open Sans" panose="020B0606030504020204" pitchFamily="34" charset="0"/>
              </a:rPr>
              <a:t>An toàn lao động khi kiểm tra chất lượng hạt nhựa là ưu tiên hàng đầu để bảo vệ nhân viên và đảm bảo quy trình diễn ra mạnh mẽ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an toàn cần tập trung vào đào tạo nhân viên về việc sử dụng thiết bị bảo vệ cá nhân (PPE) và quy tắc an toàn khi thực hiện kiểm tra.</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B699DE6-F24D-3446-D6B0-6E194AA303AD}"/>
              </a:ext>
            </a:extLst>
          </p:cNvPr>
          <p:cNvPicPr>
            <a:picLocks noChangeAspect="1"/>
          </p:cNvPicPr>
          <p:nvPr/>
        </p:nvPicPr>
        <p:blipFill>
          <a:blip r:embed="rId4"/>
          <a:stretch>
            <a:fillRect/>
          </a:stretch>
        </p:blipFill>
        <p:spPr>
          <a:xfrm>
            <a:off x="1" y="4363988"/>
            <a:ext cx="2494012" cy="2494012"/>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hạt nhựa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hạt nhựa</a:t>
            </a:r>
            <a:r>
              <a:rPr lang="en-US" sz="2000" dirty="0">
                <a:latin typeface="Söhne"/>
              </a:rPr>
              <a:t>:</a:t>
            </a:r>
          </a:p>
          <a:p>
            <a:pPr algn="l"/>
            <a:r>
              <a:rPr lang="vi-VN" b="0" i="0" dirty="0">
                <a:effectLst/>
                <a:latin typeface="Open Sans" panose="020B0606030504020204" pitchFamily="34" charset="0"/>
              </a:rPr>
              <a:t>Trong trường hợp xảy ra tai nạn khẩn cấp khi kiểm tra chất lượng hạt nhựa, việc xử lý tình huống một cách nhanh chóng và hiệu quả là quan trọng để bảo vệ sức khỏe của nhân viên và ngăn chặn tình hình trở nên nghiêm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an toàn cá nhân là ưu tiên hàng đầu. Nhân viên cần được hướng dẫn để ngay lập tức sử dụng đầy đủ trang thiết bị bảo vệ cá nhân và rời khỏi khu vực nguy hiểm.</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E53239D-F8ED-456D-12F4-F2F476C6608F}"/>
              </a:ext>
            </a:extLst>
          </p:cNvPr>
          <p:cNvPicPr>
            <a:picLocks noChangeAspect="1"/>
          </p:cNvPicPr>
          <p:nvPr/>
        </p:nvPicPr>
        <p:blipFill>
          <a:blip r:embed="rId4"/>
          <a:stretch>
            <a:fillRect/>
          </a:stretch>
        </p:blipFill>
        <p:spPr>
          <a:xfrm>
            <a:off x="1" y="4363988"/>
            <a:ext cx="2494012" cy="2494012"/>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266</TotalTime>
  <Words>3673</Words>
  <Application>Microsoft Office PowerPoint</Application>
  <PresentationFormat>Custom</PresentationFormat>
  <Paragraphs>157</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HẠT NHỰA</vt:lpstr>
      <vt:lpstr>Một số vụ tai nạn trong nhà máy sản xuất hạt nhựa</vt:lpstr>
      <vt:lpstr>Tóm tắt bài học</vt:lpstr>
      <vt:lpstr>Phối trộn nguyên liệu dùng để sản xuất hạt nhựa</vt:lpstr>
      <vt:lpstr>Phối trộn nguyên liệu dùng để sản xuất hạt nhựa</vt:lpstr>
      <vt:lpstr>Phối trộn nguyên liệu dùng để sản xuất hạt nhựa</vt:lpstr>
      <vt:lpstr>Phối trộn nguyên liệu dùng để sản xuất hạt nhựa</vt:lpstr>
      <vt:lpstr>Phối trộn nguyên liệu dùng để sản xuất hạt nhựa</vt:lpstr>
      <vt:lpstr>Phối trộn nguyên liệu dùng để sản xuất hạt nhựa</vt:lpstr>
      <vt:lpstr>Vận hành lò nung nhựa để sản xuất hạt nhựa</vt:lpstr>
      <vt:lpstr>Vận hành lò nung nhựa để sản xuất hạt nhựa</vt:lpstr>
      <vt:lpstr>Vận hành lò nung nhựa để sản xuất hạt nhựa</vt:lpstr>
      <vt:lpstr>Vận hành lò nung nhựa để sản xuất hạt nhựa</vt:lpstr>
      <vt:lpstr>Vận hành lò nung nhựa để sản xuất hạt nhựa</vt:lpstr>
      <vt:lpstr>Vận hành lò nung nhựa để sản xuất hạt nhựa</vt:lpstr>
      <vt:lpstr>Vận hành máy cắt nhựa thành hạt nhựa</vt:lpstr>
      <vt:lpstr>Vận hành máy cắt nhựa thành hạt nhựa</vt:lpstr>
      <vt:lpstr>Vận hành máy cắt nhựa thành hạt nhựa</vt:lpstr>
      <vt:lpstr>Vận hành máy cắt nhựa thành hạt nhựa</vt:lpstr>
      <vt:lpstr>Vận hành máy cắt nhựa thành hạt nhựa</vt:lpstr>
      <vt:lpstr>Vận hành máy cắt nhựa thành hạt nhựa</vt:lpstr>
      <vt:lpstr>Vận hành máy làm sạch hạt nhựa</vt:lpstr>
      <vt:lpstr>Vận hành máy làm sạch hạt nhựa</vt:lpstr>
      <vt:lpstr>Vận hành máy làm sạch hạt nhựa</vt:lpstr>
      <vt:lpstr>Vận hành máy làm sạch hạt nhựa</vt:lpstr>
      <vt:lpstr>Vận hành máy làm sạch hạt nhựa</vt:lpstr>
      <vt:lpstr>Vận hành máy làm sạch hạt nhựa</vt:lpstr>
      <vt:lpstr>Kiểm tra chất lượng hạt nhựa</vt:lpstr>
      <vt:lpstr>Kiểm tra chất lượng hạt nhựa</vt:lpstr>
      <vt:lpstr>Kiểm tra chất lượng hạt nhựa</vt:lpstr>
      <vt:lpstr>Kiểm tra chất lượng hạt nhựa</vt:lpstr>
      <vt:lpstr>Kiểm tra chất lượng hạt nhựa</vt:lpstr>
      <vt:lpstr>Kiểm tra chất lượng hạt nhựa</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19</cp:revision>
  <dcterms:created xsi:type="dcterms:W3CDTF">2024-03-23T04:43:33Z</dcterms:created>
  <dcterms:modified xsi:type="dcterms:W3CDTF">2024-03-29T04:05:15Z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