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0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HỘP QUẸT</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0512BD03-285C-21DC-CB6D-3011D7099B9A}"/>
              </a:ext>
            </a:extLst>
          </p:cNvPr>
          <p:cNvPicPr>
            <a:picLocks noChangeAspect="1"/>
          </p:cNvPicPr>
          <p:nvPr/>
        </p:nvPicPr>
        <p:blipFill>
          <a:blip r:embed="rId4"/>
          <a:stretch>
            <a:fillRect/>
          </a:stretch>
        </p:blipFill>
        <p:spPr>
          <a:xfrm>
            <a:off x="5487924" y="4695717"/>
            <a:ext cx="1211386" cy="1396861"/>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hộp</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quẹt</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hộp</a:t>
            </a:r>
            <a:r>
              <a:rPr lang="en-US" b="0" i="0" dirty="0">
                <a:solidFill>
                  <a:srgbClr val="0D0D0D"/>
                </a:solidFill>
                <a:effectLst/>
                <a:latin typeface="Söhne"/>
              </a:rPr>
              <a:t> </a:t>
            </a:r>
            <a:r>
              <a:rPr lang="en-US" b="0" i="0" dirty="0" err="1">
                <a:solidFill>
                  <a:srgbClr val="0D0D0D"/>
                </a:solidFill>
                <a:effectLst/>
                <a:latin typeface="Söhne"/>
              </a:rPr>
              <a:t>quẹt</a:t>
            </a:r>
            <a:r>
              <a:rPr lang="en-US" b="0" i="0" dirty="0">
                <a:solidFill>
                  <a:srgbClr val="0D0D0D"/>
                </a:solidFill>
                <a:effectLst/>
                <a:latin typeface="Söhne"/>
              </a:rPr>
              <a:t>, </a:t>
            </a:r>
            <a:r>
              <a:rPr lang="en-US" b="0" i="0" dirty="0" err="1">
                <a:solidFill>
                  <a:srgbClr val="0D0D0D"/>
                </a:solidFill>
                <a:effectLst/>
                <a:latin typeface="Söhne"/>
              </a:rPr>
              <a:t>các</a:t>
            </a:r>
            <a:r>
              <a:rPr lang="en-US" b="0" i="0" dirty="0">
                <a:solidFill>
                  <a:srgbClr val="0D0D0D"/>
                </a:solidFill>
                <a:effectLst/>
                <a:latin typeface="Söhne"/>
              </a:rPr>
              <a:t> </a:t>
            </a:r>
            <a:r>
              <a:rPr lang="en-US" b="0" i="0" dirty="0" err="1">
                <a:solidFill>
                  <a:srgbClr val="0D0D0D"/>
                </a:solidFill>
                <a:effectLst/>
                <a:latin typeface="Söhne"/>
              </a:rPr>
              <a:t>vụ</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có</a:t>
            </a:r>
            <a:r>
              <a:rPr lang="en-US" b="0" i="0" dirty="0">
                <a:solidFill>
                  <a:srgbClr val="0D0D0D"/>
                </a:solidFill>
                <a:effectLst/>
                <a:latin typeface="Söhne"/>
              </a:rPr>
              <a:t> </a:t>
            </a:r>
            <a:r>
              <a:rPr lang="en-US" b="0" i="0" dirty="0" err="1">
                <a:solidFill>
                  <a:srgbClr val="0D0D0D"/>
                </a:solidFill>
                <a:effectLst/>
                <a:latin typeface="Söhne"/>
              </a:rPr>
              <a:t>thể</a:t>
            </a:r>
            <a:r>
              <a:rPr lang="en-US" b="0" i="0" dirty="0">
                <a:solidFill>
                  <a:srgbClr val="0D0D0D"/>
                </a:solidFill>
                <a:effectLst/>
                <a:latin typeface="Söhne"/>
              </a:rPr>
              <a:t> </a:t>
            </a:r>
            <a:r>
              <a:rPr lang="en-US" b="0" i="0" dirty="0" err="1">
                <a:solidFill>
                  <a:srgbClr val="0D0D0D"/>
                </a:solidFill>
                <a:effectLst/>
                <a:latin typeface="Söhne"/>
              </a:rPr>
              <a:t>gây</a:t>
            </a:r>
            <a:r>
              <a:rPr lang="en-US" b="0" i="0" dirty="0">
                <a:solidFill>
                  <a:srgbClr val="0D0D0D"/>
                </a:solidFill>
                <a:effectLst/>
                <a:latin typeface="Söhne"/>
              </a:rPr>
              <a:t> </a:t>
            </a:r>
            <a:r>
              <a:rPr lang="en-US" b="0" i="0" dirty="0" err="1">
                <a:solidFill>
                  <a:srgbClr val="0D0D0D"/>
                </a:solidFill>
                <a:effectLst/>
                <a:latin typeface="Söhne"/>
              </a:rPr>
              <a:t>ra</a:t>
            </a:r>
            <a:r>
              <a:rPr lang="en-US" b="0" i="0" dirty="0">
                <a:solidFill>
                  <a:srgbClr val="0D0D0D"/>
                </a:solidFill>
                <a:effectLst/>
                <a:latin typeface="Söhne"/>
              </a:rPr>
              <a:t> </a:t>
            </a:r>
            <a:r>
              <a:rPr lang="en-US" b="0" i="0" dirty="0" err="1">
                <a:solidFill>
                  <a:srgbClr val="0D0D0D"/>
                </a:solidFill>
                <a:effectLst/>
                <a:latin typeface="Söhne"/>
              </a:rPr>
              <a:t>hậu</a:t>
            </a:r>
            <a:r>
              <a:rPr lang="en-US" b="0" i="0" dirty="0">
                <a:solidFill>
                  <a:srgbClr val="0D0D0D"/>
                </a:solidFill>
                <a:effectLst/>
                <a:latin typeface="Söhne"/>
              </a:rPr>
              <a:t> </a:t>
            </a:r>
            <a:r>
              <a:rPr lang="en-US" b="0" i="0" dirty="0" err="1">
                <a:solidFill>
                  <a:srgbClr val="0D0D0D"/>
                </a:solidFill>
                <a:effectLst/>
                <a:latin typeface="Söhne"/>
              </a:rPr>
              <a:t>quả</a:t>
            </a:r>
            <a:r>
              <a:rPr lang="en-US" b="0" i="0" dirty="0">
                <a:solidFill>
                  <a:srgbClr val="0D0D0D"/>
                </a:solidFill>
                <a:effectLst/>
                <a:latin typeface="Söhne"/>
              </a:rPr>
              <a:t> </a:t>
            </a:r>
            <a:r>
              <a:rPr lang="en-US" b="0" i="0" dirty="0" err="1">
                <a:solidFill>
                  <a:srgbClr val="0D0D0D"/>
                </a:solidFill>
                <a:effectLst/>
                <a:latin typeface="Söhne"/>
              </a:rPr>
              <a:t>nghiêm</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đối</a:t>
            </a:r>
            <a:r>
              <a:rPr lang="en-US" b="0" i="0" dirty="0">
                <a:solidFill>
                  <a:srgbClr val="0D0D0D"/>
                </a:solidFill>
                <a:effectLst/>
                <a:latin typeface="Söhne"/>
              </a:rPr>
              <a:t> </a:t>
            </a:r>
            <a:r>
              <a:rPr lang="en-US" b="0" i="0" dirty="0" err="1">
                <a:solidFill>
                  <a:srgbClr val="0D0D0D"/>
                </a:solidFill>
                <a:effectLst/>
                <a:latin typeface="Söhne"/>
              </a:rPr>
              <a:t>với</a:t>
            </a:r>
            <a:r>
              <a:rPr lang="en-US" b="0" i="0" dirty="0">
                <a:solidFill>
                  <a:srgbClr val="0D0D0D"/>
                </a:solidFill>
                <a:effectLst/>
                <a:latin typeface="Söhne"/>
              </a:rPr>
              <a:t> </a:t>
            </a:r>
            <a:r>
              <a:rPr lang="en-US" b="0" i="0" dirty="0" err="1">
                <a:solidFill>
                  <a:srgbClr val="0D0D0D"/>
                </a:solidFill>
                <a:effectLst/>
                <a:latin typeface="Söhne"/>
              </a:rPr>
              <a:t>sức</a:t>
            </a:r>
            <a:r>
              <a:rPr lang="en-US" b="0" i="0" dirty="0">
                <a:solidFill>
                  <a:srgbClr val="0D0D0D"/>
                </a:solidFill>
                <a:effectLst/>
                <a:latin typeface="Söhne"/>
              </a:rPr>
              <a:t> </a:t>
            </a:r>
            <a:r>
              <a:rPr lang="en-US" b="0" i="0" dirty="0" err="1">
                <a:solidFill>
                  <a:srgbClr val="0D0D0D"/>
                </a:solidFill>
                <a:effectLst/>
                <a:latin typeface="Söhne"/>
              </a:rPr>
              <a:t>khỏe</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tính</a:t>
            </a:r>
            <a:r>
              <a:rPr lang="en-US" b="0" i="0" dirty="0">
                <a:solidFill>
                  <a:srgbClr val="0D0D0D"/>
                </a:solidFill>
                <a:effectLst/>
                <a:latin typeface="Söhne"/>
              </a:rPr>
              <a:t> </a:t>
            </a:r>
            <a:r>
              <a:rPr lang="en-US" b="0" i="0" dirty="0" err="1">
                <a:solidFill>
                  <a:srgbClr val="0D0D0D"/>
                </a:solidFill>
                <a:effectLst/>
                <a:latin typeface="Söhne"/>
              </a:rPr>
              <a:t>mạng</a:t>
            </a:r>
            <a:r>
              <a:rPr lang="en-US" b="0" i="0" dirty="0">
                <a:solidFill>
                  <a:srgbClr val="0D0D0D"/>
                </a:solidFill>
                <a:effectLst/>
                <a:latin typeface="Söhne"/>
              </a:rPr>
              <a:t> </a:t>
            </a:r>
            <a:r>
              <a:rPr lang="en-US" b="0" i="0" dirty="0" err="1">
                <a:solidFill>
                  <a:srgbClr val="0D0D0D"/>
                </a:solidFill>
                <a:effectLst/>
                <a:latin typeface="Söhne"/>
              </a:rPr>
              <a:t>của</a:t>
            </a:r>
            <a:r>
              <a:rPr lang="en-US" b="0" i="0" dirty="0">
                <a:solidFill>
                  <a:srgbClr val="0D0D0D"/>
                </a:solidFill>
                <a:effectLst/>
                <a:latin typeface="Söhne"/>
              </a:rPr>
              <a:t> </a:t>
            </a:r>
            <a:r>
              <a:rPr lang="en-US" b="0" i="0" dirty="0" err="1">
                <a:solidFill>
                  <a:srgbClr val="0D0D0D"/>
                </a:solidFill>
                <a:effectLst/>
                <a:latin typeface="Söhne"/>
              </a:rPr>
              <a:t>nhân</a:t>
            </a:r>
            <a:r>
              <a:rPr lang="en-US" b="0" i="0" dirty="0">
                <a:solidFill>
                  <a:srgbClr val="0D0D0D"/>
                </a:solidFill>
                <a:effectLst/>
                <a:latin typeface="Söhne"/>
              </a:rPr>
              <a:t> </a:t>
            </a:r>
            <a:r>
              <a:rPr lang="en-US" b="0" i="0" dirty="0" err="1">
                <a:solidFill>
                  <a:srgbClr val="0D0D0D"/>
                </a:solidFill>
                <a:effectLst/>
                <a:latin typeface="Söhne"/>
              </a:rPr>
              <a:t>viên</a:t>
            </a:r>
            <a:r>
              <a:rPr lang="en-US" sz="2000" dirty="0">
                <a:ea typeface="+mn-lt"/>
                <a:cs typeface="+mn-lt"/>
              </a:rPr>
              <a:t>:</a:t>
            </a:r>
            <a:endParaRPr lang="en-US" dirty="0"/>
          </a:p>
          <a:p>
            <a:pPr marL="730885" lvl="1" indent="-304165"/>
            <a:r>
              <a:rPr lang="pt-BR" i="0" dirty="0">
                <a:solidFill>
                  <a:srgbClr val="0D0D0D"/>
                </a:solidFill>
                <a:effectLst/>
                <a:latin typeface="Söhne"/>
              </a:rPr>
              <a:t>Vụ nổ hộp quẹt do sự cố trong quá trình sản xuất</a:t>
            </a: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thiết</a:t>
            </a:r>
            <a:r>
              <a:rPr lang="en-US" dirty="0">
                <a:solidFill>
                  <a:srgbClr val="0D0D0D"/>
                </a:solidFill>
                <a:latin typeface="Söhne"/>
              </a:rPr>
              <a:t> </a:t>
            </a:r>
            <a:r>
              <a:rPr lang="en-US" dirty="0" err="1">
                <a:solidFill>
                  <a:srgbClr val="0D0D0D"/>
                </a:solidFill>
                <a:latin typeface="Söhne"/>
              </a:rPr>
              <a:t>bị</a:t>
            </a:r>
            <a:endParaRPr lang="pt-BR" dirty="0">
              <a:solidFill>
                <a:srgbClr val="0D0D0D"/>
              </a:solidFill>
              <a:latin typeface="Söhne"/>
            </a:endParaRPr>
          </a:p>
          <a:p>
            <a:pPr marL="730885" lvl="1" indent="-304165"/>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nhân</a:t>
            </a:r>
            <a:r>
              <a:rPr lang="en-US" dirty="0">
                <a:solidFill>
                  <a:srgbClr val="0D0D0D"/>
                </a:solidFill>
                <a:latin typeface="Söhne"/>
              </a:rPr>
              <a:t> </a:t>
            </a:r>
            <a:r>
              <a:rPr lang="en-US" dirty="0" err="1">
                <a:solidFill>
                  <a:srgbClr val="0D0D0D"/>
                </a:solidFill>
                <a:latin typeface="Söhne"/>
              </a:rPr>
              <a:t>bị</a:t>
            </a:r>
            <a:r>
              <a:rPr lang="en-US" dirty="0">
                <a:solidFill>
                  <a:srgbClr val="0D0D0D"/>
                </a:solidFill>
                <a:latin typeface="Söhne"/>
              </a:rPr>
              <a:t> </a:t>
            </a:r>
            <a:r>
              <a:rPr lang="en-US" dirty="0" err="1">
                <a:solidFill>
                  <a:srgbClr val="0D0D0D"/>
                </a:solidFill>
                <a:latin typeface="Söhne"/>
              </a:rPr>
              <a:t>cháy</a:t>
            </a:r>
            <a:r>
              <a:rPr lang="en-US" dirty="0">
                <a:solidFill>
                  <a:srgbClr val="0D0D0D"/>
                </a:solidFill>
                <a:latin typeface="Söhne"/>
              </a:rPr>
              <a:t> </a:t>
            </a:r>
            <a:r>
              <a:rPr lang="en-US" dirty="0" err="1">
                <a:solidFill>
                  <a:srgbClr val="0D0D0D"/>
                </a:solidFill>
                <a:latin typeface="Söhne"/>
              </a:rPr>
              <a:t>hoặc</a:t>
            </a:r>
            <a:r>
              <a:rPr lang="en-US" dirty="0">
                <a:solidFill>
                  <a:srgbClr val="0D0D0D"/>
                </a:solidFill>
                <a:latin typeface="Söhne"/>
              </a:rPr>
              <a:t> </a:t>
            </a:r>
            <a:r>
              <a:rPr lang="en-US" dirty="0" err="1">
                <a:solidFill>
                  <a:srgbClr val="0D0D0D"/>
                </a:solidFill>
                <a:latin typeface="Söhne"/>
              </a:rPr>
              <a:t>phỏng</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với</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chất</a:t>
            </a:r>
            <a:r>
              <a:rPr lang="en-US" dirty="0">
                <a:solidFill>
                  <a:srgbClr val="0D0D0D"/>
                </a:solidFill>
                <a:latin typeface="Söhne"/>
              </a:rPr>
              <a:t> </a:t>
            </a:r>
            <a:r>
              <a:rPr lang="en-US" dirty="0" err="1">
                <a:solidFill>
                  <a:srgbClr val="0D0D0D"/>
                </a:solidFill>
                <a:latin typeface="Söhne"/>
              </a:rPr>
              <a:t>độc</a:t>
            </a:r>
            <a:r>
              <a:rPr lang="en-US" dirty="0">
                <a:solidFill>
                  <a:srgbClr val="0D0D0D"/>
                </a:solidFill>
                <a:latin typeface="Söhne"/>
              </a:rPr>
              <a:t> </a:t>
            </a:r>
            <a:r>
              <a:rPr lang="en-US" dirty="0" err="1">
                <a:solidFill>
                  <a:srgbClr val="0D0D0D"/>
                </a:solidFill>
                <a:latin typeface="Söhne"/>
              </a:rPr>
              <a:t>hại</a:t>
            </a:r>
            <a:endParaRPr lang="pt-BR" dirty="0">
              <a:solidFill>
                <a:srgbClr val="0D0D0D"/>
              </a:solidFill>
              <a:latin typeface="Söhne"/>
            </a:endParaRPr>
          </a:p>
          <a:p>
            <a:pPr marL="730885" lvl="1" indent="-304165"/>
            <a:r>
              <a:rPr lang="vi-VN" dirty="0">
                <a:solidFill>
                  <a:srgbClr val="0D0D0D"/>
                </a:solidFill>
                <a:latin typeface="Söhne"/>
              </a:rPr>
              <a:t>Nguy cơ về môi trường làm việc không an toàn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ép</a:t>
            </a:r>
            <a:r>
              <a:rPr lang="en-US" dirty="0"/>
              <a:t> </a:t>
            </a:r>
            <a:r>
              <a:rPr lang="en-US" dirty="0" err="1"/>
              <a:t>nhựa</a:t>
            </a:r>
            <a:r>
              <a:rPr lang="en-US" dirty="0"/>
              <a:t> </a:t>
            </a:r>
            <a:r>
              <a:rPr lang="en-US" dirty="0" err="1"/>
              <a:t>để</a:t>
            </a:r>
            <a:r>
              <a:rPr lang="en-US" dirty="0"/>
              <a:t> </a:t>
            </a:r>
            <a:r>
              <a:rPr lang="en-US" dirty="0" err="1"/>
              <a:t>sản</a:t>
            </a:r>
            <a:r>
              <a:rPr lang="en-US" dirty="0"/>
              <a:t> </a:t>
            </a:r>
            <a:r>
              <a:rPr lang="en-US" dirty="0" err="1"/>
              <a:t>xuất</a:t>
            </a:r>
            <a:r>
              <a:rPr lang="en-US" dirty="0"/>
              <a:t> </a:t>
            </a:r>
            <a:r>
              <a:rPr lang="en-US" dirty="0" err="1"/>
              <a:t>phần</a:t>
            </a:r>
            <a:r>
              <a:rPr lang="en-US" dirty="0"/>
              <a:t> </a:t>
            </a:r>
            <a:r>
              <a:rPr lang="en-US" dirty="0" err="1"/>
              <a:t>vỏ</a:t>
            </a:r>
            <a:r>
              <a:rPr lang="en-US" dirty="0"/>
              <a:t> </a:t>
            </a:r>
            <a:r>
              <a:rPr lang="en-US" dirty="0" err="1"/>
              <a:t>cho</a:t>
            </a:r>
            <a:r>
              <a:rPr lang="en-US" dirty="0"/>
              <a:t> </a:t>
            </a:r>
            <a:r>
              <a:rPr lang="en-US" dirty="0" err="1"/>
              <a:t>bật</a:t>
            </a:r>
            <a:r>
              <a:rPr lang="en-US" dirty="0"/>
              <a:t> </a:t>
            </a:r>
            <a:r>
              <a:rPr lang="en-US" dirty="0" err="1"/>
              <a:t>lửa</a:t>
            </a:r>
            <a:endParaRPr lang="en-US" dirty="0"/>
          </a:p>
          <a:p>
            <a:pPr marL="304165" indent="-304165">
              <a:buClr>
                <a:schemeClr val="tx1"/>
              </a:buClr>
            </a:pPr>
            <a:r>
              <a:rPr lang="en-US" dirty="0"/>
              <a:t>2. </a:t>
            </a:r>
            <a:r>
              <a:rPr lang="vi-VN" dirty="0"/>
              <a:t>An toàn vệ sinh lao động đối với nhân viên lắp ráp các bộ phận như đá lửa, vỏ…để tạo thành bật lửa hoàn chỉnh</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nạp</a:t>
            </a:r>
            <a:r>
              <a:rPr lang="en-US" dirty="0"/>
              <a:t> </a:t>
            </a:r>
            <a:r>
              <a:rPr lang="en-US" dirty="0" err="1"/>
              <a:t>khí</a:t>
            </a:r>
            <a:r>
              <a:rPr lang="en-US" dirty="0"/>
              <a:t> gas </a:t>
            </a:r>
            <a:r>
              <a:rPr lang="en-US" dirty="0" err="1"/>
              <a:t>hoặc</a:t>
            </a:r>
            <a:r>
              <a:rPr lang="en-US" dirty="0"/>
              <a:t> </a:t>
            </a:r>
            <a:r>
              <a:rPr lang="en-US" dirty="0" err="1"/>
              <a:t>nhiên</a:t>
            </a:r>
            <a:r>
              <a:rPr lang="en-US" dirty="0"/>
              <a:t> </a:t>
            </a:r>
            <a:r>
              <a:rPr lang="en-US" dirty="0" err="1"/>
              <a:t>liệu</a:t>
            </a:r>
            <a:r>
              <a:rPr lang="en-US" dirty="0"/>
              <a:t> </a:t>
            </a:r>
            <a:r>
              <a:rPr lang="en-US" dirty="0" err="1"/>
              <a:t>cháy</a:t>
            </a:r>
            <a:r>
              <a:rPr lang="en-US" dirty="0"/>
              <a:t> </a:t>
            </a:r>
            <a:r>
              <a:rPr lang="en-US" dirty="0" err="1"/>
              <a:t>cho</a:t>
            </a:r>
            <a:r>
              <a:rPr lang="en-US" dirty="0"/>
              <a:t> </a:t>
            </a:r>
            <a:r>
              <a:rPr lang="en-US" dirty="0" err="1"/>
              <a:t>bật</a:t>
            </a:r>
            <a:r>
              <a:rPr lang="en-US" dirty="0"/>
              <a:t> </a:t>
            </a:r>
            <a:r>
              <a:rPr lang="en-US" dirty="0" err="1"/>
              <a:t>lửa</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bật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lửa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bật</a:t>
            </a:r>
            <a:r>
              <a:rPr lang="en-US" b="1" i="0" dirty="0">
                <a:effectLst/>
                <a:latin typeface="Open Sans" panose="020B0606030504020204" pitchFamily="34" charset="0"/>
              </a:rPr>
              <a:t> </a:t>
            </a:r>
            <a:r>
              <a:rPr lang="en-US" b="1" i="0" dirty="0" err="1">
                <a:effectLst/>
                <a:latin typeface="Open Sans" panose="020B0606030504020204" pitchFamily="34" charset="0"/>
              </a:rPr>
              <a:t>lửa</a:t>
            </a:r>
            <a:endParaRPr lang="en-US" sz="2400" b="1" i="0" dirty="0">
              <a:effectLst/>
              <a:latin typeface="Söhne"/>
            </a:endParaRPr>
          </a:p>
          <a:p>
            <a:r>
              <a:rPr lang="vi-VN" b="0" i="0" dirty="0">
                <a:effectLst/>
                <a:latin typeface="Open Sans" panose="020B0606030504020204" pitchFamily="34" charset="0"/>
              </a:rPr>
              <a:t>Đặc điểm công việc vận hành máy ép nhựa để sản xuất phần vỏ cho bật lửa là một quy trình đòi hỏi sự chú ý đến chi tiết và kỹ năng kỹ thuật. </a:t>
            </a:r>
            <a:endParaRPr lang="en-US" b="0" i="0" dirty="0">
              <a:effectLst/>
              <a:latin typeface="Open Sans" panose="020B0606030504020204" pitchFamily="34" charset="0"/>
            </a:endParaRPr>
          </a:p>
          <a:p>
            <a:r>
              <a:rPr lang="vi-VN" b="0" i="0" dirty="0">
                <a:effectLst/>
                <a:latin typeface="Open Sans" panose="020B0606030504020204" pitchFamily="34" charset="0"/>
              </a:rPr>
              <a:t>Những người làm việc trong lĩnh vực này cần có kiến thức sâu về cách hoạt động của máy ép nhựa cũng như quy trình sản xuất phức tạp của sản phẩm cuối cùng. Công việc này yêu cầu sự tập trung cao độ và khả năng xử lý vấn đề nhanh chóng để đảm bảo chất lượng sản phẩm.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1A9CBDBD-F866-EB71-D2A2-3B3EA0D39810}"/>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bật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lửa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bật</a:t>
            </a:r>
            <a:r>
              <a:rPr lang="en-US" b="1" i="0" dirty="0">
                <a:effectLst/>
                <a:latin typeface="Open Sans" panose="020B0606030504020204" pitchFamily="34" charset="0"/>
              </a:rPr>
              <a:t> </a:t>
            </a:r>
            <a:r>
              <a:rPr lang="en-US" b="1" i="0" dirty="0" err="1">
                <a:effectLst/>
                <a:latin typeface="Open Sans" panose="020B0606030504020204" pitchFamily="34" charset="0"/>
              </a:rPr>
              <a:t>lửa</a:t>
            </a:r>
            <a:endParaRPr lang="en-US" sz="2400" b="1" i="0" dirty="0">
              <a:effectLst/>
              <a:latin typeface="Söhne"/>
            </a:endParaRPr>
          </a:p>
          <a:p>
            <a:r>
              <a:rPr lang="vi-VN" b="0" i="0" dirty="0">
                <a:effectLst/>
                <a:latin typeface="Open Sans" panose="020B0606030504020204" pitchFamily="34" charset="0"/>
              </a:rPr>
              <a:t>Trong quá trình vận hành máy ép nhựa để sản xuất phần vỏ cho bật lửa, có nhiều loại tai nạn lao động có thể xảy ra do tính chất của công việc và môi trường làm việc.</a:t>
            </a:r>
          </a:p>
          <a:p>
            <a:r>
              <a:rPr lang="vi-VN" b="0" i="0" dirty="0">
                <a:effectLst/>
                <a:latin typeface="Open Sans" panose="020B0606030504020204" pitchFamily="34" charset="0"/>
              </a:rPr>
              <a:t>Một trong những tai nạn phổ biến nhất là tai nạn liên quan đến máy móc. Điều này có thể bao gồm bị kẹt giữa các bộ phận của máy, bị va chạm hoặc bị thương khi vận hành máy mà không tuân thủ các quy tắc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D65DB58-D271-AAB5-B053-96445B5B6935}"/>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bật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lửa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bật</a:t>
            </a:r>
            <a:r>
              <a:rPr lang="en-US" b="1" i="0" dirty="0">
                <a:effectLst/>
                <a:latin typeface="Open Sans" panose="020B0606030504020204" pitchFamily="34" charset="0"/>
              </a:rPr>
              <a:t> </a:t>
            </a:r>
            <a:r>
              <a:rPr lang="en-US" b="1" i="0" dirty="0" err="1">
                <a:effectLst/>
                <a:latin typeface="Open Sans" panose="020B0606030504020204" pitchFamily="34" charset="0"/>
              </a:rPr>
              <a:t>lửa</a:t>
            </a:r>
            <a:endParaRPr lang="en-US" sz="2400" b="1" i="0" dirty="0">
              <a:effectLst/>
              <a:latin typeface="Söhne"/>
            </a:endParaRPr>
          </a:p>
          <a:p>
            <a:r>
              <a:rPr lang="vi-VN" b="0" i="0" dirty="0">
                <a:effectLst/>
                <a:latin typeface="Open Sans" panose="020B0606030504020204" pitchFamily="34" charset="0"/>
              </a:rPr>
              <a:t>Có nhiều nguyên nhân gây ra tai nạn lao động khi vận hành máy ép nhựa để sản xuất phần vỏ cho bật lửa. Một trong số những nguyên nhân chính là thiếu huấn luyện và đào tạo đầy đủ về cách vận hành máy và các quy trình an toàn liên quan.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có thể không nhận biết được nguy hiểm tiềm ẩn hoặc không biết cách xử lý các tình huống khẩn cấp một cách đúng đắn.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562E78D-AD7C-685F-4700-2AA78BBE0E8A}"/>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ép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bật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lửa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bật</a:t>
            </a:r>
            <a:r>
              <a:rPr lang="en-US" b="1" i="0" dirty="0">
                <a:effectLst/>
                <a:latin typeface="Open Sans" panose="020B0606030504020204" pitchFamily="34" charset="0"/>
              </a:rPr>
              <a:t> </a:t>
            </a:r>
            <a:r>
              <a:rPr lang="en-US" b="1" i="0" dirty="0" err="1">
                <a:effectLst/>
                <a:latin typeface="Open Sans" panose="020B0606030504020204" pitchFamily="34" charset="0"/>
              </a:rPr>
              <a:t>lửa</a:t>
            </a:r>
            <a:endParaRPr lang="en-US" sz="2400" b="1" i="0" dirty="0">
              <a:effectLst/>
              <a:latin typeface="Söhne"/>
            </a:endParaRPr>
          </a:p>
          <a:p>
            <a:r>
              <a:rPr lang="vi-VN" b="0" i="0" dirty="0">
                <a:effectLst/>
                <a:latin typeface="Open Sans" panose="020B0606030504020204" pitchFamily="34" charset="0"/>
              </a:rPr>
              <a:t>Để phòng tránh tai nạn lao động khi vận hành máy ép nhựa để sản xuất phần vỏ cho bật lửa, việc huấn luyện an toàn lao động là rất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cần được đào tạo về cách vận hành máy một cách an toàn và hiệu quả, bao gồm cả việc sử dụng trang thiết bị bảo hộ cá nhân và các quy tắc an toàn khi làm việc với các chất hóa học.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BBF2E5C-0CEA-37C6-E8ED-0885FED4D03F}"/>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ép nhựa để sản xuất phần vỏ cho bật lửa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bật</a:t>
            </a:r>
            <a:r>
              <a:rPr lang="en-US" b="1" i="0" dirty="0">
                <a:effectLst/>
                <a:latin typeface="Open Sans" panose="020B0606030504020204" pitchFamily="34" charset="0"/>
              </a:rPr>
              <a:t> </a:t>
            </a:r>
            <a:r>
              <a:rPr lang="en-US" b="1" i="0" dirty="0" err="1">
                <a:effectLst/>
                <a:latin typeface="Open Sans" panose="020B0606030504020204" pitchFamily="34" charset="0"/>
              </a:rPr>
              <a:t>lửa</a:t>
            </a:r>
            <a:r>
              <a:rPr lang="en-US" b="1" i="0" dirty="0">
                <a:effectLst/>
                <a:latin typeface="Open Sans" panose="020B0606030504020204" pitchFamily="34" charset="0"/>
              </a:rPr>
              <a:t> </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ép nhựa để sản xuất phần vỏ cho bật lửa là một phần quan trọng trong việc đảm bảo môi trường làm việc an toàn và lành mạnh.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này thường bao gồm việc đảm bảo rằng nhân viên được huấn luyện đầy đủ và hiểu rõ về cách sử dụng máy móc và thiết bị bảo hộ cá nhân.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39E1F28-D7DD-C8EA-F493-AEA28D62CD4C}"/>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ép nhựa để sản xuất phần vỏ cho bật lửa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bật</a:t>
            </a:r>
            <a:r>
              <a:rPr lang="en-US" b="1" i="0" dirty="0">
                <a:effectLst/>
                <a:latin typeface="Open Sans" panose="020B0606030504020204" pitchFamily="34" charset="0"/>
              </a:rPr>
              <a:t> </a:t>
            </a:r>
            <a:r>
              <a:rPr lang="en-US" b="1" i="0" dirty="0" err="1">
                <a:effectLst/>
                <a:latin typeface="Open Sans" panose="020B0606030504020204" pitchFamily="34" charset="0"/>
              </a:rPr>
              <a:t>lửa</a:t>
            </a:r>
            <a:r>
              <a:rPr lang="en-US" b="1" i="0" dirty="0">
                <a:effectLst/>
                <a:latin typeface="Open Sans" panose="020B0606030504020204" pitchFamily="34" charset="0"/>
              </a:rPr>
              <a:t> </a:t>
            </a:r>
            <a:endParaRPr lang="en-US" sz="2400" b="1" i="0" dirty="0">
              <a:effectLst/>
              <a:latin typeface="Söhne"/>
            </a:endParaRPr>
          </a:p>
          <a:p>
            <a:r>
              <a:rPr lang="vi-VN" b="0" i="0" dirty="0">
                <a:effectLst/>
                <a:latin typeface="Open Sans" panose="020B0606030504020204" pitchFamily="34" charset="0"/>
              </a:rPr>
              <a:t>Xử lý tình huống tai nạn lao động khẩn cấp khi vận hành máy ép nhựa là một kỹ năng quan trọng mà mọi nhân viên nên được đào tạo. </a:t>
            </a:r>
            <a:endParaRPr lang="en-US" b="0" i="0" dirty="0">
              <a:effectLst/>
              <a:latin typeface="Open Sans" panose="020B0606030504020204" pitchFamily="34" charset="0"/>
            </a:endParaRPr>
          </a:p>
          <a:p>
            <a:r>
              <a:rPr lang="vi-VN" b="0" i="0" dirty="0">
                <a:effectLst/>
                <a:latin typeface="Open Sans" panose="020B0606030504020204" pitchFamily="34" charset="0"/>
              </a:rPr>
              <a:t>Khi xảy ra tai nạn, việc ứng phó nhanh chóng và hiệu quả có thể làm giảm thiểu tổn thất và nguy cơ cho sức khỏe của nhân viên.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9828AEC-812D-D4DD-FB51-944135D6E927}"/>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Lắp ráp các bộ phận như đá lửa, vỏ…để tạo thành bật lửa hoàn chỉnh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lắp ráp các bộ phận như đá lửa, vỏ…để tạo thành bật lửa hoàn chỉnh </a:t>
            </a:r>
            <a:r>
              <a:rPr lang="en-US" sz="2000" dirty="0"/>
              <a:t>:</a:t>
            </a:r>
          </a:p>
          <a:p>
            <a:pPr algn="l"/>
            <a:r>
              <a:rPr lang="vi-VN" b="0" i="0" dirty="0">
                <a:effectLst/>
                <a:latin typeface="Open Sans" panose="020B0606030504020204" pitchFamily="34" charset="0"/>
              </a:rPr>
              <a:t>Quá trình lắp ráp các bộ phận để tạo thành bật lửa hoàn chỉnh là một công đoạn phức tạp trong quy trình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các bộ phận cơ bản như đá lửa, vỏ và cơ chế kích hoạt được chuẩn bị và kiểm tra chất lượng. Sau đó, các bộ phận này được sắp xếp theo thứ tự và gắn kết với nhau một cách cẩn thận và chính xác.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165F7E41-DF02-4CFF-3C8B-0A00E7D057A0}"/>
              </a:ext>
            </a:extLst>
          </p:cNvPr>
          <p:cNvPicPr>
            <a:picLocks noChangeAspect="1"/>
          </p:cNvPicPr>
          <p:nvPr/>
        </p:nvPicPr>
        <p:blipFill>
          <a:blip r:embed="rId3"/>
          <a:stretch>
            <a:fillRect/>
          </a:stretch>
        </p:blipFill>
        <p:spPr>
          <a:xfrm>
            <a:off x="7294658" y="2204864"/>
            <a:ext cx="2616178" cy="1703263"/>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Lắp ráp các bộ phận như đá lửa, vỏ…để tạo thành bật lửa hoàn chỉnh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lắp ráp các bộ phận như đá lửa, vỏ…để tạo thành bật lửa hoàn chỉnh</a:t>
            </a:r>
            <a:r>
              <a:rPr lang="en-US" sz="2000" dirty="0"/>
              <a:t>:</a:t>
            </a:r>
          </a:p>
          <a:p>
            <a:pPr algn="l"/>
            <a:r>
              <a:rPr lang="vi-VN" b="0" i="0" dirty="0">
                <a:effectLst/>
                <a:latin typeface="Open Sans" panose="020B0606030504020204" pitchFamily="34" charset="0"/>
              </a:rPr>
              <a:t>Trong quá trình lắp ráp các bộ phận để tạo thành bật lửa hoàn chỉnh, có một số nguy cơ về tai nạn lao động mà nhân viên cần phải chú 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 cơ chính là về an toàn khi làm việc với các công cụ và máy móc. Việc sử dụng máy móc cần phải tuân thủ các quy tắc an toàn và hướng dẫn sử dụng để tránh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4C4C8A9-3324-E8D2-CCFA-D81FF72556E2}"/>
              </a:ext>
            </a:extLst>
          </p:cNvPr>
          <p:cNvPicPr>
            <a:picLocks noChangeAspect="1"/>
          </p:cNvPicPr>
          <p:nvPr/>
        </p:nvPicPr>
        <p:blipFill>
          <a:blip r:embed="rId3"/>
          <a:stretch>
            <a:fillRect/>
          </a:stretch>
        </p:blipFill>
        <p:spPr>
          <a:xfrm>
            <a:off x="7294658" y="2204864"/>
            <a:ext cx="2616178" cy="1703263"/>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Lắp ráp các bộ phận như đá lửa, vỏ…để tạo thành bật lửa hoàn chỉnh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lắp ráp các bộ phận như đá lửa, vỏ…để tạo thành bật lửa hoàn chỉnh</a:t>
            </a:r>
            <a:endParaRPr lang="en-US" b="1" i="0" dirty="0">
              <a:effectLst/>
              <a:latin typeface="Open Sans" panose="020B0606030504020204" pitchFamily="34" charset="0"/>
            </a:endParaRPr>
          </a:p>
          <a:p>
            <a:r>
              <a:rPr lang="vi-VN" i="0" dirty="0">
                <a:effectLst/>
                <a:latin typeface="Open Sans" panose="020B0606030504020204" pitchFamily="34" charset="0"/>
              </a:rPr>
              <a:t>Có một số nguyên nhân chính gây ra tai nạn lao động trong quá trình lắp ráp các bộ phận để tạo thành bật lửa hoàn chỉnh. Một trong những nguyên nhân phổ biến là thiếu hiểu biết về an toàn lao động. </a:t>
            </a:r>
            <a:endParaRPr lang="en-US" i="0" dirty="0">
              <a:effectLst/>
              <a:latin typeface="Open Sans" panose="020B0606030504020204" pitchFamily="34" charset="0"/>
            </a:endParaRPr>
          </a:p>
          <a:p>
            <a:r>
              <a:rPr lang="vi-VN" i="0" dirty="0">
                <a:effectLst/>
                <a:latin typeface="Open Sans" panose="020B0606030504020204" pitchFamily="34" charset="0"/>
              </a:rPr>
              <a:t>Khi nhân viên không được đào tạo đầy đủ về các nguy cơ và biện pháp phòng ngừa, họ có thể không nhận ra được các tình huống nguy hiểm và không biết cách phản ứng.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F36325E-A824-70D0-3BFE-AA60A062B3F9}"/>
              </a:ext>
            </a:extLst>
          </p:cNvPr>
          <p:cNvPicPr>
            <a:picLocks noChangeAspect="1"/>
          </p:cNvPicPr>
          <p:nvPr/>
        </p:nvPicPr>
        <p:blipFill>
          <a:blip r:embed="rId3"/>
          <a:stretch>
            <a:fillRect/>
          </a:stretch>
        </p:blipFill>
        <p:spPr>
          <a:xfrm>
            <a:off x="7294658" y="2204864"/>
            <a:ext cx="2616178" cy="1703263"/>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Lắp ráp các bộ phận như đá lửa, vỏ…để tạo thành bật lửa hoàn chỉnh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lắp ráp các bộ phận như đá lửa, vỏ…để tạo thành bật lửa hoàn chỉnh</a:t>
            </a:r>
            <a:r>
              <a:rPr lang="en-US" sz="2000" dirty="0"/>
              <a:t>:</a:t>
            </a:r>
          </a:p>
          <a:p>
            <a:pPr algn="l">
              <a:buFont typeface="Arial" panose="020B0604020202020204" pitchFamily="34" charset="0"/>
              <a:buChar char="•"/>
            </a:pPr>
            <a:r>
              <a:rPr lang="vi-VN" i="0" dirty="0">
                <a:effectLst/>
                <a:latin typeface="Open Sans" panose="020B0606030504020204" pitchFamily="34" charset="0"/>
              </a:rPr>
              <a:t>Để phòng tránh tai nạn lao động khi lắp ráp các bộ phận để tạo thành bật lửa hoàn chỉnh, cần thực hiện một số biện pháp an toàn cụ thể.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Đầu tiên, quan trắc môi trường lao động là quan trọng để đánh giá và giảm thiểu nguy cơ. Điều này bao gồm việc đo lường các yếu tố như nồng độ khí độc, ánh sáng, và tiếng ồn trong môi trường làm việc để đảm bảo rằng chúng đều trong ngưỡng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ADE8C70-FD7E-35B6-AEC3-2A1CE67DDE76}"/>
              </a:ext>
            </a:extLst>
          </p:cNvPr>
          <p:cNvPicPr>
            <a:picLocks noChangeAspect="1"/>
          </p:cNvPicPr>
          <p:nvPr/>
        </p:nvPicPr>
        <p:blipFill>
          <a:blip r:embed="rId3"/>
          <a:stretch>
            <a:fillRect/>
          </a:stretch>
        </p:blipFill>
        <p:spPr>
          <a:xfrm>
            <a:off x="7294658" y="2204864"/>
            <a:ext cx="2616178" cy="1703263"/>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Lắp ráp các bộ phận như đá lửa, vỏ…để tạo thành bật lửa hoàn chỉnh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lắp ráp các bộ phận như đá lửa, vỏ…để tạo thành bật lửa hoàn chỉnh</a:t>
            </a:r>
            <a:r>
              <a:rPr lang="en-US" sz="2000" dirty="0"/>
              <a:t>:</a:t>
            </a:r>
          </a:p>
          <a:p>
            <a:pPr algn="l"/>
            <a:r>
              <a:rPr lang="vi-VN" b="0" i="0" dirty="0">
                <a:effectLst/>
                <a:latin typeface="Open Sans" panose="020B0606030504020204" pitchFamily="34" charset="0"/>
              </a:rPr>
              <a:t>Quy định an toàn lao động khi lắp ráp các bộ phận để tạo thành bật lửa hoàn chỉnh là một phần không thể thiếu của quy trình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tất cả các nhân viên tham gia vào quá trình lắp ráp phải được đào tạo đầy đủ về các nguy cơ và biện pháp an toàn. Họ cần phải hiểu rõ về việc sử dụng công cụ và máy móc một cách an toàn, cũng như các quy trình đúng đắn để tránh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3FFA0E4-6E3C-D2C8-8EF7-B1098A14981A}"/>
              </a:ext>
            </a:extLst>
          </p:cNvPr>
          <p:cNvPicPr>
            <a:picLocks noChangeAspect="1"/>
          </p:cNvPicPr>
          <p:nvPr/>
        </p:nvPicPr>
        <p:blipFill>
          <a:blip r:embed="rId3"/>
          <a:stretch>
            <a:fillRect/>
          </a:stretch>
        </p:blipFill>
        <p:spPr>
          <a:xfrm>
            <a:off x="7294658" y="2204864"/>
            <a:ext cx="2616178" cy="1703263"/>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Lắp ráp các bộ phận như đá lửa, vỏ…để tạo thành bật lửa hoàn chỉnh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lắp ráp các bộ phận như đá lửa, vỏ…để tạo thành bật lửa hoàn chỉnh</a:t>
            </a:r>
            <a:r>
              <a:rPr lang="en-US" sz="2000" dirty="0">
                <a:solidFill>
                  <a:schemeClr val="bg1"/>
                </a:solidFill>
              </a:rPr>
              <a:t>:</a:t>
            </a:r>
          </a:p>
          <a:p>
            <a:pPr algn="l"/>
            <a:r>
              <a:rPr lang="vi-VN" b="0" i="0" dirty="0">
                <a:effectLst/>
                <a:latin typeface="Open Sans" panose="020B0606030504020204" pitchFamily="34" charset="0"/>
              </a:rPr>
              <a:t>Xử lý tình huống tai nạn lao động khẩn cấp trong quá trình lắp ráp các bộ phận để tạo thành bật lửa là một phần quan trọng của việc đảm bảo an toàn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và quan trọng nhất, khi có tai nạn xảy ra, người lao động cần ngay lập tức báo cáo cho người quản lý hoặc bộ phận an toàn lao động trong công ty.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DD35A05-2103-2B22-820F-8060C32D69C2}"/>
              </a:ext>
            </a:extLst>
          </p:cNvPr>
          <p:cNvPicPr>
            <a:picLocks noChangeAspect="1"/>
          </p:cNvPicPr>
          <p:nvPr/>
        </p:nvPicPr>
        <p:blipFill>
          <a:blip r:embed="rId3"/>
          <a:stretch>
            <a:fillRect/>
          </a:stretch>
        </p:blipFill>
        <p:spPr>
          <a:xfrm>
            <a:off x="7294658" y="2204864"/>
            <a:ext cx="2616178" cy="1703263"/>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nạp</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gas </a:t>
            </a:r>
            <a:r>
              <a:rPr lang="en-US" dirty="0" err="1">
                <a:latin typeface="UTM Aptima" panose="02040603050506020204" pitchFamily="18" charset="0"/>
              </a:rPr>
              <a:t>hoặc</a:t>
            </a:r>
            <a:r>
              <a:rPr lang="en-US" dirty="0">
                <a:latin typeface="UTM Aptima" panose="02040603050506020204" pitchFamily="18" charset="0"/>
              </a:rPr>
              <a:t> </a:t>
            </a:r>
            <a:r>
              <a:rPr lang="en-US" dirty="0" err="1">
                <a:latin typeface="UTM Aptima" panose="02040603050506020204" pitchFamily="18" charset="0"/>
              </a:rPr>
              <a:t>nhiên</a:t>
            </a:r>
            <a:r>
              <a:rPr lang="en-US" dirty="0">
                <a:latin typeface="UTM Aptima" panose="02040603050506020204" pitchFamily="18" charset="0"/>
              </a:rPr>
              <a:t> </a:t>
            </a:r>
            <a:r>
              <a:rPr lang="en-US" dirty="0" err="1">
                <a:latin typeface="UTM Aptima" panose="02040603050506020204" pitchFamily="18" charset="0"/>
              </a:rPr>
              <a:t>liệu</a:t>
            </a:r>
            <a:r>
              <a:rPr lang="en-US" dirty="0">
                <a:latin typeface="UTM Aptima" panose="02040603050506020204" pitchFamily="18" charset="0"/>
              </a:rPr>
              <a:t> </a:t>
            </a:r>
            <a:r>
              <a:rPr lang="en-US" dirty="0" err="1">
                <a:latin typeface="UTM Aptima" panose="02040603050506020204" pitchFamily="18" charset="0"/>
              </a:rPr>
              <a:t>cháy</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bật</a:t>
            </a:r>
            <a:r>
              <a:rPr lang="en-US" dirty="0">
                <a:latin typeface="UTM Aptima" panose="02040603050506020204" pitchFamily="18" charset="0"/>
              </a:rPr>
              <a:t> </a:t>
            </a:r>
            <a:r>
              <a:rPr lang="en-US" dirty="0" err="1">
                <a:latin typeface="UTM Aptima" panose="02040603050506020204" pitchFamily="18" charset="0"/>
              </a:rPr>
              <a:t>lửa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khí</a:t>
            </a:r>
            <a:r>
              <a:rPr lang="en-US" sz="2000" b="1" i="0" dirty="0">
                <a:effectLst/>
                <a:latin typeface="Open Sans" panose="020B0606030504020204" pitchFamily="34" charset="0"/>
              </a:rPr>
              <a:t> gas </a:t>
            </a:r>
            <a:r>
              <a:rPr lang="en-US" sz="2000" b="1" i="0" dirty="0" err="1">
                <a:effectLst/>
                <a:latin typeface="Open Sans" panose="020B0606030504020204" pitchFamily="34" charset="0"/>
              </a:rPr>
              <a:t>hoặc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bật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lửa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Đặc điểm công việc vận hành máy nạp khí gas hoặc nhiên liệu cháy cho bật lửa (lighter) liên quan chặt chẽ đến quá trình sản xuất và sử dụng của sản phẩm này.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Người làm việc trong lĩnh vực này cần có kiến thức vững về các loại gas và nhiên liệu được sử dụng, cũng như quy trình an toàn khi vận hành máy nạp.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5731C407-40E1-58DC-B622-F4898BE4D0B2}"/>
              </a:ext>
            </a:extLst>
          </p:cNvPr>
          <p:cNvPicPr>
            <a:picLocks noChangeAspect="1"/>
          </p:cNvPicPr>
          <p:nvPr/>
        </p:nvPicPr>
        <p:blipFill>
          <a:blip r:embed="rId3"/>
          <a:stretch>
            <a:fillRect/>
          </a:stretch>
        </p:blipFill>
        <p:spPr>
          <a:xfrm>
            <a:off x="-179883" y="5129808"/>
            <a:ext cx="1728192" cy="172819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nạp</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gas </a:t>
            </a:r>
            <a:r>
              <a:rPr lang="en-US" dirty="0" err="1">
                <a:latin typeface="UTM Aptima" panose="02040603050506020204" pitchFamily="18" charset="0"/>
              </a:rPr>
              <a:t>hoặc</a:t>
            </a:r>
            <a:r>
              <a:rPr lang="en-US" dirty="0">
                <a:latin typeface="UTM Aptima" panose="02040603050506020204" pitchFamily="18" charset="0"/>
              </a:rPr>
              <a:t> </a:t>
            </a:r>
            <a:r>
              <a:rPr lang="en-US" dirty="0" err="1">
                <a:latin typeface="UTM Aptima" panose="02040603050506020204" pitchFamily="18" charset="0"/>
              </a:rPr>
              <a:t>nhiên</a:t>
            </a:r>
            <a:r>
              <a:rPr lang="en-US" dirty="0">
                <a:latin typeface="UTM Aptima" panose="02040603050506020204" pitchFamily="18" charset="0"/>
              </a:rPr>
              <a:t> </a:t>
            </a:r>
            <a:r>
              <a:rPr lang="en-US" dirty="0" err="1">
                <a:latin typeface="UTM Aptima" panose="02040603050506020204" pitchFamily="18" charset="0"/>
              </a:rPr>
              <a:t>liệu</a:t>
            </a:r>
            <a:r>
              <a:rPr lang="en-US" dirty="0">
                <a:latin typeface="UTM Aptima" panose="02040603050506020204" pitchFamily="18" charset="0"/>
              </a:rPr>
              <a:t> </a:t>
            </a:r>
            <a:r>
              <a:rPr lang="en-US" dirty="0" err="1">
                <a:latin typeface="UTM Aptima" panose="02040603050506020204" pitchFamily="18" charset="0"/>
              </a:rPr>
              <a:t>cháy</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bật</a:t>
            </a:r>
            <a:r>
              <a:rPr lang="en-US" dirty="0">
                <a:latin typeface="UTM Aptima" panose="02040603050506020204" pitchFamily="18" charset="0"/>
              </a:rPr>
              <a:t> </a:t>
            </a:r>
            <a:r>
              <a:rPr lang="en-US" dirty="0" err="1">
                <a:latin typeface="UTM Aptima" panose="02040603050506020204" pitchFamily="18" charset="0"/>
              </a:rPr>
              <a:t>lửa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khí</a:t>
            </a:r>
            <a:r>
              <a:rPr lang="en-US" sz="2000" b="1" i="0" dirty="0">
                <a:effectLst/>
                <a:latin typeface="Open Sans" panose="020B0606030504020204" pitchFamily="34" charset="0"/>
              </a:rPr>
              <a:t> gas </a:t>
            </a:r>
            <a:r>
              <a:rPr lang="en-US" sz="2000" b="1" i="0" dirty="0" err="1">
                <a:effectLst/>
                <a:latin typeface="Open Sans" panose="020B0606030504020204" pitchFamily="34" charset="0"/>
              </a:rPr>
              <a:t>hoặc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bật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lửa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nạp khí gas hoặc nhiên liệu cháy cho bật lửa, có nhiều nguy cơ tai nạn lao động mà nhân viên cần phải đề phòng.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 cơ phổ biến nhất là nổ hoặc cháy do sự tiếp xúc không an toàn với khí gas hoặc nhiên liệu. Điều này có thể xảy ra nếu không tuân thủ đúng quy trình an toàn hoặc xử lý chất lỏng/khí dễ cháy một cách cẩn thận.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EC492F9-447D-539D-822F-6C6E45AE5462}"/>
              </a:ext>
            </a:extLst>
          </p:cNvPr>
          <p:cNvPicPr>
            <a:picLocks noChangeAspect="1"/>
          </p:cNvPicPr>
          <p:nvPr/>
        </p:nvPicPr>
        <p:blipFill>
          <a:blip r:embed="rId3"/>
          <a:stretch>
            <a:fillRect/>
          </a:stretch>
        </p:blipFill>
        <p:spPr>
          <a:xfrm>
            <a:off x="-179883" y="5129808"/>
            <a:ext cx="1728192" cy="172819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nạp</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gas </a:t>
            </a:r>
            <a:r>
              <a:rPr lang="en-US" dirty="0" err="1">
                <a:latin typeface="UTM Aptima" panose="02040603050506020204" pitchFamily="18" charset="0"/>
              </a:rPr>
              <a:t>hoặc</a:t>
            </a:r>
            <a:r>
              <a:rPr lang="en-US" dirty="0">
                <a:latin typeface="UTM Aptima" panose="02040603050506020204" pitchFamily="18" charset="0"/>
              </a:rPr>
              <a:t> </a:t>
            </a:r>
            <a:r>
              <a:rPr lang="en-US" dirty="0" err="1">
                <a:latin typeface="UTM Aptima" panose="02040603050506020204" pitchFamily="18" charset="0"/>
              </a:rPr>
              <a:t>nhiên</a:t>
            </a:r>
            <a:r>
              <a:rPr lang="en-US" dirty="0">
                <a:latin typeface="UTM Aptima" panose="02040603050506020204" pitchFamily="18" charset="0"/>
              </a:rPr>
              <a:t> </a:t>
            </a:r>
            <a:r>
              <a:rPr lang="en-US" dirty="0" err="1">
                <a:latin typeface="UTM Aptima" panose="02040603050506020204" pitchFamily="18" charset="0"/>
              </a:rPr>
              <a:t>liệu</a:t>
            </a:r>
            <a:r>
              <a:rPr lang="en-US" dirty="0">
                <a:latin typeface="UTM Aptima" panose="02040603050506020204" pitchFamily="18" charset="0"/>
              </a:rPr>
              <a:t> </a:t>
            </a:r>
            <a:r>
              <a:rPr lang="en-US" dirty="0" err="1">
                <a:latin typeface="UTM Aptima" panose="02040603050506020204" pitchFamily="18" charset="0"/>
              </a:rPr>
              <a:t>cháy</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bật</a:t>
            </a:r>
            <a:r>
              <a:rPr lang="en-US" dirty="0">
                <a:latin typeface="UTM Aptima" panose="02040603050506020204" pitchFamily="18" charset="0"/>
              </a:rPr>
              <a:t> </a:t>
            </a:r>
            <a:r>
              <a:rPr lang="en-US" dirty="0" err="1">
                <a:latin typeface="UTM Aptima" panose="02040603050506020204" pitchFamily="18" charset="0"/>
              </a:rPr>
              <a:t>lửa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khí</a:t>
            </a:r>
            <a:r>
              <a:rPr lang="en-US" sz="2000" b="1" i="0" dirty="0">
                <a:effectLst/>
                <a:latin typeface="Open Sans" panose="020B0606030504020204" pitchFamily="34" charset="0"/>
              </a:rPr>
              <a:t> gas </a:t>
            </a:r>
            <a:r>
              <a:rPr lang="en-US" sz="2000" b="1" i="0" dirty="0" err="1">
                <a:effectLst/>
                <a:latin typeface="Open Sans" panose="020B0606030504020204" pitchFamily="34" charset="0"/>
              </a:rPr>
              <a:t>hoặc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bật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lửa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lao động khi vận hành máy nạp khí gas hoặc nhiên liệu cháy cho bật lửa. Một trong những nguyên nhân chính là sơ hở trong quá trình đào tạo và hiểu biết không đầy đủ về quy trình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có thể không nhận biết được các nguy cơ tiềm ẩn và cách thức phòng tránh chúng, dẫn đến hậu quả nghiêm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BC86F2A-F847-9748-B8C2-403C396C0210}"/>
              </a:ext>
            </a:extLst>
          </p:cNvPr>
          <p:cNvPicPr>
            <a:picLocks noChangeAspect="1"/>
          </p:cNvPicPr>
          <p:nvPr/>
        </p:nvPicPr>
        <p:blipFill>
          <a:blip r:embed="rId3"/>
          <a:stretch>
            <a:fillRect/>
          </a:stretch>
        </p:blipFill>
        <p:spPr>
          <a:xfrm>
            <a:off x="-179883" y="5129808"/>
            <a:ext cx="1728192" cy="1728192"/>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nạp</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gas </a:t>
            </a:r>
            <a:r>
              <a:rPr lang="en-US" dirty="0" err="1">
                <a:latin typeface="UTM Aptima" panose="02040603050506020204" pitchFamily="18" charset="0"/>
              </a:rPr>
              <a:t>hoặc</a:t>
            </a:r>
            <a:r>
              <a:rPr lang="en-US" dirty="0">
                <a:latin typeface="UTM Aptima" panose="02040603050506020204" pitchFamily="18" charset="0"/>
              </a:rPr>
              <a:t> </a:t>
            </a:r>
            <a:r>
              <a:rPr lang="en-US" dirty="0" err="1">
                <a:latin typeface="UTM Aptima" panose="02040603050506020204" pitchFamily="18" charset="0"/>
              </a:rPr>
              <a:t>nhiên</a:t>
            </a:r>
            <a:r>
              <a:rPr lang="en-US" dirty="0">
                <a:latin typeface="UTM Aptima" panose="02040603050506020204" pitchFamily="18" charset="0"/>
              </a:rPr>
              <a:t> </a:t>
            </a:r>
            <a:r>
              <a:rPr lang="en-US" dirty="0" err="1">
                <a:latin typeface="UTM Aptima" panose="02040603050506020204" pitchFamily="18" charset="0"/>
              </a:rPr>
              <a:t>liệu</a:t>
            </a:r>
            <a:r>
              <a:rPr lang="en-US" dirty="0">
                <a:latin typeface="UTM Aptima" panose="02040603050506020204" pitchFamily="18" charset="0"/>
              </a:rPr>
              <a:t> </a:t>
            </a:r>
            <a:r>
              <a:rPr lang="en-US" dirty="0" err="1">
                <a:latin typeface="UTM Aptima" panose="02040603050506020204" pitchFamily="18" charset="0"/>
              </a:rPr>
              <a:t>cháy</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bật</a:t>
            </a:r>
            <a:r>
              <a:rPr lang="en-US" dirty="0">
                <a:latin typeface="UTM Aptima" panose="02040603050506020204" pitchFamily="18" charset="0"/>
              </a:rPr>
              <a:t> </a:t>
            </a:r>
            <a:r>
              <a:rPr lang="en-US" dirty="0" err="1">
                <a:latin typeface="UTM Aptima" panose="02040603050506020204" pitchFamily="18" charset="0"/>
              </a:rPr>
              <a:t>lửa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khí</a:t>
            </a:r>
            <a:r>
              <a:rPr lang="en-US" sz="2000" b="1" i="0" dirty="0">
                <a:effectLst/>
                <a:latin typeface="Open Sans" panose="020B0606030504020204" pitchFamily="34" charset="0"/>
              </a:rPr>
              <a:t> gas </a:t>
            </a:r>
            <a:r>
              <a:rPr lang="en-US" sz="2000" b="1" i="0" dirty="0" err="1">
                <a:effectLst/>
                <a:latin typeface="Open Sans" panose="020B0606030504020204" pitchFamily="34" charset="0"/>
              </a:rPr>
              <a:t>hoặc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bật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lửa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lao động khi vận hành máy nạp khí gas hoặc nhiên liệu cháy cho bật lửa, việc tuân thủ nghiêm ngặt các quy trình an toàn là cực kỳ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đảm bảo đào tạo an toàn lao động đầy đủ và hiểu biết rõ về các nguy cơ tiềm ẩn và biện pháp phòng tránh là không thể thiếu.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6B0D0D3-E875-9A92-E7C0-7769F8ADDCC6}"/>
              </a:ext>
            </a:extLst>
          </p:cNvPr>
          <p:cNvPicPr>
            <a:picLocks noChangeAspect="1"/>
          </p:cNvPicPr>
          <p:nvPr/>
        </p:nvPicPr>
        <p:blipFill>
          <a:blip r:embed="rId3"/>
          <a:stretch>
            <a:fillRect/>
          </a:stretch>
        </p:blipFill>
        <p:spPr>
          <a:xfrm>
            <a:off x="-179883" y="5129808"/>
            <a:ext cx="1728192" cy="1728192"/>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nạp</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gas </a:t>
            </a:r>
            <a:r>
              <a:rPr lang="en-US" dirty="0" err="1">
                <a:latin typeface="UTM Aptima" panose="02040603050506020204" pitchFamily="18" charset="0"/>
              </a:rPr>
              <a:t>hoặc</a:t>
            </a:r>
            <a:r>
              <a:rPr lang="en-US" dirty="0">
                <a:latin typeface="UTM Aptima" panose="02040603050506020204" pitchFamily="18" charset="0"/>
              </a:rPr>
              <a:t> </a:t>
            </a:r>
            <a:r>
              <a:rPr lang="en-US" dirty="0" err="1">
                <a:latin typeface="UTM Aptima" panose="02040603050506020204" pitchFamily="18" charset="0"/>
              </a:rPr>
              <a:t>nhiên</a:t>
            </a:r>
            <a:r>
              <a:rPr lang="en-US" dirty="0">
                <a:latin typeface="UTM Aptima" panose="02040603050506020204" pitchFamily="18" charset="0"/>
              </a:rPr>
              <a:t> </a:t>
            </a:r>
            <a:r>
              <a:rPr lang="en-US" dirty="0" err="1">
                <a:latin typeface="UTM Aptima" panose="02040603050506020204" pitchFamily="18" charset="0"/>
              </a:rPr>
              <a:t>liệu</a:t>
            </a:r>
            <a:r>
              <a:rPr lang="en-US" dirty="0">
                <a:latin typeface="UTM Aptima" panose="02040603050506020204" pitchFamily="18" charset="0"/>
              </a:rPr>
              <a:t> </a:t>
            </a:r>
            <a:r>
              <a:rPr lang="en-US" dirty="0" err="1">
                <a:latin typeface="UTM Aptima" panose="02040603050506020204" pitchFamily="18" charset="0"/>
              </a:rPr>
              <a:t>cháy</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bật</a:t>
            </a:r>
            <a:r>
              <a:rPr lang="en-US" dirty="0">
                <a:latin typeface="UTM Aptima" panose="02040603050506020204" pitchFamily="18" charset="0"/>
              </a:rPr>
              <a:t> </a:t>
            </a:r>
            <a:r>
              <a:rPr lang="en-US" dirty="0" err="1">
                <a:latin typeface="UTM Aptima" panose="02040603050506020204" pitchFamily="18" charset="0"/>
              </a:rPr>
              <a:t>lửa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khí</a:t>
            </a:r>
            <a:r>
              <a:rPr lang="en-US" sz="2000" b="1" i="0" dirty="0">
                <a:effectLst/>
                <a:latin typeface="Open Sans" panose="020B0606030504020204" pitchFamily="34" charset="0"/>
              </a:rPr>
              <a:t> gas </a:t>
            </a:r>
            <a:r>
              <a:rPr lang="en-US" sz="2000" b="1" i="0" dirty="0" err="1">
                <a:effectLst/>
                <a:latin typeface="Open Sans" panose="020B0606030504020204" pitchFamily="34" charset="0"/>
              </a:rPr>
              <a:t>hoặc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bật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lửa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nạp khí gas hoặc nhiên liệu cháy cho bật lửa rất quan trọng để đảm bảo an toàn cho nhân viên và môi trường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nhân viên cần được đào tạo đầy đủ về quy trình an toàn và biện pháp phòng tránh nguy cơ trong quá trình vận hành máy nạp. Đảm bảo rằng họ hiểu và tuân thủ mọi quy định về sử dụng trang thiết bị bảo hộ cá nhân và các biện pháp an toàn khác.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6" name="Picture 5">
            <a:extLst>
              <a:ext uri="{FF2B5EF4-FFF2-40B4-BE49-F238E27FC236}">
                <a16:creationId xmlns:a16="http://schemas.microsoft.com/office/drawing/2014/main" id="{8A687A4D-C836-4957-8CA9-A0D591230CD4}"/>
              </a:ext>
            </a:extLst>
          </p:cNvPr>
          <p:cNvPicPr>
            <a:picLocks noChangeAspect="1"/>
          </p:cNvPicPr>
          <p:nvPr/>
        </p:nvPicPr>
        <p:blipFill>
          <a:blip r:embed="rId3"/>
          <a:stretch>
            <a:fillRect/>
          </a:stretch>
        </p:blipFill>
        <p:spPr>
          <a:xfrm>
            <a:off x="-179883" y="5129808"/>
            <a:ext cx="1728192" cy="1728192"/>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nạp</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gas </a:t>
            </a:r>
            <a:r>
              <a:rPr lang="en-US" dirty="0" err="1">
                <a:latin typeface="UTM Aptima" panose="02040603050506020204" pitchFamily="18" charset="0"/>
              </a:rPr>
              <a:t>hoặc</a:t>
            </a:r>
            <a:r>
              <a:rPr lang="en-US" dirty="0">
                <a:latin typeface="UTM Aptima" panose="02040603050506020204" pitchFamily="18" charset="0"/>
              </a:rPr>
              <a:t> </a:t>
            </a:r>
            <a:r>
              <a:rPr lang="en-US" dirty="0" err="1">
                <a:latin typeface="UTM Aptima" panose="02040603050506020204" pitchFamily="18" charset="0"/>
              </a:rPr>
              <a:t>nhiên</a:t>
            </a:r>
            <a:r>
              <a:rPr lang="en-US" dirty="0">
                <a:latin typeface="UTM Aptima" panose="02040603050506020204" pitchFamily="18" charset="0"/>
              </a:rPr>
              <a:t> </a:t>
            </a:r>
            <a:r>
              <a:rPr lang="en-US" dirty="0" err="1">
                <a:latin typeface="UTM Aptima" panose="02040603050506020204" pitchFamily="18" charset="0"/>
              </a:rPr>
              <a:t>liệu</a:t>
            </a:r>
            <a:r>
              <a:rPr lang="en-US" dirty="0">
                <a:latin typeface="UTM Aptima" panose="02040603050506020204" pitchFamily="18" charset="0"/>
              </a:rPr>
              <a:t> </a:t>
            </a:r>
            <a:r>
              <a:rPr lang="en-US" dirty="0" err="1">
                <a:latin typeface="UTM Aptima" panose="02040603050506020204" pitchFamily="18" charset="0"/>
              </a:rPr>
              <a:t>cháy</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bật</a:t>
            </a:r>
            <a:r>
              <a:rPr lang="en-US" dirty="0">
                <a:latin typeface="UTM Aptima" panose="02040603050506020204" pitchFamily="18" charset="0"/>
              </a:rPr>
              <a:t> </a:t>
            </a:r>
            <a:r>
              <a:rPr lang="en-US" dirty="0" err="1">
                <a:latin typeface="UTM Aptima" panose="02040603050506020204" pitchFamily="18" charset="0"/>
              </a:rPr>
              <a:t>lửa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khí</a:t>
            </a:r>
            <a:r>
              <a:rPr lang="en-US" sz="2000" b="1" i="0" dirty="0">
                <a:effectLst/>
                <a:latin typeface="Open Sans" panose="020B0606030504020204" pitchFamily="34" charset="0"/>
              </a:rPr>
              <a:t> gas </a:t>
            </a:r>
            <a:r>
              <a:rPr lang="en-US" sz="2000" b="1" i="0" dirty="0" err="1">
                <a:effectLst/>
                <a:latin typeface="Open Sans" panose="020B0606030504020204" pitchFamily="34" charset="0"/>
              </a:rPr>
              <a:t>hoặc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bật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lửa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lao động khi vận hành máy nạp khí gas hoặc nhiên liệu cháy cho bật lửa, việc xử lý khẩn cấp là cực kỳ quan trọng để giảm thiểu thiệt hại và đảm bảo an toàn cho mọi người.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người làm việc cần ngay lập tức dừng lại mọi hoạt động và thông báo về tai nạn cho quản lý hoặc bộ phận an toàn lao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09FA6A7-646A-7618-BC80-D0401D2A8ADA}"/>
              </a:ext>
            </a:extLst>
          </p:cNvPr>
          <p:cNvPicPr>
            <a:picLocks noChangeAspect="1"/>
          </p:cNvPicPr>
          <p:nvPr/>
        </p:nvPicPr>
        <p:blipFill>
          <a:blip r:embed="rId3"/>
          <a:stretch>
            <a:fillRect/>
          </a:stretch>
        </p:blipFill>
        <p:spPr>
          <a:xfrm>
            <a:off x="-179883" y="5129808"/>
            <a:ext cx="1728192" cy="1728192"/>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199</TotalTime>
  <Words>2477</Words>
  <Application>Microsoft Office PowerPoint</Application>
  <PresentationFormat>Custom</PresentationFormat>
  <Paragraphs>96</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HỘP QUẸT</vt:lpstr>
      <vt:lpstr>Một số vụ tai nạn trong  nhà máy sản xuất hộp quẹt</vt:lpstr>
      <vt:lpstr>Tóm tắt bài học</vt:lpstr>
      <vt:lpstr>Vận hành máy ép nhựa để sản xuất phần vỏ cho bật lửa</vt:lpstr>
      <vt:lpstr>Vận hành máy ép nhựa để sản xuất phần vỏ cho bật lửa</vt:lpstr>
      <vt:lpstr>Vận hành máy ép nhựa để sản xuất phần vỏ cho bật lửa</vt:lpstr>
      <vt:lpstr>Vận hành máy ép nhựa để sản xuất phần vỏ cho bật lửa</vt:lpstr>
      <vt:lpstr>Vận hành máy ép nhựa để sản xuất phần vỏ cho bật lửa</vt:lpstr>
      <vt:lpstr>Vận hành máy ép nhựa để sản xuất phần vỏ cho bật lửa</vt:lpstr>
      <vt:lpstr>Lắp ráp các bộ phận như đá lửa, vỏ…để tạo thành bật lửa hoàn chỉnh</vt:lpstr>
      <vt:lpstr>Lắp ráp các bộ phận như đá lửa, vỏ…để tạo thành bật lửa hoàn chỉnh</vt:lpstr>
      <vt:lpstr>Lắp ráp các bộ phận như đá lửa, vỏ…để tạo thành bật lửa hoàn chỉnh</vt:lpstr>
      <vt:lpstr>Lắp ráp các bộ phận như đá lửa, vỏ…để tạo thành bật lửa hoàn chỉnh</vt:lpstr>
      <vt:lpstr>Lắp ráp các bộ phận như đá lửa, vỏ…để tạo thành bật lửa hoàn chỉnh</vt:lpstr>
      <vt:lpstr>Lắp ráp các bộ phận như đá lửa, vỏ…để tạo thành bật lửa hoàn chỉnh</vt:lpstr>
      <vt:lpstr>Vận hành máy nạp khí gas hoặc nhiên liệu cháy cho bật lửa</vt:lpstr>
      <vt:lpstr>Vận hành máy nạp khí gas hoặc nhiên liệu cháy cho bật lửa</vt:lpstr>
      <vt:lpstr>Vận hành máy nạp khí gas hoặc nhiên liệu cháy cho bật lửa</vt:lpstr>
      <vt:lpstr>Vận hành máy nạp khí gas hoặc nhiên liệu cháy cho bật lửa</vt:lpstr>
      <vt:lpstr>Vận hành máy nạp khí gas hoặc nhiên liệu cháy cho bật lửa</vt:lpstr>
      <vt:lpstr>Vận hành máy nạp khí gas hoặc nhiên liệu cháy cho bật lửa</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2024-04-10T03:45:13Z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