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2" d="100"/>
          <a:sy n="112" d="100"/>
        </p:scale>
        <p:origin x="510" y="6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61629" y="2187963"/>
            <a:ext cx="526397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KÍNH CƯỜNG LỰC</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F94D272-6058-364E-81A4-B5A934723169}"/>
              </a:ext>
            </a:extLst>
          </p:cNvPr>
          <p:cNvPicPr>
            <a:picLocks noChangeAspect="1"/>
          </p:cNvPicPr>
          <p:nvPr/>
        </p:nvPicPr>
        <p:blipFill>
          <a:blip r:embed="rId4"/>
          <a:stretch>
            <a:fillRect/>
          </a:stretch>
        </p:blipFill>
        <p:spPr>
          <a:xfrm>
            <a:off x="4723121" y="4221088"/>
            <a:ext cx="2740992" cy="274099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614048"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kính cường lực</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kính cường lực, việc quản lý an toàn lao động đóng vai trò quan trọng để bảo vệ sức khỏe và tính mạng của nhân viên</a:t>
            </a:r>
            <a:r>
              <a:rPr lang="en-US" sz="2000" dirty="0">
                <a:ea typeface="+mn-lt"/>
                <a:cs typeface="+mn-lt"/>
              </a:rPr>
              <a:t>:</a:t>
            </a:r>
            <a:endParaRPr lang="en-US" dirty="0"/>
          </a:p>
          <a:p>
            <a:pPr marL="730885" lvl="1" indent="-304165"/>
            <a:r>
              <a:rPr lang="pt-BR" i="0" dirty="0">
                <a:solidFill>
                  <a:srgbClr val="0D0D0D"/>
                </a:solidFill>
                <a:effectLst/>
                <a:latin typeface="Söhne"/>
              </a:rPr>
              <a:t>Rủi Ro Liên Quan Đến Quy Trình Sản Xuất</a:t>
            </a: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Trong </a:t>
            </a:r>
            <a:r>
              <a:rPr lang="en-US" dirty="0" err="1">
                <a:solidFill>
                  <a:srgbClr val="0D0D0D"/>
                </a:solidFill>
                <a:latin typeface="Söhne"/>
              </a:rPr>
              <a:t>Xử</a:t>
            </a:r>
            <a:r>
              <a:rPr lang="en-US" dirty="0">
                <a:solidFill>
                  <a:srgbClr val="0D0D0D"/>
                </a:solidFill>
                <a:latin typeface="Söhne"/>
              </a:rPr>
              <a:t> Lý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endParaRPr lang="pt-BR" dirty="0">
              <a:solidFill>
                <a:srgbClr val="0D0D0D"/>
              </a:solidFill>
              <a:latin typeface="Söhne"/>
            </a:endParaRPr>
          </a:p>
          <a:p>
            <a:pPr marL="730885" lvl="1" indent="-304165"/>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Công</a:t>
            </a:r>
            <a:r>
              <a:rPr lang="en-US" dirty="0">
                <a:solidFill>
                  <a:srgbClr val="0D0D0D"/>
                </a:solidFill>
                <a:latin typeface="Söhne"/>
              </a:rPr>
              <a:t> </a:t>
            </a:r>
            <a:r>
              <a:rPr lang="en-US" dirty="0" err="1">
                <a:solidFill>
                  <a:srgbClr val="0D0D0D"/>
                </a:solidFill>
                <a:latin typeface="Söhne"/>
              </a:rPr>
              <a:t>Nghệ</a:t>
            </a:r>
            <a:r>
              <a:rPr lang="en-US" dirty="0">
                <a:solidFill>
                  <a:srgbClr val="0D0D0D"/>
                </a:solidFill>
                <a:latin typeface="Söhne"/>
              </a:rPr>
              <a:t> </a:t>
            </a:r>
            <a:r>
              <a:rPr lang="en-US" dirty="0" err="1">
                <a:solidFill>
                  <a:srgbClr val="0D0D0D"/>
                </a:solidFill>
                <a:latin typeface="Söhne"/>
              </a:rPr>
              <a:t>Cũ</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Nhận</a:t>
            </a:r>
            <a:r>
              <a:rPr lang="en-US" dirty="0">
                <a:solidFill>
                  <a:srgbClr val="0D0D0D"/>
                </a:solidFill>
                <a:latin typeface="Söhne"/>
              </a:rPr>
              <a:t> </a:t>
            </a:r>
            <a:r>
              <a:rPr lang="en-US" dirty="0" err="1">
                <a:solidFill>
                  <a:srgbClr val="0D0D0D"/>
                </a:solidFill>
                <a:latin typeface="Söhne"/>
              </a:rPr>
              <a:t>Thức</a:t>
            </a:r>
            <a:r>
              <a:rPr lang="en-US" dirty="0">
                <a:solidFill>
                  <a:srgbClr val="0D0D0D"/>
                </a:solidFill>
                <a:latin typeface="Söhne"/>
              </a:rPr>
              <a:t> An </a:t>
            </a:r>
            <a:r>
              <a:rPr lang="en-US" dirty="0" err="1">
                <a:solidFill>
                  <a:srgbClr val="0D0D0D"/>
                </a:solidFill>
                <a:latin typeface="Söhne"/>
              </a:rPr>
              <a:t>Toàn</a:t>
            </a:r>
            <a:endParaRPr lang="pt-BR" dirty="0">
              <a:solidFill>
                <a:srgbClr val="0D0D0D"/>
              </a:solidFill>
              <a:latin typeface="Söhne"/>
            </a:endParaRPr>
          </a:p>
          <a:p>
            <a:pPr marL="730885" lvl="1" indent="-304165"/>
            <a:r>
              <a:rPr lang="en-US" dirty="0" err="1">
                <a:solidFill>
                  <a:srgbClr val="0D0D0D"/>
                </a:solidFill>
                <a:latin typeface="Söhne"/>
              </a:rPr>
              <a:t>Chính</a:t>
            </a:r>
            <a:r>
              <a:rPr lang="en-US" dirty="0">
                <a:solidFill>
                  <a:srgbClr val="0D0D0D"/>
                </a:solidFill>
                <a:latin typeface="Söhne"/>
              </a:rPr>
              <a:t> </a:t>
            </a:r>
            <a:r>
              <a:rPr lang="en-US" dirty="0" err="1">
                <a:solidFill>
                  <a:srgbClr val="0D0D0D"/>
                </a:solidFill>
                <a:latin typeface="Söhne"/>
              </a:rPr>
              <a:t>Sách</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Tuân</a:t>
            </a:r>
            <a:r>
              <a:rPr lang="en-US" dirty="0">
                <a:solidFill>
                  <a:srgbClr val="0D0D0D"/>
                </a:solidFill>
                <a:latin typeface="Söhne"/>
              </a:rPr>
              <a:t> </a:t>
            </a:r>
            <a:r>
              <a:rPr lang="en-US" dirty="0" err="1">
                <a:solidFill>
                  <a:srgbClr val="0D0D0D"/>
                </a:solidFill>
                <a:latin typeface="Söhne"/>
              </a:rPr>
              <a:t>Thủ</a:t>
            </a:r>
            <a:r>
              <a:rPr lang="en-US" dirty="0">
                <a:solidFill>
                  <a:srgbClr val="0D0D0D"/>
                </a:solidFill>
                <a:latin typeface="Söhne"/>
              </a:rPr>
              <a:t> Quy </a:t>
            </a:r>
            <a:r>
              <a:rPr lang="en-US" dirty="0" err="1">
                <a:solidFill>
                  <a:srgbClr val="0D0D0D"/>
                </a:solidFill>
                <a:latin typeface="Söhne"/>
              </a:rPr>
              <a:t>Định</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nung</a:t>
            </a:r>
            <a:r>
              <a:rPr lang="en-US" dirty="0"/>
              <a:t> </a:t>
            </a:r>
            <a:r>
              <a:rPr lang="en-US" dirty="0" err="1"/>
              <a:t>nguyên</a:t>
            </a:r>
            <a:r>
              <a:rPr lang="en-US" dirty="0"/>
              <a:t> </a:t>
            </a:r>
            <a:r>
              <a:rPr lang="en-US" dirty="0" err="1"/>
              <a:t>liệu</a:t>
            </a:r>
            <a:r>
              <a:rPr lang="en-US" dirty="0"/>
              <a:t> silica </a:t>
            </a:r>
            <a:r>
              <a:rPr lang="en-US" dirty="0" err="1"/>
              <a:t>để</a:t>
            </a:r>
            <a:r>
              <a:rPr lang="en-US" dirty="0"/>
              <a:t> </a:t>
            </a:r>
            <a:r>
              <a:rPr lang="en-US" dirty="0" err="1"/>
              <a:t>tạo</a:t>
            </a:r>
            <a:r>
              <a:rPr lang="en-US" dirty="0"/>
              <a:t> </a:t>
            </a:r>
            <a:r>
              <a:rPr lang="en-US" dirty="0" err="1"/>
              <a:t>ra</a:t>
            </a:r>
            <a:r>
              <a:rPr lang="en-US" dirty="0"/>
              <a:t> </a:t>
            </a:r>
            <a:r>
              <a:rPr lang="en-US" dirty="0" err="1"/>
              <a:t>tấm</a:t>
            </a:r>
            <a:r>
              <a:rPr lang="en-US" dirty="0"/>
              <a:t> </a:t>
            </a:r>
            <a:r>
              <a:rPr lang="en-US" dirty="0" err="1"/>
              <a:t>kính</a:t>
            </a:r>
            <a:r>
              <a:rPr lang="en-US" dirty="0"/>
              <a:t> </a:t>
            </a:r>
            <a:r>
              <a:rPr lang="en-US" dirty="0" err="1"/>
              <a:t>thủy</a:t>
            </a:r>
            <a:r>
              <a:rPr lang="en-US" dirty="0"/>
              <a:t> </a:t>
            </a:r>
            <a:r>
              <a:rPr lang="en-US" dirty="0" err="1"/>
              <a:t>tinh</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tấm</a:t>
            </a:r>
            <a:r>
              <a:rPr lang="en-US" dirty="0"/>
              <a:t> </a:t>
            </a:r>
            <a:r>
              <a:rPr lang="en-US" dirty="0" err="1"/>
              <a:t>kính</a:t>
            </a:r>
            <a:r>
              <a:rPr lang="en-US" dirty="0"/>
              <a:t> </a:t>
            </a:r>
            <a:r>
              <a:rPr lang="en-US" dirty="0" err="1"/>
              <a:t>thủy</a:t>
            </a:r>
            <a:r>
              <a:rPr lang="en-US" dirty="0"/>
              <a:t> </a:t>
            </a:r>
            <a:r>
              <a:rPr lang="en-US" dirty="0" err="1"/>
              <a:t>tinh</a:t>
            </a:r>
            <a:r>
              <a:rPr lang="en-US" dirty="0"/>
              <a:t> </a:t>
            </a:r>
          </a:p>
          <a:p>
            <a:pPr marL="304165" indent="-304165">
              <a:buClr>
                <a:schemeClr val="tx1"/>
              </a:buClr>
            </a:pPr>
            <a:r>
              <a:rPr lang="en-US" dirty="0"/>
              <a:t>3. </a:t>
            </a:r>
            <a:r>
              <a:rPr lang="vi-VN" dirty="0"/>
              <a:t>An toàn vệ sinh lao động đối với nhân viên vận hành máy sử dụng nhiệt độ cao và làm lạnh nhanh chóng để cường lực tấm kính</a:t>
            </a:r>
            <a:endParaRPr lang="en-US" dirty="0"/>
          </a:p>
          <a:p>
            <a:pPr marL="304165" indent="-304165">
              <a:buClr>
                <a:schemeClr val="tx1"/>
              </a:buClr>
            </a:pPr>
            <a:r>
              <a:rPr lang="en-US" dirty="0"/>
              <a:t>4. </a:t>
            </a:r>
            <a:r>
              <a:rPr lang="vi-VN" dirty="0"/>
              <a:t>An toàn vệ sinh lao động đối với nhân viên vận hành máy phủ lớp keo gia cường bề mắt tấm kính cường lực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silica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silica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r>
              <a:rPr lang="vi-VN" b="0" i="0" dirty="0">
                <a:effectLst/>
                <a:latin typeface="Open Sans" panose="020B0606030504020204" pitchFamily="34" charset="0"/>
              </a:rPr>
              <a:t>Quá trình vận hành máy nung nguyên liệu silica để sản xuất tấm kính thủy tinh đòi hỏi sự chuyên sâu và chính xác từ người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nhiều đặc điểm quan trọng để đảm bảo quá trình sản xuất diễn ra suôn sẻ và sản phẩm đạt chất lượng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8F82535-49CC-8968-A8A8-C5A7BDD07ED5}"/>
              </a:ext>
            </a:extLst>
          </p:cNvPr>
          <p:cNvPicPr>
            <a:picLocks noChangeAspect="1"/>
          </p:cNvPicPr>
          <p:nvPr/>
        </p:nvPicPr>
        <p:blipFill>
          <a:blip r:embed="rId3"/>
          <a:stretch>
            <a:fillRect/>
          </a:stretch>
        </p:blipFill>
        <p:spPr>
          <a:xfrm>
            <a:off x="-602332" y="3284984"/>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silica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silica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r>
              <a:rPr lang="vi-VN" b="0" i="0" dirty="0">
                <a:effectLst/>
                <a:latin typeface="Open Sans" panose="020B0606030504020204" pitchFamily="34" charset="0"/>
              </a:rPr>
              <a:t>Trong quá trình vận hành máy nung nguyên liệu silica để sản xuất tấm kính thủy tinh, các dạng tai nạn có thể xảy ra, đòi hỏi sự cảnh báo và phòng tránh đầy đủ từ người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Một số rủi ro thường gặp bao gồm sự cố nhiệt độ, áp suất và nguy cơ cháy nổ.</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D695BE3-125D-194D-1203-C4D32597AB06}"/>
              </a:ext>
            </a:extLst>
          </p:cNvPr>
          <p:cNvPicPr>
            <a:picLocks noChangeAspect="1"/>
          </p:cNvPicPr>
          <p:nvPr/>
        </p:nvPicPr>
        <p:blipFill>
          <a:blip r:embed="rId3"/>
          <a:stretch>
            <a:fillRect/>
          </a:stretch>
        </p:blipFill>
        <p:spPr>
          <a:xfrm>
            <a:off x="-602332" y="3284984"/>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silica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silica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r>
              <a:rPr lang="vi-VN" b="0" i="0" dirty="0">
                <a:effectLst/>
                <a:latin typeface="Open Sans" panose="020B0606030504020204" pitchFamily="34" charset="0"/>
              </a:rPr>
              <a:t>Có nhiều nguyên nhân gây ra tai nạn khi vận hành máy nung nguyên liệu silica để sản xuất tấm kính thủy tinh. Một trong những yếu tố chính là sự thiếu chú ý và không kiểm soát được các thông số kỹ thuật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Việc không duy trì nhiệt độ, áp suất và thời gian nung trong khoảng giới hạn đặc tả có thể dẫn đến các biến động không mong muốn trong quá trình sản xuất.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39FE2B-0CD0-BF98-DD6E-21DE40C2D39A}"/>
              </a:ext>
            </a:extLst>
          </p:cNvPr>
          <p:cNvPicPr>
            <a:picLocks noChangeAspect="1"/>
          </p:cNvPicPr>
          <p:nvPr/>
        </p:nvPicPr>
        <p:blipFill>
          <a:blip r:embed="rId3"/>
          <a:stretch>
            <a:fillRect/>
          </a:stretch>
        </p:blipFill>
        <p:spPr>
          <a:xfrm>
            <a:off x="-602332" y="3284984"/>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silica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silica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r>
              <a:rPr lang="vi-VN" b="0" i="0" dirty="0">
                <a:effectLst/>
                <a:latin typeface="Open Sans" panose="020B0606030504020204" pitchFamily="34" charset="0"/>
              </a:rPr>
              <a:t>Để giảm thiểu rủi ro tai nạn khi vận hành máy nung nguyên liệu silica để sản xuất tấm kính thủy tinh, việc thực hiện biện pháp phòng tránh và đảm bảo an toàn lao động là hết sức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đóng vai trò quyết định trong việc chủ động nguy cơ và đảm bảo môi trường làm việc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09ADFBB-4762-2CF3-1E93-FD252E84B789}"/>
              </a:ext>
            </a:extLst>
          </p:cNvPr>
          <p:cNvPicPr>
            <a:picLocks noChangeAspect="1"/>
          </p:cNvPicPr>
          <p:nvPr/>
        </p:nvPicPr>
        <p:blipFill>
          <a:blip r:embed="rId3"/>
          <a:stretch>
            <a:fillRect/>
          </a:stretch>
        </p:blipFill>
        <p:spPr>
          <a:xfrm>
            <a:off x="-602332" y="3284984"/>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silica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silica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vận hành máy nung nguyên liệu silica để sản xuất tấm kính thủy tinh đóng vai trò quan trọng trong bảo vệ sức khỏe và tính mạng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đó, việc đeo đầy đủ trang thiết bị bảo vệ cá nhân, như mũ bảo hiểm, kính an toàn và đồ bảo hộ cá nhân, là bắt buộc để giảm thiểu rủi ro từ các yếu tố như nhiệt độ, áp suất, và chất béo.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88B691C-9DEC-1DB9-0EAD-B1197CEF406B}"/>
              </a:ext>
            </a:extLst>
          </p:cNvPr>
          <p:cNvPicPr>
            <a:picLocks noChangeAspect="1"/>
          </p:cNvPicPr>
          <p:nvPr/>
        </p:nvPicPr>
        <p:blipFill>
          <a:blip r:embed="rId3"/>
          <a:stretch>
            <a:fillRect/>
          </a:stretch>
        </p:blipFill>
        <p:spPr>
          <a:xfrm>
            <a:off x="-602332" y="3284984"/>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silica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silica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r>
              <a:rPr lang="vi-VN" b="0" i="0" dirty="0">
                <a:effectLst/>
                <a:latin typeface="Open Sans" panose="020B0606030504020204" pitchFamily="34" charset="0"/>
              </a:rPr>
              <a:t>Đầu tiên, người làm việc cần thông thạo kế hoạch hành động khẩn cấp và biết cách sử dụng các thiết bị an toàn. </a:t>
            </a:r>
            <a:endParaRPr lang="en-US" b="0" i="0" dirty="0">
              <a:effectLst/>
              <a:latin typeface="Open Sans" panose="020B0606030504020204" pitchFamily="34" charset="0"/>
            </a:endParaRPr>
          </a:p>
          <a:p>
            <a:r>
              <a:rPr lang="vi-VN" b="0" i="0" dirty="0">
                <a:effectLst/>
                <a:latin typeface="Open Sans" panose="020B0606030504020204" pitchFamily="34" charset="0"/>
              </a:rPr>
              <a:t>Đeo đầy đủ trang thiết bị bảo vệ cá nhân và thực hiện các bước cứu thương đầu tiên là ưu tiên hàng đầu để bảo vệ bản thân và đồng nghiệp.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23B784B-3C3A-1BBA-669F-BC247EED1496}"/>
              </a:ext>
            </a:extLst>
          </p:cNvPr>
          <p:cNvPicPr>
            <a:picLocks noChangeAspect="1"/>
          </p:cNvPicPr>
          <p:nvPr/>
        </p:nvPicPr>
        <p:blipFill>
          <a:blip r:embed="rId3"/>
          <a:stretch>
            <a:fillRect/>
          </a:stretch>
        </p:blipFill>
        <p:spPr>
          <a:xfrm>
            <a:off x="-602332" y="3284984"/>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sz="2000" dirty="0"/>
              <a:t>:</a:t>
            </a:r>
          </a:p>
          <a:p>
            <a:pPr algn="l"/>
            <a:r>
              <a:rPr lang="vi-VN" b="0" i="0" dirty="0">
                <a:effectLst/>
                <a:latin typeface="Open Sans" panose="020B0606030504020204" pitchFamily="34" charset="0"/>
              </a:rPr>
              <a:t>Vận hành máy cắt tấm kính thủy tinh đòi hỏi sự chuyên nghiệp và kỹ năng chính xác. Quá trình này bao gồm nhiều đặc điểm quan trọng để đảm bảo hiệu suất và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quan trọng là kiểm soát tốc độ cắt và áp lực, điều này ảnh hưởng trực tiếp đến độ chính xác của các tấm kính được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6CE1F7E-3A70-8390-EAB7-1EDFE5B9C9A9}"/>
              </a:ext>
            </a:extLst>
          </p:cNvPr>
          <p:cNvPicPr>
            <a:picLocks noChangeAspect="1"/>
          </p:cNvPicPr>
          <p:nvPr/>
        </p:nvPicPr>
        <p:blipFill>
          <a:blip r:embed="rId3"/>
          <a:stretch>
            <a:fillRect/>
          </a:stretch>
        </p:blipFill>
        <p:spPr>
          <a:xfrm>
            <a:off x="6814492" y="58748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sz="2000" dirty="0"/>
              <a:t>:</a:t>
            </a:r>
          </a:p>
          <a:p>
            <a:pPr algn="l"/>
            <a:r>
              <a:rPr lang="vi-VN" b="0" i="0" dirty="0">
                <a:effectLst/>
                <a:latin typeface="Open Sans" panose="020B0606030504020204" pitchFamily="34" charset="0"/>
              </a:rPr>
              <a:t>Trong quá trình vận hành máy cắt tấm kính thủy tinh, có những nguy cơ về tai nạn mà nhân viên cần phải cảnh báo và phòng tránh.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việc sử dụng công cụ cắt mà không tuân thủ đúng quy tắc an toàn. Điều này có thể dẫn đến tai nạn như cắt vào ngón tay hoặc bị thương tích nặng.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71DDEB7-8AC4-2243-662E-3F18FF5531A8}"/>
              </a:ext>
            </a:extLst>
          </p:cNvPr>
          <p:cNvPicPr>
            <a:picLocks noChangeAspect="1"/>
          </p:cNvPicPr>
          <p:nvPr/>
        </p:nvPicPr>
        <p:blipFill>
          <a:blip r:embed="rId3"/>
          <a:stretch>
            <a:fillRect/>
          </a:stretch>
        </p:blipFill>
        <p:spPr>
          <a:xfrm>
            <a:off x="6814492" y="58748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b="1" i="0" dirty="0">
              <a:effectLst/>
              <a:latin typeface="Open Sans" panose="020B0606030504020204" pitchFamily="34" charset="0"/>
            </a:endParaRPr>
          </a:p>
          <a:p>
            <a:r>
              <a:rPr lang="vi-VN" b="0" i="0" dirty="0">
                <a:effectLst/>
                <a:latin typeface="Open Sans" panose="020B0606030504020204" pitchFamily="34" charset="0"/>
              </a:rPr>
              <a:t>Tai nạn trong quá trình vận hành máy cắt tấm kính thủy tinh thường xuất phát từ nhiều nguyên nhân chủ yếu.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quan trọng nhất là thiếu hiểu biết về kỹ thuật vận hành máy. Nhân viên không được đào tạo đầy đủ có thể dẫn đến sử dụng không đúng công cụ hoặc cài đặt máy sai, tăng rủi ro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9AB4682-FC56-8647-2E07-8632DC3EFDE8}"/>
              </a:ext>
            </a:extLst>
          </p:cNvPr>
          <p:cNvPicPr>
            <a:picLocks noChangeAspect="1"/>
          </p:cNvPicPr>
          <p:nvPr/>
        </p:nvPicPr>
        <p:blipFill>
          <a:blip r:embed="rId3"/>
          <a:stretch>
            <a:fillRect/>
          </a:stretch>
        </p:blipFill>
        <p:spPr>
          <a:xfrm>
            <a:off x="6814492" y="58748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sz="2000" dirty="0"/>
              <a:t>:</a:t>
            </a:r>
          </a:p>
          <a:p>
            <a:pPr algn="l">
              <a:buFont typeface="Arial" panose="020B0604020202020204" pitchFamily="34" charset="0"/>
              <a:buChar char="•"/>
            </a:pPr>
            <a:r>
              <a:rPr lang="vi-VN" i="0" dirty="0">
                <a:effectLst/>
                <a:latin typeface="Open Sans" panose="020B0606030504020204" pitchFamily="34" charset="0"/>
              </a:rPr>
              <a:t>Biện pháp phòng tránh tai nạn khi vận hành máy cắt tấm kính thủy tinh đặt nền tảng quan trọng cho môi trường lao động an toàn.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việc đảm bảo nhân viên được đào tạo vững về quy trình và kỹ thuật sử dụng máy là quan trọng. Quan trắc môi trường lao động thường xuyên giúp đánh giá mức độ an toàn của môi trường làm việc, từ đó tạo điều kiện để điều chỉnh và nâng cao biện pháp bảo vệ.</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AE8AC10-891D-EB2B-1F09-B0D59128AC8B}"/>
              </a:ext>
            </a:extLst>
          </p:cNvPr>
          <p:cNvPicPr>
            <a:picLocks noChangeAspect="1"/>
          </p:cNvPicPr>
          <p:nvPr/>
        </p:nvPicPr>
        <p:blipFill>
          <a:blip r:embed="rId3"/>
          <a:stretch>
            <a:fillRect/>
          </a:stretch>
        </p:blipFill>
        <p:spPr>
          <a:xfrm>
            <a:off x="6814492" y="58748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sz="2000" dirty="0"/>
              <a:t>:</a:t>
            </a:r>
          </a:p>
          <a:p>
            <a:pPr algn="l"/>
            <a:r>
              <a:rPr lang="vi-VN" b="0" i="0" dirty="0">
                <a:effectLst/>
                <a:latin typeface="Open Sans" panose="020B0606030504020204" pitchFamily="34" charset="0"/>
              </a:rPr>
              <a:t>Quy định an toàn lao động khi vận hành máy cắt tấm kính thủy tinh đóng vai trò quan trọng trong việc bảo vệ nhân viên và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Mọi nhân viên cần được đào tạo về việc sử dụng máy, đồng thời phải tuân thủ nghiêm ngặt các hướng dẫn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614FA33-A29B-A256-1911-49A4A2211028}"/>
              </a:ext>
            </a:extLst>
          </p:cNvPr>
          <p:cNvPicPr>
            <a:picLocks noChangeAspect="1"/>
          </p:cNvPicPr>
          <p:nvPr/>
        </p:nvPicPr>
        <p:blipFill>
          <a:blip r:embed="rId3"/>
          <a:stretch>
            <a:fillRect/>
          </a:stretch>
        </p:blipFill>
        <p:spPr>
          <a:xfrm>
            <a:off x="6814492" y="58748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sz="2000" dirty="0"/>
              <a:t>:</a:t>
            </a:r>
          </a:p>
          <a:p>
            <a:pPr algn="l"/>
            <a:r>
              <a:rPr lang="vi-VN" b="0" i="0" dirty="0">
                <a:effectLst/>
                <a:latin typeface="Open Sans" panose="020B0606030504020204" pitchFamily="34" charset="0"/>
              </a:rPr>
              <a:t>Xử lý tình huống tai nạn khẩn cấp khi vận hành máy cắt tấm kính thủy tinh đòi hỏi sự nhanh nhạy và hiểu biết sâu rộng về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có tai nạn, việc đầu tiên là kích thích hệ thống báo động để cảnh báo cho tất cả nhân viên. Sau đó, nhân viên nên ngừng máy và đóng tất cả các nguồn năng lượng để ngăn chặn mọi nguy cơ tiếp tục.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CBBEF99-C8C3-9A0C-F694-8F16241D8441}"/>
              </a:ext>
            </a:extLst>
          </p:cNvPr>
          <p:cNvPicPr>
            <a:picLocks noChangeAspect="1"/>
          </p:cNvPicPr>
          <p:nvPr/>
        </p:nvPicPr>
        <p:blipFill>
          <a:blip r:embed="rId3"/>
          <a:stretch>
            <a:fillRect/>
          </a:stretch>
        </p:blipFill>
        <p:spPr>
          <a:xfrm>
            <a:off x="6814492" y="58748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sử</a:t>
            </a:r>
            <a:r>
              <a:rPr lang="en-US" dirty="0">
                <a:latin typeface="UTM Aptima" panose="02040603050506020204" pitchFamily="18" charset="0"/>
              </a:rPr>
              <a:t> </a:t>
            </a:r>
            <a:r>
              <a:rPr lang="en-US" dirty="0" err="1">
                <a:latin typeface="UTM Aptima" panose="02040603050506020204" pitchFamily="18" charset="0"/>
              </a:rPr>
              <a:t>dụng</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độ</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nhanh</a:t>
            </a:r>
            <a:r>
              <a:rPr lang="en-US" dirty="0">
                <a:latin typeface="UTM Aptima" panose="02040603050506020204" pitchFamily="18" charset="0"/>
              </a:rPr>
              <a:t> </a:t>
            </a:r>
            <a:r>
              <a:rPr lang="en-US" dirty="0" err="1">
                <a:latin typeface="UTM Aptima" panose="02040603050506020204" pitchFamily="18" charset="0"/>
              </a:rPr>
              <a:t>chóng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sử dụng nhiệt độ cao và làm lạnh nhanh chóng để cường lực tấm 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sử dụng nhiệt độ cao và làm lạnh để cường lực tấm kính (tempered glass), có một số đặc điểm quan trọng cần được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quá trình nhiệt lạnh kết hợp với áp lực được kiểm soát chặt chẽ để đảm bảo độ chính xác trong quá trình cường lực. Máy phải có khả năng duy trì nhiệt độ và áp suất ổn định để đảm bảo chất lượng và độ đồng đều của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BDFBBC6-DFF2-D0E9-5615-6CA04BF336F7}"/>
              </a:ext>
            </a:extLst>
          </p:cNvPr>
          <p:cNvPicPr>
            <a:picLocks noChangeAspect="1"/>
          </p:cNvPicPr>
          <p:nvPr/>
        </p:nvPicPr>
        <p:blipFill>
          <a:blip r:embed="rId3"/>
          <a:stretch>
            <a:fillRect/>
          </a:stretch>
        </p:blipFill>
        <p:spPr>
          <a:xfrm>
            <a:off x="-1178396" y="3460459"/>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sử</a:t>
            </a:r>
            <a:r>
              <a:rPr lang="en-US" dirty="0">
                <a:latin typeface="UTM Aptima" panose="02040603050506020204" pitchFamily="18" charset="0"/>
              </a:rPr>
              <a:t> </a:t>
            </a:r>
            <a:r>
              <a:rPr lang="en-US" dirty="0" err="1">
                <a:latin typeface="UTM Aptima" panose="02040603050506020204" pitchFamily="18" charset="0"/>
              </a:rPr>
              <a:t>dụng</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độ</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nhanh</a:t>
            </a:r>
            <a:r>
              <a:rPr lang="en-US" dirty="0">
                <a:latin typeface="UTM Aptima" panose="02040603050506020204" pitchFamily="18" charset="0"/>
              </a:rPr>
              <a:t> </a:t>
            </a:r>
            <a:r>
              <a:rPr lang="en-US" dirty="0" err="1">
                <a:latin typeface="UTM Aptima" panose="02040603050506020204" pitchFamily="18" charset="0"/>
              </a:rPr>
              <a:t>chóng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sử dụng nhiệt độ cao và làm lạnh nhanh chóng để cường lực tấm 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sử dụng nhiệt độ cao và làm lạnh nhanh chóng để cường lực tấm kính, có một số rủi ro về tai nạn cần được quan tâm. Một trong những vấn đề phổ biến là nguy cơ cháy nổ do sự tăng nhiệt độ đột ngột.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kiểm soát nhiệt độ và áp suất là yếu tố quyết định để tránh tình trạng này, và hệ thống an toàn phải được đảm bảo để ngăn chặn các tai nạn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9FA4AB-D508-A57B-EE08-9BC9E9314639}"/>
              </a:ext>
            </a:extLst>
          </p:cNvPr>
          <p:cNvPicPr>
            <a:picLocks noChangeAspect="1"/>
          </p:cNvPicPr>
          <p:nvPr/>
        </p:nvPicPr>
        <p:blipFill>
          <a:blip r:embed="rId3"/>
          <a:stretch>
            <a:fillRect/>
          </a:stretch>
        </p:blipFill>
        <p:spPr>
          <a:xfrm>
            <a:off x="-1178396" y="3460459"/>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sử</a:t>
            </a:r>
            <a:r>
              <a:rPr lang="en-US" dirty="0">
                <a:latin typeface="UTM Aptima" panose="02040603050506020204" pitchFamily="18" charset="0"/>
              </a:rPr>
              <a:t> </a:t>
            </a:r>
            <a:r>
              <a:rPr lang="en-US" dirty="0" err="1">
                <a:latin typeface="UTM Aptima" panose="02040603050506020204" pitchFamily="18" charset="0"/>
              </a:rPr>
              <a:t>dụng</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độ</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nhanh</a:t>
            </a:r>
            <a:r>
              <a:rPr lang="en-US" dirty="0">
                <a:latin typeface="UTM Aptima" panose="02040603050506020204" pitchFamily="18" charset="0"/>
              </a:rPr>
              <a:t> </a:t>
            </a:r>
            <a:r>
              <a:rPr lang="en-US" dirty="0" err="1">
                <a:latin typeface="UTM Aptima" panose="02040603050506020204" pitchFamily="18" charset="0"/>
              </a:rPr>
              <a:t>chóng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sử dụng nhiệt độ cao và làm lạnh nhanh chóng để cường lực tấm 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sử dụng nhiệt độ cao và làm lạnh nhanh chóng để cường lực tấm kính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thiếu sót trong quản lý và kiểm soát quy trình. Nếu không có sự giám sát chặt chẽ và đánh giá định kỳ, các biến động không mong muốn trong nhiệt độ, áp suất, hoặc thời gian có thể dẫn đến kết quả không dự kiến.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84EC3A-796F-B961-C28C-EE3FB0AA9BA9}"/>
              </a:ext>
            </a:extLst>
          </p:cNvPr>
          <p:cNvPicPr>
            <a:picLocks noChangeAspect="1"/>
          </p:cNvPicPr>
          <p:nvPr/>
        </p:nvPicPr>
        <p:blipFill>
          <a:blip r:embed="rId3"/>
          <a:stretch>
            <a:fillRect/>
          </a:stretch>
        </p:blipFill>
        <p:spPr>
          <a:xfrm>
            <a:off x="-1178396" y="3460459"/>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sử</a:t>
            </a:r>
            <a:r>
              <a:rPr lang="en-US" dirty="0">
                <a:latin typeface="UTM Aptima" panose="02040603050506020204" pitchFamily="18" charset="0"/>
              </a:rPr>
              <a:t> </a:t>
            </a:r>
            <a:r>
              <a:rPr lang="en-US" dirty="0" err="1">
                <a:latin typeface="UTM Aptima" panose="02040603050506020204" pitchFamily="18" charset="0"/>
              </a:rPr>
              <a:t>dụng</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độ</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nhanh</a:t>
            </a:r>
            <a:r>
              <a:rPr lang="en-US" dirty="0">
                <a:latin typeface="UTM Aptima" panose="02040603050506020204" pitchFamily="18" charset="0"/>
              </a:rPr>
              <a:t> </a:t>
            </a:r>
            <a:r>
              <a:rPr lang="en-US" dirty="0" err="1">
                <a:latin typeface="UTM Aptima" panose="02040603050506020204" pitchFamily="18" charset="0"/>
              </a:rPr>
              <a:t>chóng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sử dụng nhiệt độ cao và làm lạnh nhanh chóng để cường lực tấm 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sử dụng nhiệt độ cao và làm lạnh nhanh chóng để cường lực tấm kính,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thiết lập một chế độ giám sát chặt chẽ đối với các tham số quan trọng như nhiệt độ, áp suất, và thời gian. Hệ thống cảnh báo sớm sẽ giúp phát hiện nguy cơ và ngăn chặn tai nạn trước khi nó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462864F-DECF-D07A-E205-B640915A23D9}"/>
              </a:ext>
            </a:extLst>
          </p:cNvPr>
          <p:cNvPicPr>
            <a:picLocks noChangeAspect="1"/>
          </p:cNvPicPr>
          <p:nvPr/>
        </p:nvPicPr>
        <p:blipFill>
          <a:blip r:embed="rId3"/>
          <a:stretch>
            <a:fillRect/>
          </a:stretch>
        </p:blipFill>
        <p:spPr>
          <a:xfrm>
            <a:off x="-1178396" y="3460459"/>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sử</a:t>
            </a:r>
            <a:r>
              <a:rPr lang="en-US" dirty="0">
                <a:latin typeface="UTM Aptima" panose="02040603050506020204" pitchFamily="18" charset="0"/>
              </a:rPr>
              <a:t> </a:t>
            </a:r>
            <a:r>
              <a:rPr lang="en-US" dirty="0" err="1">
                <a:latin typeface="UTM Aptima" panose="02040603050506020204" pitchFamily="18" charset="0"/>
              </a:rPr>
              <a:t>dụng</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độ</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nhanh</a:t>
            </a:r>
            <a:r>
              <a:rPr lang="en-US" dirty="0">
                <a:latin typeface="UTM Aptima" panose="02040603050506020204" pitchFamily="18" charset="0"/>
              </a:rPr>
              <a:t> </a:t>
            </a:r>
            <a:r>
              <a:rPr lang="en-US" dirty="0" err="1">
                <a:latin typeface="UTM Aptima" panose="02040603050506020204" pitchFamily="18" charset="0"/>
              </a:rPr>
              <a:t>chóng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sử dụng nhiệt độ cao và làm lạnh nhanh chóng để cường lực tấm kính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là yếu tố không thể thiếu khi vận hành máy sử dụng nhiệt độ cao và làm lạnh nhanh chóng để cường lực tấm kính.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phải được trang bị đầy đủ trang thiết bị bảo vệ cá nhân, bao gồm kính bảo hộ, găng tay chống nhiệt và áo chống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8C9149-1DBE-2337-63E4-D41542AA9D67}"/>
              </a:ext>
            </a:extLst>
          </p:cNvPr>
          <p:cNvPicPr>
            <a:picLocks noChangeAspect="1"/>
          </p:cNvPicPr>
          <p:nvPr/>
        </p:nvPicPr>
        <p:blipFill>
          <a:blip r:embed="rId3"/>
          <a:stretch>
            <a:fillRect/>
          </a:stretch>
        </p:blipFill>
        <p:spPr>
          <a:xfrm>
            <a:off x="-1178396" y="3460459"/>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sử</a:t>
            </a:r>
            <a:r>
              <a:rPr lang="en-US" dirty="0">
                <a:latin typeface="UTM Aptima" panose="02040603050506020204" pitchFamily="18" charset="0"/>
              </a:rPr>
              <a:t> </a:t>
            </a:r>
            <a:r>
              <a:rPr lang="en-US" dirty="0" err="1">
                <a:latin typeface="UTM Aptima" panose="02040603050506020204" pitchFamily="18" charset="0"/>
              </a:rPr>
              <a:t>dụng</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độ</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nhanh</a:t>
            </a:r>
            <a:r>
              <a:rPr lang="en-US" dirty="0">
                <a:latin typeface="UTM Aptima" panose="02040603050506020204" pitchFamily="18" charset="0"/>
              </a:rPr>
              <a:t> </a:t>
            </a:r>
            <a:r>
              <a:rPr lang="en-US" dirty="0" err="1">
                <a:latin typeface="UTM Aptima" panose="02040603050506020204" pitchFamily="18" charset="0"/>
              </a:rPr>
              <a:t>chóng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sử dụng nhiệt độ cao và làm lạnh nhanh chóng để cường lực tấm 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là một phần quan trọng của quy trình an toàn khi vận hành máy sử dụng nhiệt độ cao và làm lạnh nhanh chóng để cường lực tấm kính.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việc ngay lập tức kích thích hệ thống báo động và thông báo cho tất cả nhân viên là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8B0F02-BB34-D36B-0DEF-3A2F21975C27}"/>
              </a:ext>
            </a:extLst>
          </p:cNvPr>
          <p:cNvPicPr>
            <a:picLocks noChangeAspect="1"/>
          </p:cNvPicPr>
          <p:nvPr/>
        </p:nvPicPr>
        <p:blipFill>
          <a:blip r:embed="rId3"/>
          <a:stretch>
            <a:fillRect/>
          </a:stretch>
        </p:blipFill>
        <p:spPr>
          <a:xfrm>
            <a:off x="-1178396" y="3460459"/>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phủ lớp keo gia cường bề mắt tấm kính cường lực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phủ lớp keo gia cường bề mắt tấm kính cường lực</a:t>
            </a:r>
            <a:r>
              <a:rPr lang="en-US" sz="2400" dirty="0"/>
              <a:t>:</a:t>
            </a:r>
          </a:p>
          <a:p>
            <a:pPr algn="l"/>
            <a:r>
              <a:rPr lang="vi-VN" b="0" i="0" dirty="0">
                <a:solidFill>
                  <a:srgbClr val="4C4F5A"/>
                </a:solidFill>
                <a:effectLst/>
                <a:latin typeface="Open Sans" panose="020B0606030504020204" pitchFamily="34" charset="0"/>
              </a:rPr>
              <a:t>Máy phủ lớp keo được thiết kế đặc biệt để gia cường bề mặt của tấm kính cường lực, tăng khả năng chống va đập và chịu lực. Việc vận hành máy này đòi hỏi sự hiểu biết sâu rộng về các loại keo được sử dụng và cách chúng tương tác với tấm kính.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Quá trình này thường bao gồm việc kiểm soát nhiệt độ và áp suất để đảm bảo lớp keo được phân phối đồng đều trên bề mặt kính.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phủ lớp keo gia cường bề mắt tấm kính cường lực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phủ lớp keo gia cường bề mắt tấm kính cường lực</a:t>
            </a:r>
            <a:r>
              <a:rPr lang="en-US" sz="2400" dirty="0"/>
              <a:t>:</a:t>
            </a:r>
          </a:p>
          <a:p>
            <a:pPr algn="l"/>
            <a:r>
              <a:rPr lang="vi-VN" b="0" i="0" dirty="0">
                <a:solidFill>
                  <a:srgbClr val="4C4F5A"/>
                </a:solidFill>
                <a:effectLst/>
                <a:latin typeface="Open Sans" panose="020B0606030504020204" pitchFamily="34" charset="0"/>
              </a:rPr>
              <a:t>Trong quá trình vận hành máy phủ lớp keo gia cường bề mặt tấm kính cường lực, có một số rủi ro và dạng tai nạn cần được chú ý. Một trong những vấn đề phổ biến là khả năng xảy ra sự cố trong điều khiển nhiệt độ và áp suất.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Nếu không kiểm soát chặt chẽ, điều này có thể dẫn đến lớp keo không đồng đều, ảnh hưởng đến chất lượng cuối cùng của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phủ lớp keo gia cường bề mắt tấm kính cường lực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phủ lớp keo gia cường bề mắt tấm kính cường lực</a:t>
            </a:r>
            <a:r>
              <a:rPr lang="en-US" sz="2400" dirty="0"/>
              <a:t>:</a:t>
            </a:r>
          </a:p>
          <a:p>
            <a:pPr algn="l"/>
            <a:r>
              <a:rPr lang="vi-VN" b="0" i="0" dirty="0">
                <a:solidFill>
                  <a:srgbClr val="4C4F5A"/>
                </a:solidFill>
                <a:effectLst/>
                <a:latin typeface="Open Sans" panose="020B0606030504020204" pitchFamily="34" charset="0"/>
              </a:rPr>
              <a:t>Tai nạn trong quá trình vận hành máy phủ lớp keo gia cường bề mặt tấm kính cường lực có thể xuất phát từ nhiều nguyên nhân. Một trong những nguyên nhân chính là sự thiếu sót trong quá trình kiểm soát và duy trì nhiệt độ cũng như áp suất.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các yếu tố này không được giữ ổn định, lớp keo có thể phân phối không đồng đều, gây ảnh hưởng đến chất lượng và tính an toàn của tấm kính cường lực.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phủ lớp keo gia cường bề mắt tấm kính cường lực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phủ lớp keo gia cường bề mắt tấm kính cường lực</a:t>
            </a:r>
            <a:r>
              <a:rPr lang="en-US" sz="2400" dirty="0"/>
              <a:t>:</a:t>
            </a:r>
          </a:p>
          <a:p>
            <a:pPr algn="l"/>
            <a:r>
              <a:rPr lang="vi-VN" b="0" i="0" dirty="0">
                <a:solidFill>
                  <a:srgbClr val="4C4F5A"/>
                </a:solidFill>
                <a:effectLst/>
                <a:latin typeface="Open Sans" panose="020B0606030504020204" pitchFamily="34" charset="0"/>
              </a:rPr>
              <a:t>Để đảm bảo an toàn và chất lượng trong quá trình vận hành máy phủ lớp keo gia cường bề mặt tấm kính cường lực, cần thực hiện một số biện pháp phòng tránh tai nạn.</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quá trình đào tạo nhân viên về cách sử dụng và vận hành máy là quan trọng. Đảm bảo rằng họ hiểu rõ về quy trình, an toàn làm việc, và biết cách xử lý sự cố nhanh chóng.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phủ lớp keo gia cường bề mắt tấm kính cường lực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phủ lớp keo gia cường bề mắt tấm kính cường lực</a:t>
            </a:r>
            <a:r>
              <a:rPr lang="en-US" sz="2400" dirty="0"/>
              <a:t>:</a:t>
            </a:r>
          </a:p>
          <a:p>
            <a:pPr algn="l"/>
            <a:r>
              <a:rPr lang="vi-VN" b="0" i="0" dirty="0">
                <a:solidFill>
                  <a:srgbClr val="4C4F5A"/>
                </a:solidFill>
                <a:effectLst/>
                <a:latin typeface="Open Sans" panose="020B0606030504020204" pitchFamily="34" charset="0"/>
              </a:rPr>
              <a:t>Quy định an toàn lao động là yếu tố quan trọng khi vận hành máy phủ lớp keo gia cường bề mặt tấm kính cường lực.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tuân thủ nghiêm túc các biện pháp an toàn, bao gồm việc sử dụng đầy đủ trang thiết bị bảo hộ cá nhân như kính bảo hộ, găng tay và áo chống hóa chất.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phủ lớp keo gia cường bề mắt tấm kính cường lực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phủ lớp keo gia cường bề mắt tấm kính cường lực</a:t>
            </a:r>
            <a:r>
              <a:rPr lang="en-US" sz="2400" dirty="0"/>
              <a:t>:</a:t>
            </a:r>
          </a:p>
          <a:p>
            <a:pPr algn="l"/>
            <a:r>
              <a:rPr lang="vi-VN" b="0" i="0" dirty="0">
                <a:solidFill>
                  <a:srgbClr val="4C4F5A"/>
                </a:solidFill>
                <a:effectLst/>
                <a:latin typeface="Open Sans" panose="020B0606030504020204" pitchFamily="34" charset="0"/>
              </a:rPr>
              <a:t>Xử lý tình huống tai nạn khẩn cấp là một phần quan trọng của quy trình an toàn khi vận hành máy phủ lớp keo gia cường bề mặt tấm kính cường lực.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xảy ra sự cố, việc đào tạo nhân viên để phản ứng nhanh chóng và đúng cách là chìa khóa.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2976</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KÍNH CƯỜNG LỰC</vt:lpstr>
      <vt:lpstr>Một số vụ tai nạn trong  nhà máy sản xuất kính cường lực</vt:lpstr>
      <vt:lpstr>Tóm tắt bài học</vt:lpstr>
      <vt:lpstr>Vận hành máy nung nguyên liệu silica</vt:lpstr>
      <vt:lpstr>Vận hành máy nung nguyên liệu silica</vt:lpstr>
      <vt:lpstr>Vận hành máy nung nguyên liệu silica</vt:lpstr>
      <vt:lpstr>Vận hành máy nung nguyên liệu silica</vt:lpstr>
      <vt:lpstr>Vận hành máy nung nguyên liệu silica</vt:lpstr>
      <vt:lpstr>Vận hành máy nung nguyên liệu silica</vt:lpstr>
      <vt:lpstr>Vận hành máy cắt tấm kính thủy tinh</vt:lpstr>
      <vt:lpstr>Vận hành máy cắt tấm kính thủy tinh</vt:lpstr>
      <vt:lpstr>Vận hành máy cắt tấm kính thủy tinh</vt:lpstr>
      <vt:lpstr>Vận hành máy cắt tấm kính thủy tinh</vt:lpstr>
      <vt:lpstr>Vận hành máy cắt tấm kính thủy tinh</vt:lpstr>
      <vt:lpstr>Vận hành máy cắt tấm kính thủy tinh</vt:lpstr>
      <vt:lpstr>Vận hành máy sử dụng nhiệt độ cao và làm lạnh nhanh chóng</vt:lpstr>
      <vt:lpstr>Vận hành máy sử dụng nhiệt độ cao và làm lạnh nhanh chóng</vt:lpstr>
      <vt:lpstr>Vận hành máy sử dụng nhiệt độ cao và làm lạnh nhanh chóng</vt:lpstr>
      <vt:lpstr>Vận hành máy sử dụng nhiệt độ cao và làm lạnh nhanh chóng</vt:lpstr>
      <vt:lpstr>Vận hành máy sử dụng nhiệt độ cao và làm lạnh nhanh chóng</vt:lpstr>
      <vt:lpstr>Vận hành máy sử dụng nhiệt độ cao và làm lạnh nhanh chóng</vt:lpstr>
      <vt:lpstr>Vận hành máy phủ lớp keo gia cường bề mắt tấm kính cường lực</vt:lpstr>
      <vt:lpstr>Vận hành máy phủ lớp keo gia cường bề mắt tấm kính cường lực</vt:lpstr>
      <vt:lpstr>Vận hành máy phủ lớp keo gia cường bề mắt tấm kính cường lực</vt:lpstr>
      <vt:lpstr>Vận hành máy phủ lớp keo gia cường bề mắt tấm kính cường lực</vt:lpstr>
      <vt:lpstr>Vận hành máy phủ lớp keo gia cường bề mắt tấm kính cường lực</vt:lpstr>
      <vt:lpstr>Vận hành máy phủ lớp keo gia cường bề mắt tấm kính cường lực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2024-04-03T07:59:17Z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