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05645" y="2187963"/>
            <a:ext cx="497594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KEM ĐÁNH RĂNG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A8BD713-F989-D82B-6385-2B7582B94E5B}"/>
              </a:ext>
            </a:extLst>
          </p:cNvPr>
          <p:cNvPicPr>
            <a:picLocks noChangeAspect="1"/>
          </p:cNvPicPr>
          <p:nvPr/>
        </p:nvPicPr>
        <p:blipFill>
          <a:blip r:embed="rId4"/>
          <a:stretch>
            <a:fillRect/>
          </a:stretch>
        </p:blipFill>
        <p:spPr>
          <a:xfrm>
            <a:off x="4366220" y="3861048"/>
            <a:ext cx="3310259" cy="331025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821959"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kem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đánh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răng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kem đánh răng, mặc dù có nhiều tiến bộ về an toàn lao động, nhưng vẫn tồn tại một số vụ tai nạn đau lòng</a:t>
            </a:r>
            <a:r>
              <a:rPr lang="en-US" sz="2000" dirty="0">
                <a:ea typeface="+mn-lt"/>
                <a:cs typeface="+mn-lt"/>
              </a:rPr>
              <a:t>:</a:t>
            </a:r>
            <a:endParaRPr lang="en-US" dirty="0"/>
          </a:p>
          <a:p>
            <a:pPr marL="730885" lvl="1" indent="-304165"/>
            <a:r>
              <a:rPr lang="en-US" i="0" dirty="0" err="1">
                <a:solidFill>
                  <a:srgbClr val="0D0D0D"/>
                </a:solidFill>
                <a:effectLst/>
                <a:latin typeface="Söhne"/>
              </a:rPr>
              <a:t>Thiếu</a:t>
            </a:r>
            <a:r>
              <a:rPr lang="en-US" i="0" dirty="0">
                <a:solidFill>
                  <a:srgbClr val="0D0D0D"/>
                </a:solidFill>
                <a:effectLst/>
                <a:latin typeface="Söhne"/>
              </a:rPr>
              <a:t> </a:t>
            </a:r>
            <a:r>
              <a:rPr lang="en-US" i="0" dirty="0" err="1">
                <a:solidFill>
                  <a:srgbClr val="0D0D0D"/>
                </a:solidFill>
                <a:effectLst/>
                <a:latin typeface="Söhne"/>
              </a:rPr>
              <a:t>Học</a:t>
            </a:r>
            <a:r>
              <a:rPr lang="en-US" i="0" dirty="0">
                <a:solidFill>
                  <a:srgbClr val="0D0D0D"/>
                </a:solidFill>
                <a:effectLst/>
                <a:latin typeface="Söhne"/>
              </a:rPr>
              <a:t> </a:t>
            </a:r>
            <a:r>
              <a:rPr lang="en-US" i="0" dirty="0" err="1">
                <a:solidFill>
                  <a:srgbClr val="0D0D0D"/>
                </a:solidFill>
                <a:effectLst/>
                <a:latin typeface="Söhne"/>
              </a:rPr>
              <a:t>Huấn</a:t>
            </a:r>
            <a:r>
              <a:rPr lang="en-US" i="0" dirty="0">
                <a:solidFill>
                  <a:srgbClr val="0D0D0D"/>
                </a:solidFill>
                <a:effectLst/>
                <a:latin typeface="Söhne"/>
              </a:rPr>
              <a:t> An </a:t>
            </a:r>
            <a:r>
              <a:rPr lang="en-US" i="0" dirty="0" err="1">
                <a:solidFill>
                  <a:srgbClr val="0D0D0D"/>
                </a:solidFill>
                <a:effectLst/>
                <a:latin typeface="Söhne"/>
              </a:rPr>
              <a:t>Toàn</a:t>
            </a:r>
            <a:endParaRPr lang="en-US" i="0" dirty="0">
              <a:solidFill>
                <a:srgbClr val="0D0D0D"/>
              </a:solidFill>
              <a:effectLst/>
              <a:latin typeface="Söhne"/>
            </a:endParaRPr>
          </a:p>
          <a:p>
            <a:pPr marL="730885" lvl="1" indent="-304165"/>
            <a:r>
              <a:rPr lang="en-US" dirty="0" err="1"/>
              <a:t>Quản</a:t>
            </a:r>
            <a:r>
              <a:rPr lang="en-US" dirty="0"/>
              <a:t> </a:t>
            </a:r>
            <a:r>
              <a:rPr lang="en-US" dirty="0" err="1"/>
              <a:t>lý</a:t>
            </a:r>
            <a:r>
              <a:rPr lang="en-US" dirty="0"/>
              <a:t> </a:t>
            </a:r>
            <a:r>
              <a:rPr lang="en-US" dirty="0" err="1"/>
              <a:t>Nguyên</a:t>
            </a:r>
            <a:r>
              <a:rPr lang="en-US" dirty="0"/>
              <a:t> </a:t>
            </a:r>
            <a:r>
              <a:rPr lang="en-US" dirty="0" err="1"/>
              <a:t>Vật</a:t>
            </a:r>
            <a:r>
              <a:rPr lang="en-US" dirty="0"/>
              <a:t> </a:t>
            </a:r>
            <a:r>
              <a:rPr lang="en-US" dirty="0" err="1"/>
              <a:t>Liệu</a:t>
            </a:r>
            <a:endParaRPr lang="en-US" dirty="0">
              <a:solidFill>
                <a:srgbClr val="0D0D0D"/>
              </a:solidFill>
              <a:latin typeface="Söhne"/>
            </a:endParaRPr>
          </a:p>
          <a:p>
            <a:pPr marL="730885" lvl="1" indent="-304165"/>
            <a:r>
              <a:rPr lang="vi-VN" dirty="0"/>
              <a:t>Thiếu Kiểm Soát Chất Lượng</a:t>
            </a:r>
            <a:endParaRPr lang="en-US" dirty="0">
              <a:solidFill>
                <a:srgbClr val="0D0D0D"/>
              </a:solidFill>
              <a:latin typeface="Söhne"/>
            </a:endParaRPr>
          </a:p>
          <a:p>
            <a:pPr marL="730885" lvl="1" indent="-304165"/>
            <a:r>
              <a:rPr lang="en-US" dirty="0" err="1"/>
              <a:t>Áp</a:t>
            </a:r>
            <a:r>
              <a:rPr lang="en-US" dirty="0"/>
              <a:t> </a:t>
            </a:r>
            <a:r>
              <a:rPr lang="en-US" dirty="0" err="1"/>
              <a:t>Lực</a:t>
            </a:r>
            <a:r>
              <a:rPr lang="en-US" dirty="0"/>
              <a:t> </a:t>
            </a:r>
            <a:r>
              <a:rPr lang="en-US" dirty="0" err="1"/>
              <a:t>Sản</a:t>
            </a:r>
            <a:r>
              <a:rPr lang="en-US" dirty="0"/>
              <a:t> </a:t>
            </a:r>
            <a:r>
              <a:rPr lang="en-US" dirty="0" err="1"/>
              <a:t>Xuất</a:t>
            </a:r>
            <a:endParaRPr lang="en-US" dirty="0">
              <a:solidFill>
                <a:srgbClr val="0D0D0D"/>
              </a:solidFill>
              <a:latin typeface="Söhne"/>
            </a:endParaRPr>
          </a:p>
          <a:p>
            <a:pPr marL="730885" lvl="1" indent="-304165"/>
            <a:r>
              <a:rPr lang="vi-VN" dirty="0"/>
              <a:t>Cơ Sở Vật Chất Cũ Kỹ</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trộn</a:t>
            </a:r>
            <a:r>
              <a:rPr lang="en-US" dirty="0"/>
              <a:t> </a:t>
            </a:r>
            <a:r>
              <a:rPr lang="en-US" dirty="0" err="1"/>
              <a:t>hỗn</a:t>
            </a:r>
            <a:r>
              <a:rPr lang="en-US" dirty="0"/>
              <a:t> </a:t>
            </a:r>
            <a:r>
              <a:rPr lang="en-US" dirty="0" err="1"/>
              <a:t>hợp</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tạo</a:t>
            </a:r>
            <a:r>
              <a:rPr lang="en-US" dirty="0"/>
              <a:t> </a:t>
            </a:r>
            <a:r>
              <a:rPr lang="en-US" dirty="0" err="1"/>
              <a:t>ra</a:t>
            </a:r>
            <a:r>
              <a:rPr lang="en-US" dirty="0"/>
              <a:t> </a:t>
            </a:r>
            <a:r>
              <a:rPr lang="en-US" dirty="0" err="1"/>
              <a:t>kem</a:t>
            </a:r>
            <a:r>
              <a:rPr lang="en-US" dirty="0"/>
              <a:t> </a:t>
            </a:r>
            <a:r>
              <a:rPr lang="en-US" dirty="0" err="1"/>
              <a:t>đánh</a:t>
            </a:r>
            <a:r>
              <a:rPr lang="en-US" dirty="0"/>
              <a:t> </a:t>
            </a:r>
            <a:r>
              <a:rPr lang="en-US" dirty="0" err="1"/>
              <a:t>răng</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gia</a:t>
            </a:r>
            <a:r>
              <a:rPr lang="en-US" dirty="0"/>
              <a:t> </a:t>
            </a:r>
            <a:r>
              <a:rPr lang="en-US" dirty="0" err="1"/>
              <a:t>nhiệt</a:t>
            </a:r>
            <a:r>
              <a:rPr lang="en-US" dirty="0"/>
              <a:t> </a:t>
            </a:r>
            <a:r>
              <a:rPr lang="en-US" dirty="0" err="1"/>
              <a:t>hỗn</a:t>
            </a:r>
            <a:r>
              <a:rPr lang="en-US" dirty="0"/>
              <a:t> </a:t>
            </a:r>
            <a:r>
              <a:rPr lang="en-US" dirty="0" err="1"/>
              <a:t>hợp</a:t>
            </a:r>
            <a:r>
              <a:rPr lang="en-US" dirty="0"/>
              <a:t> </a:t>
            </a:r>
            <a:r>
              <a:rPr lang="en-US" dirty="0" err="1"/>
              <a:t>kem</a:t>
            </a:r>
            <a:r>
              <a:rPr lang="en-US" dirty="0"/>
              <a:t> </a:t>
            </a:r>
            <a:r>
              <a:rPr lang="en-US" dirty="0" err="1"/>
              <a:t>đánh</a:t>
            </a:r>
            <a:r>
              <a:rPr lang="en-US" dirty="0"/>
              <a:t> </a:t>
            </a:r>
            <a:r>
              <a:rPr lang="en-US" dirty="0" err="1"/>
              <a:t>răng</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trộn hương liệu màu sắc vào kem đánh răng</a:t>
            </a:r>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đóng</a:t>
            </a:r>
            <a:r>
              <a:rPr lang="en-US" dirty="0"/>
              <a:t> </a:t>
            </a:r>
            <a:r>
              <a:rPr lang="en-US" dirty="0" err="1"/>
              <a:t>chiết</a:t>
            </a:r>
            <a:r>
              <a:rPr lang="en-US" dirty="0"/>
              <a:t> </a:t>
            </a:r>
            <a:r>
              <a:rPr lang="en-US" dirty="0" err="1"/>
              <a:t>hỗn</a:t>
            </a:r>
            <a:r>
              <a:rPr lang="en-US" dirty="0"/>
              <a:t> </a:t>
            </a:r>
            <a:r>
              <a:rPr lang="en-US" dirty="0" err="1"/>
              <a:t>hợp</a:t>
            </a:r>
            <a:r>
              <a:rPr lang="en-US" dirty="0"/>
              <a:t> </a:t>
            </a:r>
            <a:r>
              <a:rPr lang="en-US" dirty="0" err="1"/>
              <a:t>kem</a:t>
            </a:r>
            <a:r>
              <a:rPr lang="en-US" dirty="0"/>
              <a:t> </a:t>
            </a:r>
            <a:r>
              <a:rPr lang="en-US" dirty="0" err="1"/>
              <a:t>đánh</a:t>
            </a:r>
            <a:r>
              <a:rPr lang="en-US" dirty="0"/>
              <a:t> </a:t>
            </a:r>
            <a:r>
              <a:rPr lang="en-US" dirty="0" err="1"/>
              <a:t>răng</a:t>
            </a:r>
            <a:r>
              <a:rPr lang="en-US" dirty="0"/>
              <a:t> </a:t>
            </a:r>
            <a:r>
              <a:rPr lang="en-US" dirty="0" err="1"/>
              <a:t>vào</a:t>
            </a:r>
            <a:r>
              <a:rPr lang="en-US" dirty="0"/>
              <a:t> </a:t>
            </a:r>
            <a:r>
              <a:rPr lang="en-US" dirty="0" err="1"/>
              <a:t>tuýp</a:t>
            </a:r>
            <a:r>
              <a:rPr lang="en-US" dirty="0"/>
              <a:t> </a:t>
            </a:r>
            <a:r>
              <a:rPr lang="en-US" dirty="0" err="1"/>
              <a:t>kem</a:t>
            </a:r>
            <a:r>
              <a:rPr lang="en-US" dirty="0"/>
              <a:t> </a:t>
            </a:r>
            <a:r>
              <a:rPr lang="en-US" dirty="0" err="1"/>
              <a:t>đánh</a:t>
            </a:r>
            <a:r>
              <a:rPr lang="en-US" dirty="0"/>
              <a:t> </a:t>
            </a:r>
            <a:r>
              <a:rPr lang="en-US" dirty="0" err="1"/>
              <a:t>răng</a:t>
            </a:r>
            <a:endParaRPr lang="vi-VN"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sản phẩm kem đánh răng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r>
              <a:rPr lang="vi-VN" b="0" i="0" dirty="0">
                <a:effectLst/>
                <a:latin typeface="Open Sans" panose="020B0606030504020204" pitchFamily="34" charset="0"/>
              </a:rPr>
              <a:t>Trong quá trình vận hành máy trộn hỗn hợp nguyên liệu để sản xuất kem đánh răng, các chuyên gia vận hành máy phải thực hiện nhiều công đoạn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họ cần kiểm soát tỷ lệ chính xác giữa các thành phần như fluoride, canxi, silicate và các chất phụ gia khác, để đảm bảo chất lượng cuối cùng của sản phẩm. Điều này đòi hỏi sự chú ý đặc biệt đến việc đo lường và cân chỉnh thiết bị.</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FB7AB31-E0E6-39E1-FBB6-11B21C7D3937}"/>
              </a:ext>
            </a:extLst>
          </p:cNvPr>
          <p:cNvPicPr>
            <a:picLocks noChangeAspect="1"/>
          </p:cNvPicPr>
          <p:nvPr/>
        </p:nvPicPr>
        <p:blipFill>
          <a:blip r:embed="rId3"/>
          <a:stretch>
            <a:fillRect/>
          </a:stretch>
        </p:blipFill>
        <p:spPr>
          <a:xfrm>
            <a:off x="-746348" y="3501008"/>
            <a:ext cx="4833913" cy="4833913"/>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trộn</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kem</a:t>
            </a:r>
            <a:r>
              <a:rPr lang="en-US" b="0" i="0" dirty="0">
                <a:effectLst/>
                <a:latin typeface="Open Sans" panose="020B0606030504020204" pitchFamily="34" charset="0"/>
              </a:rPr>
              <a:t> </a:t>
            </a:r>
            <a:r>
              <a:rPr lang="en-US" b="0" i="0" dirty="0" err="1">
                <a:effectLst/>
                <a:latin typeface="Open Sans" panose="020B0606030504020204" pitchFamily="34" charset="0"/>
              </a:rPr>
              <a:t>đánh</a:t>
            </a:r>
            <a:r>
              <a:rPr lang="en-US" b="0" i="0" dirty="0">
                <a:effectLst/>
                <a:latin typeface="Open Sans" panose="020B0606030504020204" pitchFamily="34" charset="0"/>
              </a:rPr>
              <a:t> </a:t>
            </a:r>
            <a:r>
              <a:rPr lang="en-US" b="0" i="0" dirty="0" err="1">
                <a:effectLst/>
                <a:latin typeface="Open Sans" panose="020B0606030504020204" pitchFamily="34" charset="0"/>
              </a:rPr>
              <a:t>răng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nhà</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khiến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trộn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gián</a:t>
            </a:r>
            <a:r>
              <a:rPr lang="en-US" b="0" i="0" dirty="0">
                <a:effectLst/>
                <a:latin typeface="Open Sans" panose="020B0606030504020204" pitchFamily="34" charset="0"/>
              </a:rPr>
              <a:t> </a:t>
            </a:r>
            <a:r>
              <a:rPr lang="en-US" b="0" i="0" dirty="0" err="1">
                <a:effectLst/>
                <a:latin typeface="Open Sans" panose="020B0606030504020204" pitchFamily="34" charset="0"/>
              </a:rPr>
              <a:t>đoạn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thất</a:t>
            </a:r>
            <a:r>
              <a:rPr lang="en-US" b="0" i="0" dirty="0">
                <a:effectLst/>
                <a:latin typeface="Open Sans" panose="020B0606030504020204" pitchFamily="34" charset="0"/>
              </a:rPr>
              <a:t> </a:t>
            </a:r>
            <a:r>
              <a:rPr lang="en-US" b="0" i="0" dirty="0" err="1">
                <a:effectLst/>
                <a:latin typeface="Open Sans" panose="020B0606030504020204" pitchFamily="34" charset="0"/>
              </a:rPr>
              <a:t>thoát</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quý</a:t>
            </a:r>
            <a:r>
              <a:rPr lang="en-US" b="0" i="0" dirty="0">
                <a:effectLst/>
                <a:latin typeface="Open Sans" panose="020B0606030504020204" pitchFamily="34" charset="0"/>
              </a:rPr>
              <a:t> </a:t>
            </a:r>
            <a:r>
              <a:rPr lang="en-US" b="0" i="0" dirty="0" err="1">
                <a:effectLst/>
                <a:latin typeface="Open Sans" panose="020B0606030504020204" pitchFamily="34" charset="0"/>
              </a:rPr>
              <a:t>báu</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C4D6CFB-7F4B-210B-3D5A-96018F8C9A55}"/>
              </a:ext>
            </a:extLst>
          </p:cNvPr>
          <p:cNvPicPr>
            <a:picLocks noChangeAspect="1"/>
          </p:cNvPicPr>
          <p:nvPr/>
        </p:nvPicPr>
        <p:blipFill>
          <a:blip r:embed="rId3"/>
          <a:stretch>
            <a:fillRect/>
          </a:stretch>
        </p:blipFill>
        <p:spPr>
          <a:xfrm>
            <a:off x="-746348" y="3501008"/>
            <a:ext cx="4833913" cy="4833913"/>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r>
              <a:rPr lang="vi-VN" b="0" i="0" dirty="0">
                <a:effectLst/>
                <a:latin typeface="Open Sans" panose="020B0606030504020204" pitchFamily="34" charset="0"/>
              </a:rPr>
              <a:t>Các tai nạn trong quá trình vận hành máy trộn hỗn hợp nguyên liệu để sản xuất kem đánh răng có thể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cố kỹ thuật, bao gồm hỏng hóc hoặc thiếu sót trong hệ thống máy móc. Sự cố này có thể làm gián đoạn quá trình trộn và tăng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A3E5B4B-CF97-5598-FF52-3203F2B2A511}"/>
              </a:ext>
            </a:extLst>
          </p:cNvPr>
          <p:cNvPicPr>
            <a:picLocks noChangeAspect="1"/>
          </p:cNvPicPr>
          <p:nvPr/>
        </p:nvPicPr>
        <p:blipFill>
          <a:blip r:embed="rId3"/>
          <a:stretch>
            <a:fillRect/>
          </a:stretch>
        </p:blipFill>
        <p:spPr>
          <a:xfrm>
            <a:off x="-746348" y="3501008"/>
            <a:ext cx="4833913" cy="4833913"/>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r>
              <a:rPr lang="vi-VN" b="0" i="0" dirty="0">
                <a:effectLst/>
                <a:latin typeface="Open Sans" panose="020B0606030504020204" pitchFamily="34" charset="0"/>
              </a:rPr>
              <a:t>Để giảm nguy cơ tai nạn khi vận hành máy trộn hỗn hợp nguyên liệu sản xuất kem đánh răng, các biện pháp phòng tránh đóng vai trò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thực hiện kiểm tra định kỳ và bảo dưỡng máy đảm bảo rằng mọi thiết bị hoạt động một cách ổn định, giảm nguy cơ sự cố kỹ thuật.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CE91B38-8A87-EA21-53A4-59FDCEA8A6E6}"/>
              </a:ext>
            </a:extLst>
          </p:cNvPr>
          <p:cNvPicPr>
            <a:picLocks noChangeAspect="1"/>
          </p:cNvPicPr>
          <p:nvPr/>
        </p:nvPicPr>
        <p:blipFill>
          <a:blip r:embed="rId3"/>
          <a:stretch>
            <a:fillRect/>
          </a:stretch>
        </p:blipFill>
        <p:spPr>
          <a:xfrm>
            <a:off x="-746348" y="3501008"/>
            <a:ext cx="4833913" cy="4833913"/>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r>
              <a:rPr lang="vi-VN" b="0" i="0" dirty="0">
                <a:effectLst/>
                <a:latin typeface="Open Sans" panose="020B0606030504020204" pitchFamily="34" charset="0"/>
              </a:rPr>
              <a:t>Quy định an toàn lao động khi vận hành máy trộn hỗn hợp nguyên liệu để sản xuất kem đánh răng đóng vai trò quan trọng trong bảo vệ nhân viên và quá trình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Các nhân viên cần được trang bị đầy đủ kính bảo hộ, găng tay, và áo chống hóa chất để giảm thiểu nguy cơ tiếp xúc với chất hóa học.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105A7DD-1AEE-90AD-5564-7BF2CB8FF813}"/>
              </a:ext>
            </a:extLst>
          </p:cNvPr>
          <p:cNvPicPr>
            <a:picLocks noChangeAspect="1"/>
          </p:cNvPicPr>
          <p:nvPr/>
        </p:nvPicPr>
        <p:blipFill>
          <a:blip r:embed="rId3"/>
          <a:stretch>
            <a:fillRect/>
          </a:stretch>
        </p:blipFill>
        <p:spPr>
          <a:xfrm>
            <a:off x="-746348" y="3501008"/>
            <a:ext cx="4833913" cy="4833913"/>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răng</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trộn hỗn hợp nguyên liệu để sản xuất kem đánh răng đòi hỏi sự chuẩn bị và phản ứng nhanh chóng.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sự cố máy, nhân viên cần ngay lập tức dừng máy và kích thích hệ thống khẩn cấp. Đồng thời, họ cần thông báo vụ việc đến bảo trì để kiểm tra và khắc phục sự cố.</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D857EA3-B1E7-DE00-F08E-CB7C38C2D9F6}"/>
              </a:ext>
            </a:extLst>
          </p:cNvPr>
          <p:cNvPicPr>
            <a:picLocks noChangeAspect="1"/>
          </p:cNvPicPr>
          <p:nvPr/>
        </p:nvPicPr>
        <p:blipFill>
          <a:blip r:embed="rId3"/>
          <a:stretch>
            <a:fillRect/>
          </a:stretch>
        </p:blipFill>
        <p:spPr>
          <a:xfrm>
            <a:off x="-746348" y="3501008"/>
            <a:ext cx="4833913" cy="4833913"/>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39802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nhiệt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Việc vận hành lò gia nhiệt trong quá trình sản xuất kem đánh răng đòi hỏi sự chuyên nghiệp và chính xác để đảm bảo chất lượng sản phẩm cuối cùng.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này không chỉ liên quan đến việc gia nhiệt thành phần chính mà còn bao gồm nhiều bước quan trọng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09A013C-BFBC-613B-9AA8-73764764FD1F}"/>
              </a:ext>
            </a:extLst>
          </p:cNvPr>
          <p:cNvPicPr>
            <a:picLocks noChangeAspect="1"/>
          </p:cNvPicPr>
          <p:nvPr/>
        </p:nvPicPr>
        <p:blipFill>
          <a:blip r:embed="rId3"/>
          <a:stretch>
            <a:fillRect/>
          </a:stretch>
        </p:blipFill>
        <p:spPr>
          <a:xfrm>
            <a:off x="6526460" y="836712"/>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96597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nhiệt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Trong quá trình vận hành lò gia nhiệt hỗn hợp cho kem đánh răng, có nhiều rủi ro tai nạn cần được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vấn đề thường gặp bao gồm rủi ro cháy nổ do sự tăng áp và quá trình gia nhiệt không kiểm soát. Điều này đặt ra yêu cầu cao về việc kiểm soát nhiệt độ và áp suất trong lò.</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B24D70B-D08B-AF76-462C-357B787EC6BC}"/>
              </a:ext>
            </a:extLst>
          </p:cNvPr>
          <p:cNvPicPr>
            <a:picLocks noChangeAspect="1"/>
          </p:cNvPicPr>
          <p:nvPr/>
        </p:nvPicPr>
        <p:blipFill>
          <a:blip r:embed="rId3"/>
          <a:stretch>
            <a:fillRect/>
          </a:stretch>
        </p:blipFill>
        <p:spPr>
          <a:xfrm>
            <a:off x="6526460" y="836712"/>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25400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nhiệt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Tai nạn trong quá trình vận hành lò gia nhiệt cho kem đánh răng có thể xuất phát từ nhiều nguyên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thiếu kiểm soát nhiệt độ là một yếu tố quan trọng. Nếu lò hoạt động ở nhiệt độ không ổn định hoặc vượt quá giới hạn an toàn, có thể xảy ra cháy nổ, ảnh hưởng đến cả nhân viên và trang thiết bị.</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6D43AAD-2BAC-FDE6-4C06-622A8F8156CD}"/>
              </a:ext>
            </a:extLst>
          </p:cNvPr>
          <p:cNvPicPr>
            <a:picLocks noChangeAspect="1"/>
          </p:cNvPicPr>
          <p:nvPr/>
        </p:nvPicPr>
        <p:blipFill>
          <a:blip r:embed="rId3"/>
          <a:stretch>
            <a:fillRect/>
          </a:stretch>
        </p:blipFill>
        <p:spPr>
          <a:xfrm>
            <a:off x="6526460" y="836712"/>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33835" y="404664"/>
            <a:ext cx="753392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nhiệt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Biện pháp phòng tránh tai nạn khi vận hành lò gia nhiệt hỗn hợp kem đánh răng (toothpaste) đặt ra yêu cầu cao về việc thực hiện Huấn luyện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nhân viên cần được huấn luyện về quy trình an toàn và các biện pháp đối phó với rủi ro. Huấn luyện này nên bao gồm cả việc làm thế nào để kiểm soát nhiệt độ, áp suất và độ ẩm trong lò.</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057152E-E83A-D36E-1D6C-16799B837A43}"/>
              </a:ext>
            </a:extLst>
          </p:cNvPr>
          <p:cNvPicPr>
            <a:picLocks noChangeAspect="1"/>
          </p:cNvPicPr>
          <p:nvPr/>
        </p:nvPicPr>
        <p:blipFill>
          <a:blip r:embed="rId3"/>
          <a:stretch>
            <a:fillRect/>
          </a:stretch>
        </p:blipFill>
        <p:spPr>
          <a:xfrm>
            <a:off x="6526460" y="836712"/>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00249" y="404664"/>
            <a:ext cx="774995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nhiệt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Quy định an toàn lao động khi vận hành lò gia nhiệt hỗn hợp kem đánh răng (toothpaste) đóng vai trò quan trọng trong bảo đảm môi trường làm việc an toàn và ổn định. </a:t>
            </a:r>
            <a:endParaRPr lang="en-US" dirty="0">
              <a:latin typeface="Open Sans" panose="020B0606030504020204" pitchFamily="34" charset="0"/>
            </a:endParaRPr>
          </a:p>
          <a:p>
            <a:pPr algn="l"/>
            <a:r>
              <a:rPr lang="vi-VN" b="0" i="0" dirty="0">
                <a:effectLst/>
                <a:latin typeface="Open Sans" panose="020B0606030504020204" pitchFamily="34" charset="0"/>
              </a:rPr>
              <a:t>Những quy định này bao gồm việc đeo đủ trang bị bảo hộ cá nhân như mũ bảo hiểm, khẩu trang, và áo bảo hộ để ngăn chặn rủi ro bỏng và chất phát tán.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196997D-4D6A-D0EC-4AEC-329065F6EB9F}"/>
              </a:ext>
            </a:extLst>
          </p:cNvPr>
          <p:cNvPicPr>
            <a:picLocks noChangeAspect="1"/>
          </p:cNvPicPr>
          <p:nvPr/>
        </p:nvPicPr>
        <p:blipFill>
          <a:blip r:embed="rId3"/>
          <a:stretch>
            <a:fillRect/>
          </a:stretch>
        </p:blipFill>
        <p:spPr>
          <a:xfrm>
            <a:off x="6526460" y="836712"/>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53392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nhiệt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răng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răng</a:t>
            </a:r>
            <a:r>
              <a:rPr lang="en-US" sz="2000" dirty="0"/>
              <a:t>:</a:t>
            </a:r>
          </a:p>
          <a:p>
            <a:pPr algn="l"/>
            <a:r>
              <a:rPr lang="vi-VN" b="0" i="0" dirty="0">
                <a:effectLst/>
                <a:latin typeface="Open Sans" panose="020B0606030504020204" pitchFamily="34" charset="0"/>
              </a:rPr>
              <a:t>Trong trường hợp sự cố, việc ngừng ngay lập tức mọi hoạt động và báo cáo ngay cho đội ngũ an toàn là quan trọng. Nhân viên cần được huấn luyện để sử dụng các thiết bị bảo hộ và thiết bị dập tắt nhanh chóng để kiểm soát tình hình.</a:t>
            </a:r>
          </a:p>
          <a:p>
            <a:pPr algn="l"/>
            <a:r>
              <a:rPr lang="vi-VN" b="0" i="0" dirty="0">
                <a:effectLst/>
                <a:latin typeface="Open Sans" panose="020B0606030504020204" pitchFamily="34" charset="0"/>
              </a:rPr>
              <a:t>Chú trọng vào việc xác định và ngăn chặn nguyên nhân gốc của tai nạn là quan trọng để tránh tái diễn sự cố. Việc sử dụng hệ thống giám sát và kiểm tra định kỳ có thể giúp dự đoán và phòng tránh các vấn đề trước khi chúng trở nên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1E96860-6927-95FB-EF82-E1AB12F4131E}"/>
              </a:ext>
            </a:extLst>
          </p:cNvPr>
          <p:cNvPicPr>
            <a:picLocks noChangeAspect="1"/>
          </p:cNvPicPr>
          <p:nvPr/>
        </p:nvPicPr>
        <p:blipFill>
          <a:blip r:embed="rId3"/>
          <a:stretch>
            <a:fillRect/>
          </a:stretch>
        </p:blipFill>
        <p:spPr>
          <a:xfrm>
            <a:off x="6526460" y="836712"/>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hương liệu màu sắc vào kem đánh 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trộn hương liệu màu sắc vào kem đánh 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họ cần xác định lượng hương liệu và màu sắc phù hợp với công thức kem đánh răng.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đòi hỏi kiến thức chuyên sâu về tính chất của từng thành phần và cách chúng tương tác với nhau. Kỹ thuật viên cũng cần theo dõi các chỉ tiêu chất lượng để đảm bảo rằng tỷ lệ pha trộn là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DEC7167-A920-2B3E-08AC-A15A2C399DCC}"/>
              </a:ext>
            </a:extLst>
          </p:cNvPr>
          <p:cNvPicPr>
            <a:picLocks noChangeAspect="1"/>
          </p:cNvPicPr>
          <p:nvPr/>
        </p:nvPicPr>
        <p:blipFill>
          <a:blip r:embed="rId3"/>
          <a:stretch>
            <a:fillRect/>
          </a:stretch>
        </p:blipFill>
        <p:spPr>
          <a:xfrm>
            <a:off x="-818356" y="3505697"/>
            <a:ext cx="4896544" cy="489654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hương liệu màu sắc vào kem đánh 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trộn hương liệu màu sắc vào kem đánh 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trộn hương liệu màu sắc vào kem đánh răng, có một số rủi ro về tai nạn mà cần phải đối mặt.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chính là tai nạn hóa chất, nơi các chất liệu có thể tương tác không an toàn khi kết hợp. Điều này đặt ra thách thức về việc kiểm soát tỷ lệ và phối trộn các thành phần.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25464E6-28FD-56A0-D7F2-F8D5F8D72384}"/>
              </a:ext>
            </a:extLst>
          </p:cNvPr>
          <p:cNvPicPr>
            <a:picLocks noChangeAspect="1"/>
          </p:cNvPicPr>
          <p:nvPr/>
        </p:nvPicPr>
        <p:blipFill>
          <a:blip r:embed="rId3"/>
          <a:stretch>
            <a:fillRect/>
          </a:stretch>
        </p:blipFill>
        <p:spPr>
          <a:xfrm>
            <a:off x="-818356" y="3505697"/>
            <a:ext cx="4896544" cy="489654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hương liệu màu sắc vào kem đánh 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trộn hương liệu màu sắc vào kem đánh 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dẫn đến tai nạn trong quá trình vận hành máy trộn hương liệu màu sắc vào kem đánh răng.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kinh nghiệm và đào tạo của nhân viên. Kỹ thuật viên không có đủ kiến thức về tính chất của các thành phần hoặc không hiểu rõ về quy trình sản xuất có thể dẫn đến pha trộn không đồng đều hoặc sử dụng sai lượng chất liệu.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1E61AB7-7909-F6B1-2F40-D1D71A7094E4}"/>
              </a:ext>
            </a:extLst>
          </p:cNvPr>
          <p:cNvPicPr>
            <a:picLocks noChangeAspect="1"/>
          </p:cNvPicPr>
          <p:nvPr/>
        </p:nvPicPr>
        <p:blipFill>
          <a:blip r:embed="rId3"/>
          <a:stretch>
            <a:fillRect/>
          </a:stretch>
        </p:blipFill>
        <p:spPr>
          <a:xfrm>
            <a:off x="-818356" y="3505697"/>
            <a:ext cx="4896544" cy="489654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hương liệu màu sắc vào kem đánh 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trộn hương liệu màu sắc vào kem đánh 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quan trắc môi trường lao động đóng vai trò quan trọng trong việc đánh giá nguy cơ và giữ cho điều kiện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đo lường hàm lượng hóa chất trong không khí và kiểm tra các yếu tố khác như ánh sáng, nhiệt độ, và độ ẩm. Thông qua quan trắc môi trường lao động, có thể xác định những yếu tố có thể ảnh hưởng đến sức khỏe của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44B3D7F-4441-C624-1029-E903E3138120}"/>
              </a:ext>
            </a:extLst>
          </p:cNvPr>
          <p:cNvPicPr>
            <a:picLocks noChangeAspect="1"/>
          </p:cNvPicPr>
          <p:nvPr/>
        </p:nvPicPr>
        <p:blipFill>
          <a:blip r:embed="rId3"/>
          <a:stretch>
            <a:fillRect/>
          </a:stretch>
        </p:blipFill>
        <p:spPr>
          <a:xfrm>
            <a:off x="-818356" y="3505697"/>
            <a:ext cx="4896544" cy="489654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hương liệu màu sắc vào kem đánh 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trộn hương liệu màu sắc vào kem đánh 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trộn hương liệu màu sắc vào kem đánh răng đóng vai trò quan trọng trong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mọi nhân viên tham gia quá trình này phải được đào tạo đầy đủ về các quy tắc an toàn, bao gồm việc sử dụng thiết bị bảo hộ cá nhân và ứng phó với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A48D9A1-8BFD-884A-B43D-B7EDDAF4882C}"/>
              </a:ext>
            </a:extLst>
          </p:cNvPr>
          <p:cNvPicPr>
            <a:picLocks noChangeAspect="1"/>
          </p:cNvPicPr>
          <p:nvPr/>
        </p:nvPicPr>
        <p:blipFill>
          <a:blip r:embed="rId3"/>
          <a:stretch>
            <a:fillRect/>
          </a:stretch>
        </p:blipFill>
        <p:spPr>
          <a:xfrm>
            <a:off x="-818356" y="3505697"/>
            <a:ext cx="4896544" cy="489654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hương liệu màu sắc vào kem đánh răng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trộn hương liệu màu sắc vào kem đánh răng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trộn hương liệu màu sắc vào kem đánh răng đòi hỏi sự nhanh nhạy và kỹ năng ứng phó hiệu quả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rò rỉ hóa chất, ngay lập tức phải kích hoạt hệ thống báo động và di chuyển tất cả nhân viên ra khỏi khu vực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FC2FEB3-EFA5-C0C2-1359-A927F42B338C}"/>
              </a:ext>
            </a:extLst>
          </p:cNvPr>
          <p:cNvPicPr>
            <a:picLocks noChangeAspect="1"/>
          </p:cNvPicPr>
          <p:nvPr/>
        </p:nvPicPr>
        <p:blipFill>
          <a:blip r:embed="rId3"/>
          <a:stretch>
            <a:fillRect/>
          </a:stretch>
        </p:blipFill>
        <p:spPr>
          <a:xfrm>
            <a:off x="-818356" y="3505697"/>
            <a:ext cx="4896544" cy="489654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đóng</a:t>
            </a:r>
            <a:r>
              <a:rPr lang="en-US" sz="3600" b="1" dirty="0">
                <a:latin typeface="UTM Aptima" panose="02040603050506020204" pitchFamily="18" charset="0"/>
              </a:rPr>
              <a:t> </a:t>
            </a:r>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hỗn</a:t>
            </a:r>
            <a:r>
              <a:rPr lang="en-US" sz="3600" b="1" dirty="0">
                <a:latin typeface="UTM Aptima" panose="02040603050506020204" pitchFamily="18" charset="0"/>
              </a:rPr>
              <a:t> </a:t>
            </a:r>
            <a:r>
              <a:rPr lang="en-US" sz="3600" b="1" dirty="0" err="1">
                <a:latin typeface="UTM Aptima" panose="02040603050506020204" pitchFamily="18" charset="0"/>
              </a:rPr>
              <a:t>hợp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tuýp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hỗn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hợp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tuýp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sz="2400" dirty="0"/>
              <a:t>:</a:t>
            </a:r>
          </a:p>
          <a:p>
            <a:pPr algn="l"/>
            <a:r>
              <a:rPr lang="vi-VN" b="0" i="0" dirty="0">
                <a:solidFill>
                  <a:srgbClr val="4C4F5A"/>
                </a:solidFill>
                <a:effectLst/>
                <a:latin typeface="Open Sans" panose="020B0606030504020204" pitchFamily="34" charset="0"/>
              </a:rPr>
              <a:t>Việc vận hành máy đóng chiết hỗn hợp kem đánh răng vào tuýp kem đánh răng là một quá trình phức tạp đòi hỏi sự chính xác và hiệu suất.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Để đảm bảo chất lượng và hiệu suất của sản phẩm, các công nhân thường phải thực hiện nhiều bước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đóng</a:t>
            </a:r>
            <a:r>
              <a:rPr lang="en-US" sz="3600" b="1" dirty="0">
                <a:latin typeface="UTM Aptima" panose="02040603050506020204" pitchFamily="18" charset="0"/>
              </a:rPr>
              <a:t> </a:t>
            </a:r>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hỗn</a:t>
            </a:r>
            <a:r>
              <a:rPr lang="en-US" sz="3600" b="1" dirty="0">
                <a:latin typeface="UTM Aptima" panose="02040603050506020204" pitchFamily="18" charset="0"/>
              </a:rPr>
              <a:t> </a:t>
            </a:r>
            <a:r>
              <a:rPr lang="en-US" sz="3600" b="1" dirty="0" err="1">
                <a:latin typeface="UTM Aptima" panose="02040603050506020204" pitchFamily="18" charset="0"/>
              </a:rPr>
              <a:t>hợp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tuýp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hỗn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hợp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tuýp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sz="2400" dirty="0"/>
              <a:t>:</a:t>
            </a:r>
          </a:p>
          <a:p>
            <a:pPr algn="l"/>
            <a:r>
              <a:rPr lang="vi-VN" b="0" i="0" dirty="0">
                <a:solidFill>
                  <a:srgbClr val="4C4F5A"/>
                </a:solidFill>
                <a:effectLst/>
                <a:latin typeface="Open Sans" panose="020B0606030504020204" pitchFamily="34" charset="0"/>
              </a:rPr>
              <a:t>Trong quá trình vận hành máy đóng chiết hỗn hợp kem đánh răng vào tuýp kem đánh răng, có những rủi ro về tai nạn cần được chú ý. Các dạng tai nạn này có thể bao gồm mất cân bằng trong quá trình đưa hỗn hợp vào tuýp, gây ra sự chênh lệch lớn về lượng kem đánh răng trong từng sản phẩm.</a:t>
            </a:r>
          </a:p>
          <a:p>
            <a:pPr algn="l"/>
            <a:r>
              <a:rPr lang="vi-VN" b="0" i="0" dirty="0">
                <a:solidFill>
                  <a:srgbClr val="4C4F5A"/>
                </a:solidFill>
                <a:effectLst/>
                <a:latin typeface="Open Sans" panose="020B0606030504020204" pitchFamily="34" charset="0"/>
              </a:rPr>
              <a:t>Một vấn đề khác là mất đồng đội giữa các thành phần của máy, có thể dẫn đến hiện tượng tràn kem đánh răng hoặc kẹt cứng máy. Điều này không chỉ ảnh hưởng đến chất lượng sản phẩm mà còn tăng nguy cơ về an toàn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đóng</a:t>
            </a:r>
            <a:r>
              <a:rPr lang="en-US" sz="3600" b="1" dirty="0">
                <a:latin typeface="UTM Aptima" panose="02040603050506020204" pitchFamily="18" charset="0"/>
              </a:rPr>
              <a:t> </a:t>
            </a:r>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hỗn</a:t>
            </a:r>
            <a:r>
              <a:rPr lang="en-US" sz="3600" b="1" dirty="0">
                <a:latin typeface="UTM Aptima" panose="02040603050506020204" pitchFamily="18" charset="0"/>
              </a:rPr>
              <a:t> </a:t>
            </a:r>
            <a:r>
              <a:rPr lang="en-US" sz="3600" b="1" dirty="0" err="1">
                <a:latin typeface="UTM Aptima" panose="02040603050506020204" pitchFamily="18" charset="0"/>
              </a:rPr>
              <a:t>hợp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tuýp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hỗn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hợp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tuýp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sz="2400" dirty="0"/>
              <a:t>:</a:t>
            </a:r>
          </a:p>
          <a:p>
            <a:pPr algn="l"/>
            <a:r>
              <a:rPr lang="vi-VN" b="0" i="0" dirty="0">
                <a:solidFill>
                  <a:srgbClr val="4C4F5A"/>
                </a:solidFill>
                <a:effectLst/>
                <a:latin typeface="Open Sans" panose="020B0606030504020204" pitchFamily="34" charset="0"/>
              </a:rPr>
              <a:t>Các tai nạn trong quá trình vận hành máy đóng chiết hỗn hợp kem đánh răng vào tuýp có thể xuất phát từ nhiều nguyên nhân khác nhau. Một trong những nguyên nhân chính là thiếu chính xác trong việc định lượng và trộn hỗn hợp kem.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Nếu tỷ lệ thành phần không đúng, máy có thể gặp khó khăn trong quá trình vận hành, dẫn đến sự cố và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đóng</a:t>
            </a:r>
            <a:r>
              <a:rPr lang="en-US" sz="3600" b="1" dirty="0">
                <a:latin typeface="UTM Aptima" panose="02040603050506020204" pitchFamily="18" charset="0"/>
              </a:rPr>
              <a:t> </a:t>
            </a:r>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hỗn</a:t>
            </a:r>
            <a:r>
              <a:rPr lang="en-US" sz="3600" b="1" dirty="0">
                <a:latin typeface="UTM Aptima" panose="02040603050506020204" pitchFamily="18" charset="0"/>
              </a:rPr>
              <a:t> </a:t>
            </a:r>
            <a:r>
              <a:rPr lang="en-US" sz="3600" b="1" dirty="0" err="1">
                <a:latin typeface="UTM Aptima" panose="02040603050506020204" pitchFamily="18" charset="0"/>
              </a:rPr>
              <a:t>hợp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tuýp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hỗn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hợp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tuýp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sz="2400" dirty="0"/>
              <a:t>:</a:t>
            </a:r>
          </a:p>
          <a:p>
            <a:pPr algn="l"/>
            <a:r>
              <a:rPr lang="vi-VN" b="0" i="0" dirty="0">
                <a:solidFill>
                  <a:srgbClr val="4C4F5A"/>
                </a:solidFill>
                <a:effectLst/>
                <a:latin typeface="Open Sans" panose="020B0606030504020204" pitchFamily="34" charset="0"/>
              </a:rPr>
              <a:t>Để đảm bảo an toàn trong quá trình vận hành máy đóng chiết hỗn hợp kem đánh răng vào tuýp, các biện pháp phòng tránh tai nạn đóng vai trò quan trọng. Đầu tiên, việc đào tạo nhân viên vận hành máy là yếu tố chính để họ hiểu rõ về quy trình và các nguy cơ có thể xảy ra. Họ cần biết cách sử dụng đúng bảo hộ lao động và thiết bị an toàn.</a:t>
            </a:r>
          </a:p>
          <a:p>
            <a:pPr algn="l"/>
            <a:r>
              <a:rPr lang="vi-VN" b="0" i="0" dirty="0">
                <a:solidFill>
                  <a:srgbClr val="4C4F5A"/>
                </a:solidFill>
                <a:effectLst/>
                <a:latin typeface="Open Sans" panose="020B0606030504020204" pitchFamily="34" charset="0"/>
              </a:rPr>
              <a:t>Điều quan trọng khác là duy trì định kỳ kiểm tra và bảo dưỡng máy móc. Việc này giúp phát hiện sớm các sự cố kỹ thuật và ngăn chặn chúng trước khi gây ra tai nạn. Ngoài ra, việc kiểm soát chất lượng trong quá trình sản xuất cũng đóng vai trò quan trọng để tránh nguy cơ lỗi về thành phần hỗn hợp.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đóng</a:t>
            </a:r>
            <a:r>
              <a:rPr lang="en-US" sz="3600" b="1" dirty="0">
                <a:latin typeface="UTM Aptima" panose="02040603050506020204" pitchFamily="18" charset="0"/>
              </a:rPr>
              <a:t> </a:t>
            </a:r>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hỗn</a:t>
            </a:r>
            <a:r>
              <a:rPr lang="en-US" sz="3600" b="1" dirty="0">
                <a:latin typeface="UTM Aptima" panose="02040603050506020204" pitchFamily="18" charset="0"/>
              </a:rPr>
              <a:t> </a:t>
            </a:r>
            <a:r>
              <a:rPr lang="en-US" sz="3600" b="1" dirty="0" err="1">
                <a:latin typeface="UTM Aptima" panose="02040603050506020204" pitchFamily="18" charset="0"/>
              </a:rPr>
              <a:t>hợp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tuýp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hỗn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hợp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tuýp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đóng chiết hỗn hợp kem đánh răng vào tuýp đóng vai trò quan trọng để đảm bảo môi trường làm việc an toàn và giảm thiểu nguy cơ tai nạn.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cần được đào tạo đầy đủ về các biện pháp an toàn, bao gồm cách sử dụng bảo hộ lao động, kiểm tra định kỳ trang thiết bị, và quy trình khẩn cấp trong trường hợp sự cố.</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đóng</a:t>
            </a:r>
            <a:r>
              <a:rPr lang="en-US" sz="3600" b="1" dirty="0">
                <a:latin typeface="UTM Aptima" panose="02040603050506020204" pitchFamily="18" charset="0"/>
              </a:rPr>
              <a:t> </a:t>
            </a:r>
            <a:r>
              <a:rPr lang="en-US" sz="3600" b="1" dirty="0" err="1">
                <a:latin typeface="UTM Aptima" panose="02040603050506020204" pitchFamily="18" charset="0"/>
              </a:rPr>
              <a:t>chiết</a:t>
            </a:r>
            <a:r>
              <a:rPr lang="en-US" sz="3600" b="1" dirty="0">
                <a:latin typeface="UTM Aptima" panose="02040603050506020204" pitchFamily="18" charset="0"/>
              </a:rPr>
              <a:t> </a:t>
            </a:r>
            <a:r>
              <a:rPr lang="en-US" sz="3600" b="1" dirty="0" err="1">
                <a:latin typeface="UTM Aptima" panose="02040603050506020204" pitchFamily="18" charset="0"/>
              </a:rPr>
              <a:t>hỗn</a:t>
            </a:r>
            <a:r>
              <a:rPr lang="en-US" sz="3600" b="1" dirty="0">
                <a:latin typeface="UTM Aptima" panose="02040603050506020204" pitchFamily="18" charset="0"/>
              </a:rPr>
              <a:t> </a:t>
            </a:r>
            <a:r>
              <a:rPr lang="en-US" sz="3600" b="1" dirty="0" err="1">
                <a:latin typeface="UTM Aptima" panose="02040603050506020204" pitchFamily="18" charset="0"/>
              </a:rPr>
              <a:t>hợp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r>
              <a:rPr lang="en-US" sz="3600" b="1" dirty="0">
                <a:latin typeface="UTM Aptima" panose="02040603050506020204" pitchFamily="18" charset="0"/>
              </a:rPr>
              <a:t> </a:t>
            </a:r>
            <a:r>
              <a:rPr lang="en-US" sz="3600" b="1" dirty="0" err="1">
                <a:latin typeface="UTM Aptima" panose="02040603050506020204" pitchFamily="18" charset="0"/>
              </a:rPr>
              <a:t>vào</a:t>
            </a:r>
            <a:r>
              <a:rPr lang="en-US" sz="3600" b="1" dirty="0">
                <a:latin typeface="UTM Aptima" panose="02040603050506020204" pitchFamily="18" charset="0"/>
              </a:rPr>
              <a:t> </a:t>
            </a:r>
            <a:r>
              <a:rPr lang="en-US" sz="3600" b="1" dirty="0" err="1">
                <a:latin typeface="UTM Aptima" panose="02040603050506020204" pitchFamily="18" charset="0"/>
              </a:rPr>
              <a:t>tuýp</a:t>
            </a:r>
            <a:r>
              <a:rPr lang="en-US" sz="3600" b="1" dirty="0">
                <a:latin typeface="UTM Aptima" panose="02040603050506020204" pitchFamily="18" charset="0"/>
              </a:rPr>
              <a:t> </a:t>
            </a:r>
            <a:r>
              <a:rPr lang="en-US" sz="3600" b="1" dirty="0" err="1">
                <a:latin typeface="UTM Aptima" panose="02040603050506020204" pitchFamily="18" charset="0"/>
              </a:rPr>
              <a:t>kem</a:t>
            </a:r>
            <a:r>
              <a:rPr lang="en-US" sz="3600" b="1" dirty="0">
                <a:latin typeface="UTM Aptima" panose="02040603050506020204" pitchFamily="18" charset="0"/>
              </a:rPr>
              <a:t> </a:t>
            </a:r>
            <a:r>
              <a:rPr lang="en-US" sz="3600" b="1" dirty="0" err="1">
                <a:latin typeface="UTM Aptima" panose="02040603050506020204" pitchFamily="18" charset="0"/>
              </a:rPr>
              <a:t>đánh</a:t>
            </a:r>
            <a:r>
              <a:rPr lang="en-US" sz="3600" b="1" dirty="0">
                <a:latin typeface="UTM Aptima" panose="02040603050506020204" pitchFamily="18" charset="0"/>
              </a:rPr>
              <a:t> </a:t>
            </a:r>
            <a:r>
              <a:rPr lang="en-US" sz="3600" b="1" dirty="0" err="1">
                <a:latin typeface="UTM Aptima" panose="02040603050506020204" pitchFamily="18" charset="0"/>
              </a:rPr>
              <a:t>răng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hỗn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hợp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tuýp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răng</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đóng chiết hỗn hợp kem đánh răng vào tuýp đòi hỏi sự nhanh nhẹn và chủ động từ phía nhân viên. Trong trường hợp sự cố, việc đầu tiên là ngưng máy ngay lập tức để ngăn chặn tình hình trở nên tồi tệ hơn. Nhân viên cần sử dụng các thiết bị an toàn và bảo hộ lao động để bảo vệ bản thân khỏi nguy cơ.</a:t>
            </a:r>
          </a:p>
          <a:p>
            <a:pPr algn="l"/>
            <a:r>
              <a:rPr lang="vi-VN" b="0" i="0" dirty="0">
                <a:solidFill>
                  <a:srgbClr val="4C4F5A"/>
                </a:solidFill>
                <a:effectLst/>
                <a:latin typeface="Open Sans" panose="020B0606030504020204" pitchFamily="34" charset="0"/>
              </a:rPr>
              <a:t>Lập kế hoạch đào tạo thường xuyên về xử lý tình huống khẩn cấp cũng quan trọng để tăng cường khả năng phản ứng nhanh chóng của nhân viên.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sản phẩm kem đánh răng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sản phẩm kem đánh răng thành phẩm</a:t>
            </a:r>
            <a:r>
              <a:rPr lang="en-US" sz="2000" dirty="0">
                <a:latin typeface="Söhne"/>
              </a:rPr>
              <a:t>:</a:t>
            </a:r>
          </a:p>
          <a:p>
            <a:pPr algn="l"/>
            <a:r>
              <a:rPr lang="vi-VN" b="0" i="0" dirty="0">
                <a:effectLst/>
                <a:latin typeface="Open Sans" panose="020B0606030504020204" pitchFamily="34" charset="0"/>
              </a:rPr>
              <a:t>Trong quá trình kiểm tra chất lượng sản phẩm kem đánh răng thành phẩm, công việc này đòi hỏi sự chú ý đặc biệt và kiến thức chuyên sâu từ các chuyên gia kiểm tra.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Mục tiêu chính của quá trình này là đảm bảo rằng sản phẩm đáp ứng các tiêu chuẩn an toàn và hiệu suất đặt ra trước khi đến tay người tiêu dùng.</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665927A6-6AF8-8E4C-24DB-9D8A9ADA5FFB}"/>
              </a:ext>
            </a:extLst>
          </p:cNvPr>
          <p:cNvPicPr>
            <a:picLocks noChangeAspect="1"/>
          </p:cNvPicPr>
          <p:nvPr/>
        </p:nvPicPr>
        <p:blipFill>
          <a:blip r:embed="rId4"/>
          <a:stretch>
            <a:fillRect/>
          </a:stretch>
        </p:blipFill>
        <p:spPr>
          <a:xfrm>
            <a:off x="-1466428" y="2276872"/>
            <a:ext cx="6624736" cy="6624736"/>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sản phẩm kem đánh răng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sản phẩm kem đánh răng thành phẩm</a:t>
            </a:r>
            <a:r>
              <a:rPr lang="en-US" sz="2000" dirty="0">
                <a:latin typeface="Söhne"/>
              </a:rPr>
              <a:t>:</a:t>
            </a:r>
          </a:p>
          <a:p>
            <a:pPr algn="l"/>
            <a:r>
              <a:rPr lang="vi-VN" b="0" i="0" dirty="0">
                <a:effectLst/>
                <a:latin typeface="Open Sans" panose="020B0606030504020204" pitchFamily="34" charset="0"/>
              </a:rPr>
              <a:t>Trong quá trình kiểm tra chất lượng sản phẩm kem đánh răng, có những loại tai nạn có thể xảy ra, đòi hỏi sự cảnh báo và biện pháp an toàn để ngăn chặn. Một trong những dạng tai nạn phổ biến là tai nạn hóa chất, khi các chất phụ gia hoặc hóa chất khác được sử dụng trong quá trình sản xuất và kiểm tra không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đặt ra nguy cơ cho nhân viên và yêu cầu việc sử dụng và lưu trữ chất hóa học theo các quy định an toàn nghiêm ngặt.</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D3BA1A3-3210-AD78-1E37-03EA17327A9E}"/>
              </a:ext>
            </a:extLst>
          </p:cNvPr>
          <p:cNvPicPr>
            <a:picLocks noChangeAspect="1"/>
          </p:cNvPicPr>
          <p:nvPr/>
        </p:nvPicPr>
        <p:blipFill>
          <a:blip r:embed="rId4"/>
          <a:stretch>
            <a:fillRect/>
          </a:stretch>
        </p:blipFill>
        <p:spPr>
          <a:xfrm>
            <a:off x="-1466428" y="2276872"/>
            <a:ext cx="6624736" cy="6624736"/>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sản phẩm kem đánh răng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sản phẩm kem đánh răng thành phẩm</a:t>
            </a:r>
            <a:r>
              <a:rPr lang="en-US" sz="2000" dirty="0">
                <a:latin typeface="Söhne"/>
              </a:rPr>
              <a:t>:</a:t>
            </a:r>
          </a:p>
          <a:p>
            <a:pPr algn="l"/>
            <a:r>
              <a:rPr lang="vi-VN" b="0" i="0" dirty="0">
                <a:effectLst/>
                <a:latin typeface="Open Sans" panose="020B0606030504020204" pitchFamily="34" charset="0"/>
              </a:rPr>
              <a:t>Nguyên nhân gây ra tai nạn trong quá trình kiểm tra chất lượng sản phẩm kem đánh răng có thể xuất phát từ nhiều yếu tố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thiếu hiểu biết hoặc tuân thủ không đúng về quy trình và quy định an toàn. Nhân viên không được đào tạo đầy đủ hoặc không tuân thủ đúng các quy tắc an toàn có thể dẫn đến việc xảy ra tai nạn.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547C248-B075-CE82-19EC-2C75262A8E28}"/>
              </a:ext>
            </a:extLst>
          </p:cNvPr>
          <p:cNvPicPr>
            <a:picLocks noChangeAspect="1"/>
          </p:cNvPicPr>
          <p:nvPr/>
        </p:nvPicPr>
        <p:blipFill>
          <a:blip r:embed="rId4"/>
          <a:stretch>
            <a:fillRect/>
          </a:stretch>
        </p:blipFill>
        <p:spPr>
          <a:xfrm>
            <a:off x="-1466428" y="2276872"/>
            <a:ext cx="6624736" cy="6624736"/>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sản phẩm kem đánh răng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sản phẩm kem đánh răng thành phẩm</a:t>
            </a:r>
            <a:r>
              <a:rPr lang="en-US" sz="2000" dirty="0">
                <a:latin typeface="Söhne"/>
              </a:rPr>
              <a:t>:</a:t>
            </a:r>
          </a:p>
          <a:p>
            <a:pPr algn="l"/>
            <a:r>
              <a:rPr lang="vi-VN" b="0" i="0" dirty="0">
                <a:effectLst/>
                <a:latin typeface="Open Sans" panose="020B0606030504020204" pitchFamily="34" charset="0"/>
              </a:rPr>
              <a:t>Để đảm bảo an toàn trong quá trình kiểm tra chất lượng sản phẩm kem đánh răng, việc thực hiện biện pháp phòng tránh là rất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biện pháp chính là đảm bảo rằng tất cả nhân viên được đào tạo đầy đủ về an toàn lao động và hiểu rõ về các quy trình kiểm tra.</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D5A8989-5BD7-EC29-D167-9F856F3E25B4}"/>
              </a:ext>
            </a:extLst>
          </p:cNvPr>
          <p:cNvPicPr>
            <a:picLocks noChangeAspect="1"/>
          </p:cNvPicPr>
          <p:nvPr/>
        </p:nvPicPr>
        <p:blipFill>
          <a:blip r:embed="rId4"/>
          <a:stretch>
            <a:fillRect/>
          </a:stretch>
        </p:blipFill>
        <p:spPr>
          <a:xfrm>
            <a:off x="-1466428" y="2276872"/>
            <a:ext cx="6624736" cy="6624736"/>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sản phẩm kem đánh răng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sản phẩm kem đánh răng thành phẩm</a:t>
            </a:r>
            <a:r>
              <a:rPr lang="en-US" sz="2000" dirty="0">
                <a:latin typeface="Söhne"/>
              </a:rPr>
              <a:t>:</a:t>
            </a:r>
          </a:p>
          <a:p>
            <a:pPr algn="l"/>
            <a:r>
              <a:rPr lang="vi-VN" b="0" i="0" dirty="0">
                <a:effectLst/>
                <a:latin typeface="Open Sans" panose="020B0606030504020204" pitchFamily="34" charset="0"/>
              </a:rPr>
              <a:t>Quy định an toàn lao động trong quá trình kiểm tra chất lượng sản phẩm kem đánh răng đóng vai trò quan trọng để bảo vệ nhân viên và đảm bảo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quy định này thường bao gồm việc đào tạo nhân viên về an toàn và sử dụng thiết bị bảo vệ cá nhân.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12FCA92-D6BB-E39F-4152-AC4DBFAE5B12}"/>
              </a:ext>
            </a:extLst>
          </p:cNvPr>
          <p:cNvPicPr>
            <a:picLocks noChangeAspect="1"/>
          </p:cNvPicPr>
          <p:nvPr/>
        </p:nvPicPr>
        <p:blipFill>
          <a:blip r:embed="rId4"/>
          <a:stretch>
            <a:fillRect/>
          </a:stretch>
        </p:blipFill>
        <p:spPr>
          <a:xfrm>
            <a:off x="-1466428" y="2276872"/>
            <a:ext cx="6624736" cy="6624736"/>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sản phẩm kem đánh răng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sản phẩm kem đánh răng thành phẩm</a:t>
            </a:r>
            <a:r>
              <a:rPr lang="en-US" sz="2000" dirty="0">
                <a:latin typeface="Söhne"/>
              </a:rPr>
              <a:t>:</a:t>
            </a:r>
          </a:p>
          <a:p>
            <a:pPr algn="l"/>
            <a:r>
              <a:rPr lang="vi-VN" b="0" i="0" dirty="0">
                <a:effectLst/>
                <a:latin typeface="Open Sans" panose="020B0606030504020204" pitchFamily="34" charset="0"/>
              </a:rPr>
              <a:t>Đầu tiên và quan trọng nhất, nhân viên cần được đào tạo về kỹ năng xử lý tình huống khẩn cấp. Việc này bao gồm việc biết cách sử dụng các thiết bị an toàn, thực hiện các bước cứu thương cơ bản, và thông báo ngay lập tức về tai nạn cho người quản lý hoặc nhóm chịu trách nhiệm an toàn.</a:t>
            </a:r>
          </a:p>
          <a:p>
            <a:pPr algn="l"/>
            <a:r>
              <a:rPr lang="vi-VN" b="0" i="0" dirty="0">
                <a:effectLst/>
                <a:latin typeface="Open Sans" panose="020B0606030504020204" pitchFamily="34" charset="0"/>
              </a:rPr>
              <a:t>Nếu có người bị thương, việc gọi điện thoại cấp cứu ngay lập tức và cung cấp sơ cứu ngay tại chỗ là quan trọng. Nhân viên cần được hướng dẫn về vị trí và cách sử dụng hộp cứu cấp cứu trong khu vực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66715F6-0C16-BFDC-0769-F7E066B9851B}"/>
              </a:ext>
            </a:extLst>
          </p:cNvPr>
          <p:cNvPicPr>
            <a:picLocks noChangeAspect="1"/>
          </p:cNvPicPr>
          <p:nvPr/>
        </p:nvPicPr>
        <p:blipFill>
          <a:blip r:embed="rId4"/>
          <a:stretch>
            <a:fillRect/>
          </a:stretch>
        </p:blipFill>
        <p:spPr>
          <a:xfrm>
            <a:off x="-1466428" y="2276872"/>
            <a:ext cx="6624736" cy="6624736"/>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158</TotalTime>
  <Words>3801</Words>
  <Application>Microsoft Office PowerPoint</Application>
  <PresentationFormat>Custom</PresentationFormat>
  <Paragraphs>158</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KEM ĐÁNH RĂNG</vt:lpstr>
      <vt:lpstr>Một số vụ tai nạn trong nhà máy sản xuất kem đánh răng</vt:lpstr>
      <vt:lpstr>Tóm tắt bài học</vt:lpstr>
      <vt:lpstr>Vận hành máy trộn hỗn hợp nguyên liệu </vt:lpstr>
      <vt:lpstr>Vận hành máy trộn hỗn hợp nguyên liệu </vt:lpstr>
      <vt:lpstr>Vận hành máy trộn hỗn hợp nguyên liệu </vt:lpstr>
      <vt:lpstr>Vận hành máy trộn hỗn hợp nguyên liệu </vt:lpstr>
      <vt:lpstr>Vận hành máy trộn hỗn hợp nguyên liệu </vt:lpstr>
      <vt:lpstr>Vận hành máy trộn hỗn hợp nguyên liệu </vt:lpstr>
      <vt:lpstr>Vận hành lò gia nhiệt hỗn hợp kem đánh răng</vt:lpstr>
      <vt:lpstr>Vận hành lò gia nhiệt hỗn hợp kem đánh răng</vt:lpstr>
      <vt:lpstr>Vận hành lò gia nhiệt hỗn hợp kem đánh răng</vt:lpstr>
      <vt:lpstr>Vận hành lò gia nhiệt hỗn hợp kem đánh răng</vt:lpstr>
      <vt:lpstr>Vận hành lò gia nhiệt hỗn hợp kem đánh răng</vt:lpstr>
      <vt:lpstr>Vận hành lò gia nhiệt hỗn hợp kem đánh răng</vt:lpstr>
      <vt:lpstr>Vận hành máy trộn hương liệu màu sắc vào kem đánh răng</vt:lpstr>
      <vt:lpstr>Vận hành máy trộn hương liệu màu sắc vào kem đánh răng</vt:lpstr>
      <vt:lpstr>Vận hành máy trộn hương liệu màu sắc vào kem đánh răng</vt:lpstr>
      <vt:lpstr>Vận hành máy trộn hương liệu màu sắc vào kem đánh răng</vt:lpstr>
      <vt:lpstr>Vận hành máy trộn hương liệu màu sắc vào kem đánh răng</vt:lpstr>
      <vt:lpstr>Vận hành máy trộn hương liệu màu sắc vào kem đánh răng</vt:lpstr>
      <vt:lpstr>Vận hành máy đóng chiết hỗn hợp kem đánh răng vào tuýp kem đánh răng</vt:lpstr>
      <vt:lpstr>Vận hành máy đóng chiết hỗn hợp kem đánh răng vào tuýp kem đánh răng</vt:lpstr>
      <vt:lpstr>Vận hành máy đóng chiết hỗn hợp kem đánh răng vào tuýp kem đánh răng</vt:lpstr>
      <vt:lpstr>Vận hành máy đóng chiết hỗn hợp kem đánh răng vào tuýp kem đánh răng</vt:lpstr>
      <vt:lpstr>Vận hành máy đóng chiết hỗn hợp kem đánh răng vào tuýp kem đánh răng</vt:lpstr>
      <vt:lpstr>Vận hành máy đóng chiết hỗn hợp kem đánh răng vào tuýp kem đánh răng</vt:lpstr>
      <vt:lpstr>Kiểm tra chất lượng sản phẩm kem đánh răng thành phẩm</vt:lpstr>
      <vt:lpstr>Kiểm tra chất lượng sản phẩm kem đánh răng thành phẩm</vt:lpstr>
      <vt:lpstr>Kiểm tra chất lượng sản phẩm kem đánh răng thành phẩm</vt:lpstr>
      <vt:lpstr>Kiểm tra chất lượng sản phẩm kem đánh răng thành phẩm</vt:lpstr>
      <vt:lpstr>Kiểm tra chất lượng sản phẩm kem đánh răng thành phẩm</vt:lpstr>
      <vt:lpstr>Kiểm tra chất lượng sản phẩm kem đánh răng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2024-04-01T04:38:22Z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