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3725" autoAdjust="0"/>
  </p:normalViewPr>
  <p:slideViewPr>
    <p:cSldViewPr showGuides="1">
      <p:cViewPr varScale="1">
        <p:scale>
          <a:sx n="114" d="100"/>
          <a:sy n="114" d="100"/>
        </p:scale>
        <p:origin x="636"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46140" y="2188029"/>
            <a:ext cx="46879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KHÍ CÔNG NGHIỆP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E4C1FFE-0884-FF34-D44B-40C21FCEFF2F}"/>
              </a:ext>
            </a:extLst>
          </p:cNvPr>
          <p:cNvPicPr>
            <a:picLocks noChangeAspect="1"/>
          </p:cNvPicPr>
          <p:nvPr/>
        </p:nvPicPr>
        <p:blipFill>
          <a:blip r:embed="rId4"/>
          <a:stretch>
            <a:fillRect/>
          </a:stretch>
        </p:blipFill>
        <p:spPr>
          <a:xfrm>
            <a:off x="5047933" y="4437112"/>
            <a:ext cx="2091370" cy="209137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182000"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khí</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công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nghiệp</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Nhìn chung, ngành sản xuất khí công nghiệp là một lĩnh vực quan trọng nhưng đầy rủi ro về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Sự Cố Mất An Toàn Trong Quá Trình Vận Chuyển Khí Nguyên Tử</a:t>
            </a:r>
          </a:p>
          <a:p>
            <a:pPr marL="730885" lvl="1" indent="-304165"/>
            <a:r>
              <a:rPr lang="en-US" dirty="0" err="1">
                <a:solidFill>
                  <a:srgbClr val="0D0D0D"/>
                </a:solidFill>
                <a:latin typeface="Söhne"/>
              </a:rPr>
              <a:t>Nổ</a:t>
            </a:r>
            <a:r>
              <a:rPr lang="en-US" dirty="0">
                <a:solidFill>
                  <a:srgbClr val="0D0D0D"/>
                </a:solidFill>
                <a:latin typeface="Söhne"/>
              </a:rPr>
              <a:t> </a:t>
            </a:r>
            <a:r>
              <a:rPr lang="en-US" dirty="0" err="1">
                <a:solidFill>
                  <a:srgbClr val="0D0D0D"/>
                </a:solidFill>
                <a:latin typeface="Söhne"/>
              </a:rPr>
              <a:t>Hệ</a:t>
            </a:r>
            <a:r>
              <a:rPr lang="en-US" dirty="0">
                <a:solidFill>
                  <a:srgbClr val="0D0D0D"/>
                </a:solidFill>
                <a:latin typeface="Söhne"/>
              </a:rPr>
              <a:t> </a:t>
            </a:r>
            <a:r>
              <a:rPr lang="en-US" dirty="0" err="1">
                <a:solidFill>
                  <a:srgbClr val="0D0D0D"/>
                </a:solidFill>
                <a:latin typeface="Söhne"/>
              </a:rPr>
              <a:t>Thống</a:t>
            </a:r>
            <a:r>
              <a:rPr lang="en-US" dirty="0">
                <a:solidFill>
                  <a:srgbClr val="0D0D0D"/>
                </a:solidFill>
                <a:latin typeface="Söhne"/>
              </a:rPr>
              <a:t> </a:t>
            </a:r>
            <a:r>
              <a:rPr lang="en-US" dirty="0" err="1">
                <a:solidFill>
                  <a:srgbClr val="0D0D0D"/>
                </a:solidFill>
                <a:latin typeface="Söhne"/>
              </a:rPr>
              <a:t>Khí</a:t>
            </a:r>
            <a:r>
              <a:rPr lang="en-US" dirty="0">
                <a:solidFill>
                  <a:srgbClr val="0D0D0D"/>
                </a:solidFill>
                <a:latin typeface="Söhne"/>
              </a:rPr>
              <a:t> </a:t>
            </a:r>
            <a:r>
              <a:rPr lang="en-US" dirty="0" err="1">
                <a:solidFill>
                  <a:srgbClr val="0D0D0D"/>
                </a:solidFill>
                <a:latin typeface="Söhne"/>
              </a:rPr>
              <a:t>Hiệu</a:t>
            </a:r>
            <a:r>
              <a:rPr lang="en-US" dirty="0">
                <a:solidFill>
                  <a:srgbClr val="0D0D0D"/>
                </a:solidFill>
                <a:latin typeface="Söhne"/>
              </a:rPr>
              <a:t> </a:t>
            </a:r>
            <a:r>
              <a:rPr lang="en-US" dirty="0" err="1">
                <a:solidFill>
                  <a:srgbClr val="0D0D0D"/>
                </a:solidFill>
                <a:latin typeface="Söhne"/>
              </a:rPr>
              <a:t>Suất</a:t>
            </a:r>
            <a:r>
              <a:rPr lang="en-US" dirty="0">
                <a:solidFill>
                  <a:srgbClr val="0D0D0D"/>
                </a:solidFill>
                <a:latin typeface="Söhne"/>
              </a:rPr>
              <a:t> Cao</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Lao </a:t>
            </a:r>
            <a:r>
              <a:rPr lang="en-US" dirty="0" err="1">
                <a:solidFill>
                  <a:srgbClr val="0D0D0D"/>
                </a:solidFill>
                <a:latin typeface="Söhne"/>
              </a:rPr>
              <a:t>Động</a:t>
            </a:r>
            <a:r>
              <a:rPr lang="en-US" dirty="0">
                <a:solidFill>
                  <a:srgbClr val="0D0D0D"/>
                </a:solidFill>
                <a:latin typeface="Söhne"/>
              </a:rPr>
              <a:t> Liên Quan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pt-BR" dirty="0">
              <a:solidFill>
                <a:srgbClr val="0D0D0D"/>
              </a:solidFill>
              <a:latin typeface="Söhne"/>
            </a:endParaRPr>
          </a:p>
          <a:p>
            <a:pPr marL="730885" lvl="1" indent="-304165"/>
            <a:r>
              <a:rPr lang="en-US" dirty="0" err="1">
                <a:solidFill>
                  <a:srgbClr val="0D0D0D"/>
                </a:solidFill>
                <a:latin typeface="Söhne"/>
              </a:rPr>
              <a:t>Quản</a:t>
            </a:r>
            <a:r>
              <a:rPr lang="en-US" dirty="0">
                <a:solidFill>
                  <a:srgbClr val="0D0D0D"/>
                </a:solidFill>
                <a:latin typeface="Söhne"/>
              </a:rPr>
              <a:t> Lý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r>
              <a:rPr lang="en-US" dirty="0">
                <a:solidFill>
                  <a:srgbClr val="0D0D0D"/>
                </a:solidFill>
                <a:latin typeface="Söhne"/>
              </a:rPr>
              <a:t> </a:t>
            </a:r>
            <a:r>
              <a:rPr lang="en-US" dirty="0" err="1">
                <a:solidFill>
                  <a:srgbClr val="0D0D0D"/>
                </a:solidFill>
                <a:latin typeface="Söhne"/>
              </a:rPr>
              <a:t>Nhân</a:t>
            </a:r>
            <a:r>
              <a:rPr lang="en-US" dirty="0">
                <a:solidFill>
                  <a:srgbClr val="0D0D0D"/>
                </a:solidFill>
                <a:latin typeface="Söhne"/>
              </a:rPr>
              <a:t> </a:t>
            </a:r>
            <a:r>
              <a:rPr lang="en-US" dirty="0" err="1">
                <a:solidFill>
                  <a:srgbClr val="0D0D0D"/>
                </a:solidFill>
                <a:latin typeface="Söhne"/>
              </a:rPr>
              <a:t>Sự</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dây</a:t>
            </a:r>
            <a:r>
              <a:rPr lang="en-US" dirty="0"/>
              <a:t> </a:t>
            </a:r>
            <a:r>
              <a:rPr lang="en-US" dirty="0" err="1"/>
              <a:t>chuyền</a:t>
            </a:r>
            <a:r>
              <a:rPr lang="en-US" dirty="0"/>
              <a:t> </a:t>
            </a:r>
            <a:r>
              <a:rPr lang="en-US" dirty="0" err="1"/>
              <a:t>máy</a:t>
            </a:r>
            <a:r>
              <a:rPr lang="en-US" dirty="0"/>
              <a:t> </a:t>
            </a:r>
            <a:r>
              <a:rPr lang="en-US" dirty="0" err="1"/>
              <a:t>phản</a:t>
            </a:r>
            <a:r>
              <a:rPr lang="en-US" dirty="0"/>
              <a:t> </a:t>
            </a:r>
            <a:r>
              <a:rPr lang="en-US" dirty="0" err="1"/>
              <a:t>ứng</a:t>
            </a:r>
            <a:r>
              <a:rPr lang="en-US" dirty="0"/>
              <a:t> </a:t>
            </a:r>
            <a:r>
              <a:rPr lang="en-US" dirty="0" err="1"/>
              <a:t>hóa</a:t>
            </a:r>
            <a:r>
              <a:rPr lang="en-US" dirty="0"/>
              <a:t> </a:t>
            </a:r>
            <a:r>
              <a:rPr lang="en-US" dirty="0" err="1"/>
              <a:t>học</a:t>
            </a:r>
            <a:r>
              <a:rPr lang="en-US" dirty="0"/>
              <a:t> </a:t>
            </a:r>
            <a:r>
              <a:rPr lang="en-US" dirty="0" err="1"/>
              <a:t>để</a:t>
            </a:r>
            <a:r>
              <a:rPr lang="en-US" dirty="0"/>
              <a:t> </a:t>
            </a:r>
            <a:r>
              <a:rPr lang="en-US" dirty="0" err="1"/>
              <a:t>tạo</a:t>
            </a:r>
            <a:r>
              <a:rPr lang="en-US" dirty="0"/>
              <a:t> </a:t>
            </a:r>
            <a:r>
              <a:rPr lang="en-US" dirty="0" err="1"/>
              <a:t>ra</a:t>
            </a:r>
            <a:r>
              <a:rPr lang="en-US" dirty="0"/>
              <a:t> </a:t>
            </a:r>
            <a:r>
              <a:rPr lang="en-US" dirty="0" err="1"/>
              <a:t>khí</a:t>
            </a:r>
            <a:r>
              <a:rPr lang="en-US" dirty="0"/>
              <a:t> </a:t>
            </a:r>
            <a:r>
              <a:rPr lang="en-US" dirty="0" err="1"/>
              <a:t>công</a:t>
            </a:r>
            <a:r>
              <a:rPr lang="en-US" dirty="0"/>
              <a:t> </a:t>
            </a:r>
            <a:r>
              <a:rPr lang="en-US" dirty="0" err="1"/>
              <a:t>nghiệp</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tách</a:t>
            </a:r>
            <a:r>
              <a:rPr lang="en-US" dirty="0"/>
              <a:t> </a:t>
            </a:r>
            <a:r>
              <a:rPr lang="en-US" dirty="0" err="1"/>
              <a:t>lọc</a:t>
            </a:r>
            <a:r>
              <a:rPr lang="en-US" dirty="0"/>
              <a:t> </a:t>
            </a:r>
            <a:r>
              <a:rPr lang="en-US" dirty="0" err="1"/>
              <a:t>tạp</a:t>
            </a:r>
            <a:r>
              <a:rPr lang="en-US" dirty="0"/>
              <a:t> </a:t>
            </a:r>
            <a:r>
              <a:rPr lang="en-US" dirty="0" err="1"/>
              <a:t>chất</a:t>
            </a:r>
            <a:r>
              <a:rPr lang="en-US" dirty="0"/>
              <a:t> </a:t>
            </a:r>
            <a:r>
              <a:rPr lang="en-US" dirty="0" err="1"/>
              <a:t>khí</a:t>
            </a:r>
            <a:r>
              <a:rPr lang="en-US" dirty="0"/>
              <a:t> </a:t>
            </a:r>
            <a:r>
              <a:rPr lang="en-US" dirty="0" err="1"/>
              <a:t>công</a:t>
            </a:r>
            <a:r>
              <a:rPr lang="en-US" dirty="0"/>
              <a:t> </a:t>
            </a:r>
            <a:r>
              <a:rPr lang="en-US" dirty="0" err="1"/>
              <a:t>nghiệp</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lạnh</a:t>
            </a:r>
            <a:r>
              <a:rPr lang="en-US" dirty="0"/>
              <a:t> </a:t>
            </a:r>
            <a:r>
              <a:rPr lang="en-US" dirty="0" err="1"/>
              <a:t>để</a:t>
            </a:r>
            <a:r>
              <a:rPr lang="en-US" dirty="0"/>
              <a:t> </a:t>
            </a:r>
            <a:r>
              <a:rPr lang="en-US" dirty="0" err="1"/>
              <a:t>hóa</a:t>
            </a:r>
            <a:r>
              <a:rPr lang="en-US" dirty="0"/>
              <a:t> </a:t>
            </a:r>
            <a:r>
              <a:rPr lang="en-US" dirty="0" err="1"/>
              <a:t>lỏng</a:t>
            </a:r>
            <a:r>
              <a:rPr lang="en-US" dirty="0"/>
              <a:t> </a:t>
            </a:r>
            <a:r>
              <a:rPr lang="en-US" dirty="0" err="1"/>
              <a:t>khí</a:t>
            </a:r>
            <a:r>
              <a:rPr lang="en-US" dirty="0"/>
              <a:t> </a:t>
            </a:r>
            <a:r>
              <a:rPr lang="en-US" dirty="0" err="1"/>
              <a:t>công</a:t>
            </a:r>
            <a:r>
              <a:rPr lang="en-US" dirty="0"/>
              <a:t> </a:t>
            </a:r>
            <a:r>
              <a:rPr lang="en-US" dirty="0" err="1"/>
              <a:t>nghiệp</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chiết</a:t>
            </a:r>
            <a:r>
              <a:rPr lang="en-US" dirty="0"/>
              <a:t> </a:t>
            </a:r>
            <a:r>
              <a:rPr lang="en-US" dirty="0" err="1"/>
              <a:t>rót</a:t>
            </a:r>
            <a:r>
              <a:rPr lang="en-US" dirty="0"/>
              <a:t> </a:t>
            </a:r>
            <a:r>
              <a:rPr lang="en-US" dirty="0" err="1"/>
              <a:t>khí</a:t>
            </a:r>
            <a:r>
              <a:rPr lang="en-US" dirty="0"/>
              <a:t> </a:t>
            </a:r>
            <a:r>
              <a:rPr lang="en-US" dirty="0" err="1"/>
              <a:t>công</a:t>
            </a:r>
            <a:r>
              <a:rPr lang="en-US" dirty="0"/>
              <a:t> </a:t>
            </a:r>
            <a:r>
              <a:rPr lang="en-US" dirty="0" err="1"/>
              <a:t>nghiệp</a:t>
            </a:r>
            <a:r>
              <a:rPr lang="en-US" dirty="0"/>
              <a:t> </a:t>
            </a:r>
            <a:r>
              <a:rPr lang="en-US" dirty="0" err="1"/>
              <a:t>vào</a:t>
            </a:r>
            <a:r>
              <a:rPr lang="en-US" dirty="0"/>
              <a:t> </a:t>
            </a:r>
            <a:r>
              <a:rPr lang="en-US" dirty="0" err="1"/>
              <a:t>bình</a:t>
            </a:r>
            <a:r>
              <a:rPr lang="en-US" dirty="0"/>
              <a:t> </a:t>
            </a:r>
            <a:r>
              <a:rPr lang="en-US" dirty="0" err="1"/>
              <a:t>áp</a:t>
            </a:r>
            <a:r>
              <a:rPr lang="en-US" dirty="0"/>
              <a:t> </a:t>
            </a:r>
            <a:r>
              <a:rPr lang="en-US" dirty="0" err="1"/>
              <a:t>suất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chuyền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phản</a:t>
            </a:r>
            <a:r>
              <a:rPr lang="en-US" b="1" i="0" dirty="0">
                <a:effectLst/>
                <a:latin typeface="Open Sans" panose="020B0606030504020204" pitchFamily="34" charset="0"/>
              </a:rPr>
              <a:t>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en-US" sz="2400" b="1" i="0" dirty="0">
              <a:effectLst/>
              <a:latin typeface="Söhne"/>
            </a:endParaRPr>
          </a:p>
          <a:p>
            <a:pPr algn="l"/>
            <a:r>
              <a:rPr lang="vi-VN" b="0" i="0" dirty="0">
                <a:effectLst/>
                <a:latin typeface="Open Sans" panose="020B0606030504020204" pitchFamily="34" charset="0"/>
              </a:rPr>
              <a:t>Việc vận hành dây chuyền máy phản ứng hóa học nhằm sản xuất khí công nghiệp đòi hỏi sự chuyên nghiệp và tập trung cao từ các nhân viên. Quá trình này liên quan đến nhiều yếu tố quan trọng để đảm bảo hiệu suất và an toàn.</a:t>
            </a:r>
          </a:p>
          <a:p>
            <a:pPr algn="l"/>
            <a:r>
              <a:rPr lang="vi-VN" b="0" i="0" dirty="0">
                <a:effectLst/>
                <a:latin typeface="Open Sans" panose="020B0606030504020204" pitchFamily="34" charset="0"/>
              </a:rPr>
              <a:t>Trước hết, nhân viên phải có kiến thức sâu rộng về các quy trình hóa học và công nghệ sản xuất khí. Họ cần theo dõi và kiểm soát các thông số kỹ thuật như áp suất, nhiệt độ, lưu lượng chất liệu đầu vào và đầu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E987BC4-96A9-E1D2-F908-69F437CD6183}"/>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chuyền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phản</a:t>
            </a:r>
            <a:r>
              <a:rPr lang="en-US" b="1" i="0" dirty="0">
                <a:effectLst/>
                <a:latin typeface="Open Sans" panose="020B0606030504020204" pitchFamily="34" charset="0"/>
              </a:rPr>
              <a:t>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en-US" sz="2400" b="1" i="0" dirty="0">
              <a:effectLst/>
              <a:latin typeface="Söhne"/>
            </a:endParaRPr>
          </a:p>
          <a:p>
            <a:r>
              <a:rPr lang="vi-VN" b="0" i="0" dirty="0">
                <a:effectLst/>
                <a:latin typeface="Open Sans" panose="020B0606030504020204" pitchFamily="34" charset="0"/>
              </a:rPr>
              <a:t>Các dạng tai nạn trong quá trình vận hành dây chuyền máy phản ứng hóa học để tạo ra khí công nghiệp có thể mang lại hậu quả nghiêm trọng nếu không được quản lý chặt chẽ. </a:t>
            </a:r>
            <a:endParaRPr lang="en-US" b="0" i="0" dirty="0">
              <a:effectLst/>
              <a:latin typeface="Open Sans" panose="020B0606030504020204" pitchFamily="34" charset="0"/>
            </a:endParaRPr>
          </a:p>
          <a:p>
            <a:r>
              <a:rPr lang="vi-VN" b="0" i="0" dirty="0">
                <a:effectLst/>
                <a:latin typeface="Open Sans" panose="020B0606030504020204" pitchFamily="34" charset="0"/>
              </a:rPr>
              <a:t>Nhận thức về những rủi ro này đóng vai trò quan trọng trong việc duy trì an toàn và hiệu suất của dây chuyền.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1B79C85-D33E-0D1C-4E09-357988BCE4CC}"/>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chuyền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phản</a:t>
            </a:r>
            <a:r>
              <a:rPr lang="en-US" b="1" i="0" dirty="0">
                <a:effectLst/>
                <a:latin typeface="Open Sans" panose="020B0606030504020204" pitchFamily="34" charset="0"/>
              </a:rPr>
              <a:t>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en-US" sz="2400" b="1" i="0" dirty="0">
              <a:effectLst/>
              <a:latin typeface="Söhne"/>
            </a:endParaRPr>
          </a:p>
          <a:p>
            <a:r>
              <a:rPr lang="vi-VN" b="0" i="0" dirty="0">
                <a:effectLst/>
                <a:latin typeface="Open Sans" panose="020B0606030504020204" pitchFamily="34" charset="0"/>
              </a:rPr>
              <a:t>Nguyên nhân gây ra tai nạn khi vận hành dây chuyền máy phản ứng hóa học để tạo ra khí công nghiệp có thể bắt nguồn từ nhiều yếu tố khác nhau. Một trong những nguyên nhân chính là sự thiếu sót trong quản lý và giám sát quá trình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Nếu không có sự theo dõi chặt chẽ về các thông số kỹ thuật như nhiệt độ, áp suất, và lưu lượng chất liệu, quá trình phản ứng có thể trở nên không kiểm soát, dẫn đến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9471A5C-DEC9-B232-A1C3-8633CFFEF326}"/>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chuyền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phản</a:t>
            </a:r>
            <a:r>
              <a:rPr lang="en-US" b="1" i="0" dirty="0">
                <a:effectLst/>
                <a:latin typeface="Open Sans" panose="020B0606030504020204" pitchFamily="34" charset="0"/>
              </a:rPr>
              <a:t>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en-US" sz="2400" b="1" i="0" dirty="0">
              <a:effectLst/>
              <a:latin typeface="Söhne"/>
            </a:endParaRPr>
          </a:p>
          <a:p>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dây</a:t>
            </a:r>
            <a:r>
              <a:rPr lang="en-US" b="0" i="0" dirty="0">
                <a:effectLst/>
                <a:latin typeface="Open Sans" panose="020B0606030504020204" pitchFamily="34" charset="0"/>
              </a:rPr>
              <a:t> </a:t>
            </a:r>
            <a:r>
              <a:rPr lang="en-US" b="0" i="0" dirty="0" err="1">
                <a:effectLst/>
                <a:latin typeface="Open Sans" panose="020B0606030504020204" pitchFamily="34" charset="0"/>
              </a:rPr>
              <a:t>chuyền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phản</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học</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khí</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đặt</a:t>
            </a:r>
            <a:r>
              <a:rPr lang="en-US" b="0" i="0" dirty="0">
                <a:effectLst/>
                <a:latin typeface="Open Sans" panose="020B0606030504020204" pitchFamily="34" charset="0"/>
              </a:rPr>
              <a:t> </a:t>
            </a:r>
            <a:r>
              <a:rPr lang="en-US" b="0" i="0" dirty="0" err="1">
                <a:effectLst/>
                <a:latin typeface="Open Sans" panose="020B0606030504020204" pitchFamily="34" charset="0"/>
              </a:rPr>
              <a:t>nặng</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thiểu</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p>
          <a:p>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chỉ</a:t>
            </a:r>
            <a:r>
              <a:rPr lang="en-US" b="0" i="0" dirty="0">
                <a:effectLst/>
                <a:latin typeface="Open Sans" panose="020B0606030504020204" pitchFamily="34" charset="0"/>
              </a:rPr>
              <a:t> </a:t>
            </a:r>
            <a:r>
              <a:rPr lang="en-US" b="0" i="0" dirty="0" err="1">
                <a:effectLst/>
                <a:latin typeface="Open Sans" panose="020B0606030504020204" pitchFamily="34" charset="0"/>
              </a:rPr>
              <a:t>cung</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còn</a:t>
            </a:r>
            <a:r>
              <a:rPr lang="en-US" b="0" i="0" dirty="0">
                <a:effectLst/>
                <a:latin typeface="Open Sans" panose="020B0606030504020204" pitchFamily="34" charset="0"/>
              </a:rPr>
              <a:t> </a:t>
            </a:r>
            <a:r>
              <a:rPr lang="en-US" b="0" i="0" dirty="0" err="1">
                <a:effectLst/>
                <a:latin typeface="Open Sans" panose="020B0606030504020204" pitchFamily="34" charset="0"/>
              </a:rPr>
              <a:t>tập</a:t>
            </a:r>
            <a:r>
              <a:rPr lang="en-US" b="0" i="0" dirty="0">
                <a:effectLst/>
                <a:latin typeface="Open Sans" panose="020B0606030504020204" pitchFamily="34" charset="0"/>
              </a:rPr>
              <a:t> </a:t>
            </a:r>
            <a:r>
              <a:rPr lang="en-US" b="0" i="0" dirty="0" err="1">
                <a:effectLst/>
                <a:latin typeface="Open Sans" panose="020B0606030504020204" pitchFamily="34" charset="0"/>
              </a:rPr>
              <a:t>trung</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giáo</a:t>
            </a:r>
            <a:r>
              <a:rPr lang="en-US" b="0" i="0" dirty="0">
                <a:effectLst/>
                <a:latin typeface="Open Sans" panose="020B0606030504020204" pitchFamily="34" charset="0"/>
              </a:rPr>
              <a:t> </a:t>
            </a:r>
            <a:r>
              <a:rPr lang="en-US" b="0" i="0" dirty="0" err="1">
                <a:effectLst/>
                <a:latin typeface="Open Sans" panose="020B0606030504020204" pitchFamily="34" charset="0"/>
              </a:rPr>
              <a:t>dục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F6F9DD8-EFD6-E83A-BD00-BEFD0547A735}"/>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chuyền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phản</a:t>
            </a:r>
            <a:r>
              <a:rPr lang="en-US" b="1" i="0" dirty="0">
                <a:effectLst/>
                <a:latin typeface="Open Sans" panose="020B0606030504020204" pitchFamily="34" charset="0"/>
              </a:rPr>
              <a:t>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dây chuyền máy phản ứng hóa học để tạo ra khí công nghiệp là quan trọng để đảm bảo môi trường làm việc an toàn và hiệu suất.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bao gồm việc đeo đủ và đúng cách trang bị bảo hộ cá nhân như mặt nạ, áo bảo hộ, và kính bảo hộ để bảo vệ nhân viên khỏi chất độc hại và tác động từ quá trình sản xuất.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F300A2D-E1AB-0C5A-E192-7349801865D6}"/>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ứng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chuyền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phản</a:t>
            </a:r>
            <a:r>
              <a:rPr lang="en-US" b="1" i="0" dirty="0">
                <a:effectLst/>
                <a:latin typeface="Open Sans" panose="020B0606030504020204" pitchFamily="34" charset="0"/>
              </a:rPr>
              <a:t>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dây chuyền máy phản ứng hóa học để tạo ra khí công nghiệp đòi hỏi sự chuẩn bị kỹ lưỡng và phản ứng nhanh chóng từ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có sự cố như rò rỉ chất độc hại hoặc áp suất quá cao, việc đeo đủ trang thiết bị bảo hộ và tự bảo vệ ngay từ khi nhận biết tình huống là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B8BBF15-3D1A-A143-DA42-814582294DED}"/>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nghiệp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t>:</a:t>
            </a:r>
          </a:p>
          <a:p>
            <a:pPr algn="l"/>
            <a:r>
              <a:rPr lang="vi-VN" b="0" i="0" dirty="0">
                <a:effectLst/>
                <a:latin typeface="Open Sans" panose="020B0606030504020204" pitchFamily="34" charset="0"/>
              </a:rPr>
              <a:t>Quy trình vận hành máy tách lọc tạp chất khí trong môi trường công nghiệp đòi hỏi sự chú ý đặc biệt đối với các yếu tố quan trọng để đảm bảo hiệu suất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vận hành máy cần hiểu rõ về các đặc điểm quan trọng của công việc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4FE4C9A-078E-B80E-38AD-D78AD9BE9C81}"/>
              </a:ext>
            </a:extLst>
          </p:cNvPr>
          <p:cNvPicPr>
            <a:picLocks noChangeAspect="1"/>
          </p:cNvPicPr>
          <p:nvPr/>
        </p:nvPicPr>
        <p:blipFill>
          <a:blip r:embed="rId3"/>
          <a:stretch>
            <a:fillRect/>
          </a:stretch>
        </p:blipFill>
        <p:spPr>
          <a:xfrm>
            <a:off x="6194634" y="1287349"/>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nghiệp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t>:</a:t>
            </a:r>
          </a:p>
          <a:p>
            <a:pPr algn="l"/>
            <a:r>
              <a:rPr lang="vi-VN" b="0" i="0" dirty="0">
                <a:effectLst/>
                <a:latin typeface="Open Sans" panose="020B0606030504020204" pitchFamily="34" charset="0"/>
              </a:rPr>
              <a:t>Trong quá trình vận hành máy tách lọc tạp chất khí trong môi trường công nghiệp, có một số dạng tai nạn mà người quản lý và người vận hành máy cần phải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phổ biến là rủi ro nổ do tích tụ khí dễ cháy trong máy. Điều này đặt ra yêu cầu cao về kiểm soát và giảm thiểu nguy cơ nổ bằng cách duy trì độ an toàn trong quá trình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EB8892-9869-4843-7DE3-0C74849DC654}"/>
              </a:ext>
            </a:extLst>
          </p:cNvPr>
          <p:cNvPicPr>
            <a:picLocks noChangeAspect="1"/>
          </p:cNvPicPr>
          <p:nvPr/>
        </p:nvPicPr>
        <p:blipFill>
          <a:blip r:embed="rId3"/>
          <a:stretch>
            <a:fillRect/>
          </a:stretch>
        </p:blipFill>
        <p:spPr>
          <a:xfrm>
            <a:off x="6194634" y="1287349"/>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nghiệp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en-US" dirty="0">
              <a:latin typeface="Open Sans" panose="020B0606030504020204" pitchFamily="34" charset="0"/>
            </a:endParaRPr>
          </a:p>
          <a:p>
            <a:r>
              <a:rPr lang="vi-VN" b="0" i="0" dirty="0">
                <a:effectLst/>
                <a:latin typeface="Open Sans" panose="020B0606030504020204" pitchFamily="34" charset="0"/>
              </a:rPr>
              <a:t>Nguyên nhân gây ra tai nạn khi vận hành máy tách lọc tạp chất khí trong môi trường công nghiệp có thể bắt nguồn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và kỹ năng của người vận hành. Nếu họ không được đào tạo đầy đủ về quy trình và an toàn, khả năng xảy ra sai sót và tai nạn tăng lên đáng kể.</a:t>
            </a:r>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027E106-1EF6-0776-5543-99FC2A4CDCDF}"/>
              </a:ext>
            </a:extLst>
          </p:cNvPr>
          <p:cNvPicPr>
            <a:picLocks noChangeAspect="1"/>
          </p:cNvPicPr>
          <p:nvPr/>
        </p:nvPicPr>
        <p:blipFill>
          <a:blip r:embed="rId3"/>
          <a:stretch>
            <a:fillRect/>
          </a:stretch>
        </p:blipFill>
        <p:spPr>
          <a:xfrm>
            <a:off x="6194634" y="1287349"/>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nghiệp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và giảm nguy cơ tai nạn khi vận hành máy tách lọc tạp chất khí trong môi trường công nghiệp, việc thực hiện các biện pháp phòng tránh là hết sức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Quan trắc môi trường lao động là một trong những yếu tố chính đóng vai trò quan trọng trong việc đề xuất những biện pháp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7A15E62-F298-6713-D6F3-693327623D92}"/>
              </a:ext>
            </a:extLst>
          </p:cNvPr>
          <p:cNvPicPr>
            <a:picLocks noChangeAspect="1"/>
          </p:cNvPicPr>
          <p:nvPr/>
        </p:nvPicPr>
        <p:blipFill>
          <a:blip r:embed="rId3"/>
          <a:stretch>
            <a:fillRect/>
          </a:stretch>
        </p:blipFill>
        <p:spPr>
          <a:xfrm>
            <a:off x="6194634" y="1287349"/>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nghiệp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t>:</a:t>
            </a:r>
          </a:p>
          <a:p>
            <a:pPr algn="l"/>
            <a:r>
              <a:rPr lang="vi-VN" b="0" i="0" dirty="0">
                <a:effectLst/>
                <a:latin typeface="Open Sans" panose="020B0606030504020204" pitchFamily="34" charset="0"/>
              </a:rPr>
              <a:t>Quy định an toàn lao động khi vận hành máy tách lọc tạp chất khí trong môi trường công nghiệp đặt ra những tiêu chuẩn cao để bảo vệ người lao động và tăng cường hiệu suất làm việc. </a:t>
            </a:r>
            <a:endParaRPr lang="en-US" dirty="0">
              <a:latin typeface="Open Sans" panose="020B0606030504020204" pitchFamily="34" charset="0"/>
            </a:endParaRPr>
          </a:p>
          <a:p>
            <a:pPr algn="l"/>
            <a:r>
              <a:rPr lang="vi-VN" b="0" i="0" dirty="0">
                <a:effectLst/>
                <a:latin typeface="Open Sans" panose="020B0606030504020204" pitchFamily="34" charset="0"/>
              </a:rPr>
              <a:t>Người vận hành cần tuân thủ các quy tắc an toàn, bao gồm việc đeo đúng trang thiết bị bảo hộ như mặt nạ hô hấp và áo chống hóa chất.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8BB4B69-4B48-43F3-250F-3B8ED66CFD69}"/>
              </a:ext>
            </a:extLst>
          </p:cNvPr>
          <p:cNvPicPr>
            <a:picLocks noChangeAspect="1"/>
          </p:cNvPicPr>
          <p:nvPr/>
        </p:nvPicPr>
        <p:blipFill>
          <a:blip r:embed="rId3"/>
          <a:stretch>
            <a:fillRect/>
          </a:stretch>
        </p:blipFill>
        <p:spPr>
          <a:xfrm>
            <a:off x="6194634" y="1287349"/>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nghiệp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sz="2000" dirty="0"/>
              <a:t>:</a:t>
            </a:r>
          </a:p>
          <a:p>
            <a:pPr algn="l"/>
            <a:r>
              <a:rPr lang="vi-VN" b="0" i="0" dirty="0">
                <a:effectLst/>
                <a:latin typeface="Open Sans" panose="020B0606030504020204" pitchFamily="34" charset="0"/>
              </a:rPr>
              <a:t>Xử lý tình huống tai nạn khẩn cấp khi vận hành máy tách lọc tạp chất khí trong môi trường công nghiệp đòi hỏi sự chuẩn bị và phản ứng nhanh chóng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việc đảm bảo an toàn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047D904-4463-DF5C-2822-521A8A0835A4}"/>
              </a:ext>
            </a:extLst>
          </p:cNvPr>
          <p:cNvPicPr>
            <a:picLocks noChangeAspect="1"/>
          </p:cNvPicPr>
          <p:nvPr/>
        </p:nvPicPr>
        <p:blipFill>
          <a:blip r:embed="rId3"/>
          <a:stretch>
            <a:fillRect/>
          </a:stretch>
        </p:blipFill>
        <p:spPr>
          <a:xfrm>
            <a:off x="6194634" y="1287349"/>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nghiệp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quan trọng của công việc vận hành máy làm lạnh để hóa lỏng khí trong lĩnh vực công nghiệp yêu cầu sự chú ý đặc biệt đến nhiều khía cạnh kỹ thuật và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người làm việc cần hiểu rõ về nguyên lý hoạt động của máy làm lạnh, từ quá trình nén khí đến tạo áp suất và hóa lỏng chất làm lạnh.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C806BDB-5193-5EC5-FCA3-7DA44922E900}"/>
              </a:ext>
            </a:extLst>
          </p:cNvPr>
          <p:cNvPicPr>
            <a:picLocks noChangeAspect="1"/>
          </p:cNvPicPr>
          <p:nvPr/>
        </p:nvPicPr>
        <p:blipFill>
          <a:blip r:embed="rId3"/>
          <a:stretch>
            <a:fillRect/>
          </a:stretch>
        </p:blipFill>
        <p:spPr>
          <a:xfrm>
            <a:off x="-818356" y="3717032"/>
            <a:ext cx="4617889" cy="461788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nghiệp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làm lạnh để hóa lỏng khí trong ngành công nghiệp, nhiều dạng tai nạn có thể xảy ra, đòi hỏi sự cảnh báo và phòng ngừa đặc biệt.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rò rỉ chất làm lạnh, gây nguy hiểm cho sức khỏe của nhân viên và môi trường. Việc kiểm soát và duy trì kín đáo hệ thống là quan trọng để ngăn chặn tình trạng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A8487BD-7696-C632-F212-DB34324852AF}"/>
              </a:ext>
            </a:extLst>
          </p:cNvPr>
          <p:cNvPicPr>
            <a:picLocks noChangeAspect="1"/>
          </p:cNvPicPr>
          <p:nvPr/>
        </p:nvPicPr>
        <p:blipFill>
          <a:blip r:embed="rId3"/>
          <a:stretch>
            <a:fillRect/>
          </a:stretch>
        </p:blipFill>
        <p:spPr>
          <a:xfrm>
            <a:off x="-818356" y="3717032"/>
            <a:ext cx="4617889" cy="461788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nghiệp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làm lạnh để hóa lỏng khí trong lĩnh vực công nghiệp có thể xuất phát từ nhiều yếu tố khác nhau. Một trong những nguyên nhân quan trọng là thiếu đào tạo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không đủ hiểu biết về hệ thống, cũng như không được đào tạo đầy đủ về an toàn, có thể dẫn đến việc áp dụng không đúng các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4AA066D-9493-33A1-184E-CD674BE78A6E}"/>
              </a:ext>
            </a:extLst>
          </p:cNvPr>
          <p:cNvPicPr>
            <a:picLocks noChangeAspect="1"/>
          </p:cNvPicPr>
          <p:nvPr/>
        </p:nvPicPr>
        <p:blipFill>
          <a:blip r:embed="rId3"/>
          <a:stretch>
            <a:fillRect/>
          </a:stretch>
        </p:blipFill>
        <p:spPr>
          <a:xfrm>
            <a:off x="-818356" y="3717032"/>
            <a:ext cx="4617889" cy="4617889"/>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nghiệp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nguy cơ tai nạn khi vận hành máy làm lạnh để hóa lỏng khí trong lĩnh vực công nghiệp,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nhân viên được đào tạo kỹ thuật đầy đủ về cách vận hành máy và các biện pháp an toàn. Hiểu rõ về tính chất của chất làm lạnh và quy trình làm lạnh giúp họ đưa ra quyết định đúng đắn trong mọi tình huống.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A9EA610-3F55-8805-BA25-5B340362A5DF}"/>
              </a:ext>
            </a:extLst>
          </p:cNvPr>
          <p:cNvPicPr>
            <a:picLocks noChangeAspect="1"/>
          </p:cNvPicPr>
          <p:nvPr/>
        </p:nvPicPr>
        <p:blipFill>
          <a:blip r:embed="rId3"/>
          <a:stretch>
            <a:fillRect/>
          </a:stretch>
        </p:blipFill>
        <p:spPr>
          <a:xfrm>
            <a:off x="-818356" y="3717032"/>
            <a:ext cx="4617889" cy="4617889"/>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nghiệp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làm lạnh để hóa lỏng khí trong ngành công nghiệp đóng vai trò quan trọng để bảo vệ nhân viên và môi trường.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tuân thủ các quy tắc an toàn như đeo đủ trang bị bảo hộ cá nhân, bao gồm kính bảo hộ, áo mũ và găng tay, để giảm thiểu rủi ro từ các tác nhân có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45A9570-B59D-429C-2E0F-435E1BFE8B86}"/>
              </a:ext>
            </a:extLst>
          </p:cNvPr>
          <p:cNvPicPr>
            <a:picLocks noChangeAspect="1"/>
          </p:cNvPicPr>
          <p:nvPr/>
        </p:nvPicPr>
        <p:blipFill>
          <a:blip r:embed="rId3"/>
          <a:stretch>
            <a:fillRect/>
          </a:stretch>
        </p:blipFill>
        <p:spPr>
          <a:xfrm>
            <a:off x="-818356" y="3717032"/>
            <a:ext cx="4617889" cy="4617889"/>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nghiệp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làm lạnh để hóa lỏng khí trong ngành công nghiệp đòi hỏi sự chuẩn bị và phản ứng nhanh chóng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rò rỉ chất làm lạnh, người làm việc cần ngay lập tức di chuyển ra khỏi khu vực nguy hiểm và thông báo sự cố cho đồng đội và quản lý.</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52536B-E4E3-10C9-18FB-EF87B324E6D2}"/>
              </a:ext>
            </a:extLst>
          </p:cNvPr>
          <p:cNvPicPr>
            <a:picLocks noChangeAspect="1"/>
          </p:cNvPicPr>
          <p:nvPr/>
        </p:nvPicPr>
        <p:blipFill>
          <a:blip r:embed="rId3"/>
          <a:stretch>
            <a:fillRect/>
          </a:stretch>
        </p:blipFill>
        <p:spPr>
          <a:xfrm>
            <a:off x="-818356" y="3717032"/>
            <a:ext cx="4617889" cy="4617889"/>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khí</a:t>
            </a:r>
            <a:r>
              <a:rPr lang="en-US" sz="3600" b="1" dirty="0">
                <a:latin typeface="UTM Aptima" panose="02040603050506020204" pitchFamily="18" charset="0"/>
              </a:rPr>
              <a:t> </a:t>
            </a:r>
            <a:r>
              <a:rPr lang="en-US" sz="3600" b="1" dirty="0" err="1">
                <a:latin typeface="UTM Aptima" panose="02040603050506020204" pitchFamily="18" charset="0"/>
              </a:rPr>
              <a:t>công</a:t>
            </a:r>
            <a:r>
              <a:rPr lang="en-US" sz="3600" b="1" dirty="0">
                <a:latin typeface="UTM Aptima" panose="02040603050506020204" pitchFamily="18" charset="0"/>
              </a:rPr>
              <a:t> </a:t>
            </a:r>
            <a:r>
              <a:rPr lang="en-US" sz="3600" b="1" dirty="0" err="1">
                <a:latin typeface="UTM Aptima" panose="02040603050506020204" pitchFamily="18" charset="0"/>
              </a:rPr>
              <a:t>nghiệp</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bình</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suất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nghiệp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suất</a:t>
            </a:r>
            <a:r>
              <a:rPr lang="en-US" sz="2400" dirty="0"/>
              <a:t>:</a:t>
            </a:r>
          </a:p>
          <a:p>
            <a:pPr algn="l"/>
            <a:r>
              <a:rPr lang="vi-VN" b="0" i="0" dirty="0">
                <a:solidFill>
                  <a:srgbClr val="4C4F5A"/>
                </a:solidFill>
                <a:effectLst/>
                <a:latin typeface="Open Sans" panose="020B0606030504020204" pitchFamily="34" charset="0"/>
              </a:rPr>
              <a:t>Trong quá trình chiết rót khí công nghiệp vào bình áp suất, có những đặc điểm công việc cụ thể mà người làm việc cần chú ý để đảm bảo an toàn và hiệu suất cao.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lựa chọn và kiểm soát nguồn cung khí là quan trọng. Người làm việc cần xác định loại khí cần chiết rót và đảm bảo rằng nguồn cung khí đó đáp ứng các tiêu chuẩn an toàn và chất lượng.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khí</a:t>
            </a:r>
            <a:r>
              <a:rPr lang="en-US" sz="3600" b="1" dirty="0">
                <a:latin typeface="UTM Aptima" panose="02040603050506020204" pitchFamily="18" charset="0"/>
              </a:rPr>
              <a:t> </a:t>
            </a:r>
            <a:r>
              <a:rPr lang="en-US" sz="3600" b="1" dirty="0" err="1">
                <a:latin typeface="UTM Aptima" panose="02040603050506020204" pitchFamily="18" charset="0"/>
              </a:rPr>
              <a:t>công</a:t>
            </a:r>
            <a:r>
              <a:rPr lang="en-US" sz="3600" b="1" dirty="0">
                <a:latin typeface="UTM Aptima" panose="02040603050506020204" pitchFamily="18" charset="0"/>
              </a:rPr>
              <a:t> </a:t>
            </a:r>
            <a:r>
              <a:rPr lang="en-US" sz="3600" b="1" dirty="0" err="1">
                <a:latin typeface="UTM Aptima" panose="02040603050506020204" pitchFamily="18" charset="0"/>
              </a:rPr>
              <a:t>nghiệp</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bình</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suất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nghiệp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suất</a:t>
            </a:r>
            <a:r>
              <a:rPr lang="en-US" sz="2400" dirty="0"/>
              <a:t>:</a:t>
            </a:r>
          </a:p>
          <a:p>
            <a:pPr algn="l"/>
            <a:r>
              <a:rPr lang="vi-VN" b="0" i="0" dirty="0">
                <a:solidFill>
                  <a:srgbClr val="4C4F5A"/>
                </a:solidFill>
                <a:effectLst/>
                <a:latin typeface="Open Sans" panose="020B0606030504020204" pitchFamily="34" charset="0"/>
              </a:rPr>
              <a:t>Trong quá trình chiết rót khí công nghiệp vào bình áp suất, có nhiều loại tai nạn có thể xảy ra, đặc biệt là nếu quy trình không được thực hiện đúng cách.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 cơ lớn là rò rỉ khí, có thể gây nguy hiểm nổ hoặc làm hại cho sức khỏe con người.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khí</a:t>
            </a:r>
            <a:r>
              <a:rPr lang="en-US" sz="3600" b="1" dirty="0">
                <a:latin typeface="UTM Aptima" panose="02040603050506020204" pitchFamily="18" charset="0"/>
              </a:rPr>
              <a:t> </a:t>
            </a:r>
            <a:r>
              <a:rPr lang="en-US" sz="3600" b="1" dirty="0" err="1">
                <a:latin typeface="UTM Aptima" panose="02040603050506020204" pitchFamily="18" charset="0"/>
              </a:rPr>
              <a:t>công</a:t>
            </a:r>
            <a:r>
              <a:rPr lang="en-US" sz="3600" b="1" dirty="0">
                <a:latin typeface="UTM Aptima" panose="02040603050506020204" pitchFamily="18" charset="0"/>
              </a:rPr>
              <a:t> </a:t>
            </a:r>
            <a:r>
              <a:rPr lang="en-US" sz="3600" b="1" dirty="0" err="1">
                <a:latin typeface="UTM Aptima" panose="02040603050506020204" pitchFamily="18" charset="0"/>
              </a:rPr>
              <a:t>nghiệp</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bình</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suất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nghiệp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suất</a:t>
            </a:r>
            <a:r>
              <a:rPr lang="en-US" sz="2400" dirty="0"/>
              <a:t>:</a:t>
            </a:r>
          </a:p>
          <a:p>
            <a:pPr algn="l"/>
            <a:r>
              <a:rPr lang="vi-VN" b="0" i="0" dirty="0">
                <a:solidFill>
                  <a:srgbClr val="4C4F5A"/>
                </a:solidFill>
                <a:effectLst/>
                <a:latin typeface="Open Sans" panose="020B0606030504020204" pitchFamily="34" charset="0"/>
              </a:rPr>
              <a:t>Tai nạn khi chiết rót khí công nghiệp vào bình áp suất có thể xuất phát từ nhiều nguyên nhân khác nhau. Một trong những nguyên nhân quan trọng là thiếu hiểu biết và đào tạo của người thực hiện. Khi người làm việc không hiểu rõ về tính chất và quá trình làm việc với khí, họ có thể thiếu kinh nghiệm trong việc kiểm soát các yếu tố an toàn.</a:t>
            </a:r>
          </a:p>
          <a:p>
            <a:pPr algn="l"/>
            <a:r>
              <a:rPr lang="vi-VN" b="0" i="0" dirty="0">
                <a:solidFill>
                  <a:srgbClr val="4C4F5A"/>
                </a:solidFill>
                <a:effectLst/>
                <a:latin typeface="Open Sans" panose="020B0606030504020204" pitchFamily="34" charset="0"/>
              </a:rPr>
              <a:t>Sự cố trong thiết bị cũng là một nguyên nhân phổ biến. Nếu bình áp suất, van, hoặc bất kỳ thiết bị nào khác không được bảo dưỡng định kỳ hoặc sửa chữa đúng cách, có thể xảy ra hỏng hóc, dẫn đến rủi ro tai nạn.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khí</a:t>
            </a:r>
            <a:r>
              <a:rPr lang="en-US" sz="3600" b="1" dirty="0">
                <a:latin typeface="UTM Aptima" panose="02040603050506020204" pitchFamily="18" charset="0"/>
              </a:rPr>
              <a:t> </a:t>
            </a:r>
            <a:r>
              <a:rPr lang="en-US" sz="3600" b="1" dirty="0" err="1">
                <a:latin typeface="UTM Aptima" panose="02040603050506020204" pitchFamily="18" charset="0"/>
              </a:rPr>
              <a:t>công</a:t>
            </a:r>
            <a:r>
              <a:rPr lang="en-US" sz="3600" b="1" dirty="0">
                <a:latin typeface="UTM Aptima" panose="02040603050506020204" pitchFamily="18" charset="0"/>
              </a:rPr>
              <a:t> </a:t>
            </a:r>
            <a:r>
              <a:rPr lang="en-US" sz="3600" b="1" dirty="0" err="1">
                <a:latin typeface="UTM Aptima" panose="02040603050506020204" pitchFamily="18" charset="0"/>
              </a:rPr>
              <a:t>nghiệp</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bình</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suất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nghiệp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suất</a:t>
            </a:r>
            <a:r>
              <a:rPr lang="en-US" sz="2400" dirty="0"/>
              <a:t>:</a:t>
            </a:r>
          </a:p>
          <a:p>
            <a:pPr algn="l"/>
            <a:r>
              <a:rPr lang="vi-VN" b="0" i="0" dirty="0">
                <a:solidFill>
                  <a:srgbClr val="4C4F5A"/>
                </a:solidFill>
                <a:effectLst/>
                <a:latin typeface="Open Sans" panose="020B0606030504020204" pitchFamily="34" charset="0"/>
              </a:rPr>
              <a:t>Để phòng tránh tai nạn khi chiết rót khí công nghiệp vào bình áp suất, việc thực hiện các biện pháp an toàn là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người làm việc cần được đào tạo đầy đủ về các quy tắc an toàn và hiểu biết sâu sắc về tính chất của khí để có khả năng đối phó với các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khí</a:t>
            </a:r>
            <a:r>
              <a:rPr lang="en-US" sz="3600" b="1" dirty="0">
                <a:latin typeface="UTM Aptima" panose="02040603050506020204" pitchFamily="18" charset="0"/>
              </a:rPr>
              <a:t> </a:t>
            </a:r>
            <a:r>
              <a:rPr lang="en-US" sz="3600" b="1" dirty="0" err="1">
                <a:latin typeface="UTM Aptima" panose="02040603050506020204" pitchFamily="18" charset="0"/>
              </a:rPr>
              <a:t>công</a:t>
            </a:r>
            <a:r>
              <a:rPr lang="en-US" sz="3600" b="1" dirty="0">
                <a:latin typeface="UTM Aptima" panose="02040603050506020204" pitchFamily="18" charset="0"/>
              </a:rPr>
              <a:t> </a:t>
            </a:r>
            <a:r>
              <a:rPr lang="en-US" sz="3600" b="1" dirty="0" err="1">
                <a:latin typeface="UTM Aptima" panose="02040603050506020204" pitchFamily="18" charset="0"/>
              </a:rPr>
              <a:t>nghiệp</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bình</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suất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nghiệp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suất</a:t>
            </a:r>
            <a:r>
              <a:rPr lang="en-US" sz="2400" dirty="0"/>
              <a:t>:</a:t>
            </a:r>
          </a:p>
          <a:p>
            <a:pPr algn="l"/>
            <a:r>
              <a:rPr lang="vi-VN" b="0" i="0" dirty="0">
                <a:solidFill>
                  <a:srgbClr val="4C4F5A"/>
                </a:solidFill>
                <a:effectLst/>
                <a:latin typeface="Open Sans" panose="020B0606030504020204" pitchFamily="34" charset="0"/>
              </a:rPr>
              <a:t>Quy định an toàn lao động khi chiết rót khí công nghiệp vào bình áp suất đóng vai trò quan trọng trong việc bảo vệ người làm việc và môi trường làm việc. Người thực hiện cần tuân thủ các quy tắc an toàn về trang bị bảo hộ cá nhân, bao gồm mũ bảo hiểm, kính bảo hộ, và trang phục phù hợp để giảm nguy cơ chấn thương.</a:t>
            </a:r>
          </a:p>
          <a:p>
            <a:pPr algn="l"/>
            <a:r>
              <a:rPr lang="vi-VN" b="0" i="0" dirty="0">
                <a:solidFill>
                  <a:srgbClr val="4C4F5A"/>
                </a:solidFill>
                <a:effectLst/>
                <a:latin typeface="Open Sans" panose="020B0606030504020204" pitchFamily="34" charset="0"/>
              </a:rPr>
              <a:t>Quy định cũng đặt ra các yêu cầu về đào tạo và kiểm tra định kỳ về an toàn lao động, đặc biệt là trong việc làm việc với khí độc hại. Việc sử dụng thiết bị an toàn, như cảm biến gas và hệ thống thoát hiểm, là bắt buộc để giảm thiểu rủi ro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rót</a:t>
            </a:r>
            <a:r>
              <a:rPr lang="en-US" sz="3600" b="1" dirty="0">
                <a:latin typeface="UTM Aptima" panose="02040603050506020204" pitchFamily="18" charset="0"/>
              </a:rPr>
              <a:t> </a:t>
            </a:r>
            <a:r>
              <a:rPr lang="en-US" sz="3600" b="1" dirty="0" err="1">
                <a:latin typeface="UTM Aptima" panose="02040603050506020204" pitchFamily="18" charset="0"/>
              </a:rPr>
              <a:t>khí</a:t>
            </a:r>
            <a:r>
              <a:rPr lang="en-US" sz="3600" b="1" dirty="0">
                <a:latin typeface="UTM Aptima" panose="02040603050506020204" pitchFamily="18" charset="0"/>
              </a:rPr>
              <a:t> </a:t>
            </a:r>
            <a:r>
              <a:rPr lang="en-US" sz="3600" b="1" dirty="0" err="1">
                <a:latin typeface="UTM Aptima" panose="02040603050506020204" pitchFamily="18" charset="0"/>
              </a:rPr>
              <a:t>công</a:t>
            </a:r>
            <a:r>
              <a:rPr lang="en-US" sz="3600" b="1" dirty="0">
                <a:latin typeface="UTM Aptima" panose="02040603050506020204" pitchFamily="18" charset="0"/>
              </a:rPr>
              <a:t> </a:t>
            </a:r>
            <a:r>
              <a:rPr lang="en-US" sz="3600" b="1" dirty="0" err="1">
                <a:latin typeface="UTM Aptima" panose="02040603050506020204" pitchFamily="18" charset="0"/>
              </a:rPr>
              <a:t>nghiệp</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bình</a:t>
            </a:r>
            <a:r>
              <a:rPr lang="en-US" sz="3600" b="1" dirty="0">
                <a:latin typeface="UTM Aptima" panose="02040603050506020204" pitchFamily="18" charset="0"/>
              </a:rPr>
              <a:t> </a:t>
            </a:r>
            <a:r>
              <a:rPr lang="en-US" sz="3600" b="1" dirty="0" err="1">
                <a:latin typeface="UTM Aptima" panose="02040603050506020204" pitchFamily="18" charset="0"/>
              </a:rPr>
              <a:t>áp</a:t>
            </a:r>
            <a:r>
              <a:rPr lang="en-US" sz="3600" b="1" dirty="0">
                <a:latin typeface="UTM Aptima" panose="02040603050506020204" pitchFamily="18" charset="0"/>
              </a:rPr>
              <a:t> </a:t>
            </a:r>
            <a:r>
              <a:rPr lang="en-US" sz="3600" b="1" dirty="0" err="1">
                <a:latin typeface="UTM Aptima" panose="02040603050506020204" pitchFamily="18" charset="0"/>
              </a:rPr>
              <a:t>suất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rót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nghiệp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suất</a:t>
            </a:r>
            <a:r>
              <a:rPr lang="en-US" sz="2400" dirty="0"/>
              <a:t>:</a:t>
            </a:r>
          </a:p>
          <a:p>
            <a:pPr algn="l"/>
            <a:r>
              <a:rPr lang="vi-VN" b="0" i="0" dirty="0">
                <a:solidFill>
                  <a:srgbClr val="4C4F5A"/>
                </a:solidFill>
                <a:effectLst/>
                <a:latin typeface="Open Sans" panose="020B0606030504020204" pitchFamily="34" charset="0"/>
              </a:rPr>
              <a:t>Xử lý tình huống tai nạn khẩn cấp khi chiết rót khí công nghiệp vào bình áp suất đòi hỏi sự nhận thức và phản ứng nhanh chóng. Trong trường hợp rò rỉ khí hoặc áp suất bất thường, người làm việc cần ngay lập tức thông báo cho đồng nghiệp và quản lý an toàn. Quá trình này cần được thực hiện theo quy trình đã đặt ra trong kế hoạch an toàn lao động.</a:t>
            </a:r>
          </a:p>
          <a:p>
            <a:pPr algn="l"/>
            <a:r>
              <a:rPr lang="vi-VN" b="0" i="0" dirty="0">
                <a:solidFill>
                  <a:srgbClr val="4C4F5A"/>
                </a:solidFill>
                <a:effectLst/>
                <a:latin typeface="Open Sans" panose="020B0606030504020204" pitchFamily="34" charset="0"/>
              </a:rPr>
              <a:t>Đồng thời, người làm việc cần đeo đúng trang bị bảo hộ cá nhân và di chuyển ra khỏi khu vực nguy hiểm theo hướng dẫn an toàn. Kích hoạt hệ thống thoát hiểm và sử dụng các biện pháp cứu thương cơ bản là quan trọng để giữ an toàn cho bản thân và đồng đội.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201</TotalTime>
  <Words>3052</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KHÍ CÔNG NGHIỆP</vt:lpstr>
      <vt:lpstr>Một số vụ tai nạn trong  nhà máy sản xuất khí công nghiệp</vt:lpstr>
      <vt:lpstr>Tóm tắt bài học</vt:lpstr>
      <vt:lpstr>Vận hành dây chuyền máy phản ứng hóa học</vt:lpstr>
      <vt:lpstr>Vận hành dây chuyền máy phản ứng hóa học</vt:lpstr>
      <vt:lpstr>Vận hành dây chuyền máy phản ứng hóa học</vt:lpstr>
      <vt:lpstr>Vận hành dây chuyền máy phản ứng hóa học</vt:lpstr>
      <vt:lpstr>Vận hành dây chuyền máy phản ứng hóa học</vt:lpstr>
      <vt:lpstr>Vận hành dây chuyền máy phản ứng hóa học</vt:lpstr>
      <vt:lpstr>Vận hành máy tách lọc tạp chất khí công nghiệp</vt:lpstr>
      <vt:lpstr>Vận hành máy tách lọc tạp chất khí công nghiệp</vt:lpstr>
      <vt:lpstr>Vận hành máy tách lọc tạp chất khí công nghiệp</vt:lpstr>
      <vt:lpstr>Vận hành máy tách lọc tạp chất khí công nghiệp</vt:lpstr>
      <vt:lpstr>Vận hành máy tách lọc tạp chất khí công nghiệp</vt:lpstr>
      <vt:lpstr>Vận hành máy tách lọc tạp chất khí công nghiệp</vt:lpstr>
      <vt:lpstr>Vận hành máy làm lạnh để hóa lỏng khí công nghiệp</vt:lpstr>
      <vt:lpstr>Vận hành máy làm lạnh để hóa lỏng khí công nghiệp</vt:lpstr>
      <vt:lpstr>Vận hành máy làm lạnh để hóa lỏng khí công nghiệp</vt:lpstr>
      <vt:lpstr>Vận hành máy làm lạnh để hóa lỏng khí công nghiệp</vt:lpstr>
      <vt:lpstr>Vận hành máy làm lạnh để hóa lỏng khí công nghiệp</vt:lpstr>
      <vt:lpstr>Vận hành máy làm lạnh để hóa lỏng khí công nghiệp</vt:lpstr>
      <vt:lpstr>Chiết rót khí công nghiệp vào bình áp suất</vt:lpstr>
      <vt:lpstr>Chiết rót khí công nghiệp vào bình áp suất</vt:lpstr>
      <vt:lpstr>Chiết rót khí công nghiệp vào bình áp suất</vt:lpstr>
      <vt:lpstr>Chiết rót khí công nghiệp vào bình áp suất</vt:lpstr>
      <vt:lpstr>Chiết rót khí công nghiệp vào bình áp suất</vt:lpstr>
      <vt:lpstr>Chiết rót khí công nghiệp vào bình áp suất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2024-04-03T07:31:33Z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