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4/1/2024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4/1/2024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4/1/2024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vi-VN" sz="4800" dirty="0">
                <a:latin typeface="Arial" panose="020B0604020202020204" pitchFamily="34" charset="0"/>
                <a:cs typeface="Arial" panose="020B0604020202020204" pitchFamily="34" charset="0"/>
              </a:rPr>
              <a:t>SẢN XUẤT KHĂN ƯỚT</a:t>
            </a:r>
            <a:endParaRPr lang="en-US" sz="48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t>
            </a:r>
            <a:r>
              <a:rPr lang="en-US" sz="1200" b="1">
                <a:solidFill>
                  <a:schemeClr val="accent1"/>
                </a:solidFill>
                <a:latin typeface="Arial" panose="020B0604020202020204" pitchFamily="34" charset="0"/>
                <a:cs typeface="Arial" panose="020B0604020202020204" pitchFamily="34" charset="0"/>
              </a:rPr>
              <a:t>AN TOÀN NAM </a:t>
            </a:r>
            <a:r>
              <a:rPr lang="en-US" sz="1200" b="1" dirty="0">
                <a:solidFill>
                  <a:schemeClr val="accent1"/>
                </a:solidFill>
                <a:latin typeface="Arial" panose="020B0604020202020204" pitchFamily="34" charset="0"/>
                <a:cs typeface="Arial" panose="020B0604020202020204" pitchFamily="34" charset="0"/>
              </a:rPr>
              <a:t>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02DF267D-2AE9-3BD2-E327-9D5F366D65E1}"/>
              </a:ext>
            </a:extLst>
          </p:cNvPr>
          <p:cNvPicPr>
            <a:picLocks noChangeAspect="1"/>
          </p:cNvPicPr>
          <p:nvPr/>
        </p:nvPicPr>
        <p:blipFill>
          <a:blip r:embed="rId4"/>
          <a:stretch>
            <a:fillRect/>
          </a:stretch>
        </p:blipFill>
        <p:spPr>
          <a:xfrm>
            <a:off x="4975149" y="4383338"/>
            <a:ext cx="2236936" cy="2236936"/>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525815"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vi-VN" sz="4000" b="1" dirty="0">
                <a:solidFill>
                  <a:schemeClr val="accent1"/>
                </a:solidFill>
                <a:latin typeface="UTM Aptima" panose="02040603050506020204" pitchFamily="18" charset="0"/>
              </a:rPr>
              <a:t>nhà máy sản xuất khăn ướt</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Ngành sản xuất khăn lạnh (cold towel) đang trở thành một lĩnh vực quan trọng trong ngành công nghiệp, mang lại nhiều cơ hội kinh doanh</a:t>
            </a:r>
            <a:r>
              <a:rPr lang="en-US" sz="2000" dirty="0">
                <a:ea typeface="+mn-lt"/>
                <a:cs typeface="+mn-lt"/>
              </a:rPr>
              <a:t>:</a:t>
            </a:r>
            <a:endParaRPr lang="en-US" dirty="0"/>
          </a:p>
          <a:p>
            <a:pPr marL="730885" lvl="1" indent="-304165"/>
            <a:r>
              <a:rPr lang="en-US" i="0" dirty="0" err="1">
                <a:solidFill>
                  <a:srgbClr val="0D0D0D"/>
                </a:solidFill>
                <a:effectLst/>
                <a:latin typeface="Söhne"/>
              </a:rPr>
              <a:t>Vụ</a:t>
            </a:r>
            <a:r>
              <a:rPr lang="en-US" i="0" dirty="0">
                <a:solidFill>
                  <a:srgbClr val="0D0D0D"/>
                </a:solidFill>
                <a:effectLst/>
                <a:latin typeface="Söhne"/>
              </a:rPr>
              <a:t> Tai </a:t>
            </a:r>
            <a:r>
              <a:rPr lang="en-US" i="0" dirty="0" err="1">
                <a:solidFill>
                  <a:srgbClr val="0D0D0D"/>
                </a:solidFill>
                <a:effectLst/>
                <a:latin typeface="Söhne"/>
              </a:rPr>
              <a:t>Nạn</a:t>
            </a:r>
            <a:r>
              <a:rPr lang="en-US" i="0" dirty="0">
                <a:solidFill>
                  <a:srgbClr val="0D0D0D"/>
                </a:solidFill>
                <a:effectLst/>
                <a:latin typeface="Söhne"/>
              </a:rPr>
              <a:t> </a:t>
            </a:r>
            <a:r>
              <a:rPr lang="en-US" i="0" dirty="0" err="1">
                <a:solidFill>
                  <a:srgbClr val="0D0D0D"/>
                </a:solidFill>
                <a:effectLst/>
                <a:latin typeface="Söhne"/>
              </a:rPr>
              <a:t>Hóa</a:t>
            </a:r>
            <a:r>
              <a:rPr lang="en-US" i="0" dirty="0">
                <a:solidFill>
                  <a:srgbClr val="0D0D0D"/>
                </a:solidFill>
                <a:effectLst/>
                <a:latin typeface="Söhne"/>
              </a:rPr>
              <a:t> </a:t>
            </a:r>
            <a:r>
              <a:rPr lang="en-US" i="0" dirty="0" err="1">
                <a:solidFill>
                  <a:srgbClr val="0D0D0D"/>
                </a:solidFill>
                <a:effectLst/>
                <a:latin typeface="Söhne"/>
              </a:rPr>
              <a:t>Chất</a:t>
            </a:r>
            <a:endParaRPr lang="en-US" i="0" dirty="0">
              <a:solidFill>
                <a:srgbClr val="0D0D0D"/>
              </a:solidFill>
              <a:effectLst/>
              <a:latin typeface="Söhne"/>
            </a:endParaRPr>
          </a:p>
          <a:p>
            <a:pPr marL="730885" lvl="1" indent="-304165"/>
            <a:r>
              <a:rPr lang="vi-VN" dirty="0"/>
              <a:t>Nguy Cơ Về Máy Móc</a:t>
            </a:r>
            <a:endParaRPr lang="en-US" dirty="0">
              <a:solidFill>
                <a:srgbClr val="0D0D0D"/>
              </a:solidFill>
              <a:latin typeface="Söhne"/>
            </a:endParaRPr>
          </a:p>
          <a:p>
            <a:pPr marL="730885" lvl="1" indent="-304165"/>
            <a:r>
              <a:rPr lang="en-US" dirty="0" err="1"/>
              <a:t>Quản</a:t>
            </a:r>
            <a:r>
              <a:rPr lang="en-US" dirty="0"/>
              <a:t> </a:t>
            </a:r>
            <a:r>
              <a:rPr lang="en-US" dirty="0" err="1"/>
              <a:t>lý</a:t>
            </a:r>
            <a:r>
              <a:rPr lang="en-US" dirty="0"/>
              <a:t> </a:t>
            </a:r>
            <a:r>
              <a:rPr lang="en-US" dirty="0" err="1"/>
              <a:t>Vệ</a:t>
            </a:r>
            <a:r>
              <a:rPr lang="en-US" dirty="0"/>
              <a:t> Sinh Lao </a:t>
            </a:r>
            <a:r>
              <a:rPr lang="en-US" dirty="0" err="1"/>
              <a:t>Động</a:t>
            </a:r>
            <a:endParaRPr lang="en-US" dirty="0">
              <a:solidFill>
                <a:srgbClr val="0D0D0D"/>
              </a:solidFill>
              <a:latin typeface="Söhne"/>
            </a:endParaRPr>
          </a:p>
          <a:p>
            <a:pPr marL="730885" lvl="1" indent="-304165"/>
            <a:r>
              <a:rPr lang="en-US" dirty="0" err="1"/>
              <a:t>Đào</a:t>
            </a:r>
            <a:r>
              <a:rPr lang="en-US" dirty="0"/>
              <a:t> </a:t>
            </a:r>
            <a:r>
              <a:rPr lang="en-US" dirty="0" err="1"/>
              <a:t>Tạo</a:t>
            </a:r>
            <a:r>
              <a:rPr lang="en-US" dirty="0"/>
              <a:t> An </a:t>
            </a:r>
            <a:r>
              <a:rPr lang="en-US" dirty="0" err="1"/>
              <a:t>Toàn</a:t>
            </a:r>
            <a:r>
              <a:rPr lang="en-US" dirty="0"/>
              <a:t> Lao </a:t>
            </a:r>
            <a:r>
              <a:rPr lang="en-US" dirty="0" err="1"/>
              <a:t>Động</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vận hành máy cắt vải thành từng miếng nhỏ để sản xuất khăn ướt </a:t>
            </a:r>
          </a:p>
          <a:p>
            <a:pPr marL="304165" indent="-304165">
              <a:buClr>
                <a:schemeClr val="tx1"/>
              </a:buClr>
            </a:pPr>
            <a:r>
              <a:rPr lang="en-US" dirty="0">
                <a:latin typeface="UTM Avo" panose="02040603050506020204" pitchFamily="18" charset="0"/>
              </a:rPr>
              <a:t>2</a:t>
            </a:r>
            <a:r>
              <a:rPr lang="vi-VN" dirty="0"/>
              <a:t>. An toàn vệ sinh lao động đối với nhân viên vận hành máy vệ sinh từng miếng vải để chuẩn bị sản xuất khăn ướt</a:t>
            </a:r>
          </a:p>
          <a:p>
            <a:pPr marL="304165" indent="-304165">
              <a:buClr>
                <a:schemeClr val="tx1"/>
              </a:buClr>
            </a:pPr>
            <a:r>
              <a:rPr lang="en-US" dirty="0">
                <a:latin typeface="UTM Avo" panose="02040603050506020204" pitchFamily="18" charset="0"/>
              </a:rPr>
              <a:t>3</a:t>
            </a:r>
            <a:r>
              <a:rPr lang="vi-VN" dirty="0"/>
              <a:t>. An toàn vệ sinh lao động đối với nhân viên vận hành máy tẩm mùi hương cho từng miếng vải để sản xuất khăn ướt</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từng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miếng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nhỏ</a:t>
            </a:r>
            <a:r>
              <a:rPr lang="en-US" dirty="0">
                <a:solidFill>
                  <a:schemeClr val="accent4"/>
                </a:solidFill>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vi-VN" sz="2000" b="1" i="0" dirty="0">
                <a:effectLst/>
                <a:latin typeface="Open Sans" panose="020B0606030504020204" pitchFamily="34" charset="0"/>
              </a:rPr>
              <a:t>Đặc điểm công việc vận hành máy cắt vải thành từng miếng nhỏ để sản xuất khăn ướt</a:t>
            </a:r>
            <a:endParaRPr lang="en-US" sz="2400" b="1" i="0" dirty="0">
              <a:effectLst/>
              <a:latin typeface="Söhne"/>
            </a:endParaRPr>
          </a:p>
          <a:p>
            <a:r>
              <a:rPr lang="vi-VN" b="0" i="0" dirty="0">
                <a:effectLst/>
                <a:latin typeface="Open Sans" panose="020B0606030504020204" pitchFamily="34" charset="0"/>
              </a:rPr>
              <a:t>Trong quá trình sản xuất khăn ướt, việc vận hành máy cắt vải đóng vai trò quan trọng, ảnh hưởng trực tiếp đến chất lượng và hiệu suất sản xuất. </a:t>
            </a:r>
            <a:endParaRPr lang="en-US" b="0" i="0" dirty="0">
              <a:effectLst/>
              <a:latin typeface="Open Sans" panose="020B0606030504020204" pitchFamily="34" charset="0"/>
            </a:endParaRPr>
          </a:p>
          <a:p>
            <a:r>
              <a:rPr lang="vi-VN" b="0" i="0" dirty="0">
                <a:effectLst/>
                <a:latin typeface="Open Sans" panose="020B0606030504020204" pitchFamily="34" charset="0"/>
              </a:rPr>
              <a:t>Công việc này đòi hỏi sự chuyên nghiệp và am hiểu sâu rộng về quá trình sản xuất. Dưới đây là mô tả chi tiết về đặc điểm của công việc này.</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2D499EDA-FA4E-D560-0B15-AA0DCF17F40E}"/>
              </a:ext>
            </a:extLst>
          </p:cNvPr>
          <p:cNvPicPr>
            <a:picLocks noChangeAspect="1"/>
          </p:cNvPicPr>
          <p:nvPr/>
        </p:nvPicPr>
        <p:blipFill>
          <a:blip r:embed="rId3"/>
          <a:stretch>
            <a:fillRect/>
          </a:stretch>
        </p:blipFill>
        <p:spPr>
          <a:xfrm>
            <a:off x="-530324" y="3501008"/>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từng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miếng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nhỏ</a:t>
            </a:r>
            <a:r>
              <a:rPr lang="en-US" dirty="0">
                <a:solidFill>
                  <a:schemeClr val="accent4"/>
                </a:solidFill>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2. </a:t>
            </a:r>
            <a:r>
              <a:rPr lang="vi-VN" sz="2000" b="1" i="0" dirty="0">
                <a:effectLst/>
                <a:latin typeface="Open Sans" panose="020B0606030504020204" pitchFamily="34" charset="0"/>
              </a:rPr>
              <a:t>Các dạng tai nạn trong quá trình vận hành máy cắt vải thành từng miếng nhỏ để sản xuất khăn ướt</a:t>
            </a:r>
            <a:endParaRPr lang="en-US" sz="2400" b="1" i="0" dirty="0">
              <a:effectLst/>
              <a:latin typeface="Söhne"/>
            </a:endParaRPr>
          </a:p>
          <a:p>
            <a:r>
              <a:rPr lang="vi-VN" b="0" i="0" dirty="0">
                <a:effectLst/>
                <a:latin typeface="Open Sans" panose="020B0606030504020204" pitchFamily="34" charset="0"/>
              </a:rPr>
              <a:t>Trong quá trình vận hành máy cắt vải để sản xuất khăn ướt, các nhân viên thường phải đối mặt với những rủi ro và tai nạn có thể xảy ra bất cứ lúc nào. </a:t>
            </a:r>
            <a:endParaRPr lang="en-US" b="0" i="0" dirty="0">
              <a:effectLst/>
              <a:latin typeface="Open Sans" panose="020B0606030504020204" pitchFamily="34" charset="0"/>
            </a:endParaRPr>
          </a:p>
          <a:p>
            <a:r>
              <a:rPr lang="vi-VN" b="0" i="0" dirty="0">
                <a:effectLst/>
                <a:latin typeface="Open Sans" panose="020B0606030504020204" pitchFamily="34" charset="0"/>
              </a:rPr>
              <a:t>Điều này đặt ra nhu cầu cần phải hiểu rõ và giảm thiểu các dạng tai nạn khác nhau để đảm bảo an toàn lao động và duy trì hiệu suất sản xuất. Dưới đây là mô tả về các dạng tai nạn thường gặp trong quá trình này.</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407BC58-9A81-97CC-F267-B50BA488D0A4}"/>
              </a:ext>
            </a:extLst>
          </p:cNvPr>
          <p:cNvPicPr>
            <a:picLocks noChangeAspect="1"/>
          </p:cNvPicPr>
          <p:nvPr/>
        </p:nvPicPr>
        <p:blipFill>
          <a:blip r:embed="rId3"/>
          <a:stretch>
            <a:fillRect/>
          </a:stretch>
        </p:blipFill>
        <p:spPr>
          <a:xfrm>
            <a:off x="-530324" y="3501008"/>
            <a:ext cx="4761905" cy="476190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từng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miếng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nhỏ</a:t>
            </a:r>
            <a:r>
              <a:rPr lang="en-US" dirty="0">
                <a:solidFill>
                  <a:schemeClr val="accent4"/>
                </a:solidFill>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3. </a:t>
            </a:r>
            <a:r>
              <a:rPr lang="vi-VN" sz="2000" b="1" i="0" dirty="0">
                <a:effectLst/>
                <a:latin typeface="Open Sans" panose="020B0606030504020204" pitchFamily="34" charset="0"/>
              </a:rPr>
              <a:t>Nguyên nhân gây ra tai nạn khi vận hành máy cắt vải thành từng miếng nhỏ để sản xuất khăn ướt</a:t>
            </a:r>
            <a:endParaRPr lang="en-US" sz="2400" b="1" i="0" dirty="0">
              <a:effectLst/>
              <a:latin typeface="Söhne"/>
            </a:endParaRPr>
          </a:p>
          <a:p>
            <a:pPr algn="l"/>
            <a:r>
              <a:rPr lang="vi-VN" b="0" i="0" dirty="0">
                <a:effectLst/>
                <a:latin typeface="Open Sans" panose="020B0606030504020204" pitchFamily="34" charset="0"/>
              </a:rPr>
              <a:t>Thứ nhất, thiếu đào tạo an toàn là một nguyên nhân quan trọng. Nhân viên không được đào tạo đầy đủ về cách sử dụng máy cắt vải và thiết bị bảo vệ cá nhân có thể gặp khó khăn trong việc nhận diện và tránh những tình huống nguy hiểm.</a:t>
            </a:r>
          </a:p>
          <a:p>
            <a:pPr algn="l"/>
            <a:r>
              <a:rPr lang="vi-VN" b="0" i="0" dirty="0">
                <a:effectLst/>
                <a:latin typeface="Open Sans" panose="020B0606030504020204" pitchFamily="34" charset="0"/>
              </a:rPr>
              <a:t>Thứ hai, việc thiếu bảo dưỡng định kỳ của máy móc có thể dẫn đến các vấn đề kỹ thuật, từ hỏng hóc đột ngột đến mất kiểm soát. Điều này làm tăng nguy cơ xảy ra tai nạn và yêu cầu sự quan sát liên tục.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EDF919C-D1C5-5BC6-E0BB-1DF31D4138DE}"/>
              </a:ext>
            </a:extLst>
          </p:cNvPr>
          <p:cNvPicPr>
            <a:picLocks noChangeAspect="1"/>
          </p:cNvPicPr>
          <p:nvPr/>
        </p:nvPicPr>
        <p:blipFill>
          <a:blip r:embed="rId3"/>
          <a:stretch>
            <a:fillRect/>
          </a:stretch>
        </p:blipFill>
        <p:spPr>
          <a:xfrm>
            <a:off x="-530324" y="3501008"/>
            <a:ext cx="4761905" cy="476190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từng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miếng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nhỏ</a:t>
            </a:r>
            <a:r>
              <a:rPr lang="en-US" dirty="0">
                <a:solidFill>
                  <a:schemeClr val="accent4"/>
                </a:solidFill>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vi-VN" sz="2000" b="1" i="0" dirty="0">
                <a:effectLst/>
                <a:latin typeface="Open Sans" panose="020B0606030504020204" pitchFamily="34" charset="0"/>
              </a:rPr>
              <a:t>Biện pháp phòng tránh tai nạn khi vận hành máy cắt vải thành từng miếng nhỏ để sản xuất khăn ướt</a:t>
            </a:r>
            <a:endParaRPr lang="en-US" sz="2400" b="1" i="0" dirty="0">
              <a:effectLst/>
              <a:latin typeface="Söhne"/>
            </a:endParaRPr>
          </a:p>
          <a:p>
            <a:r>
              <a:rPr lang="vi-VN" b="0" i="0" dirty="0">
                <a:effectLst/>
                <a:latin typeface="Open Sans" panose="020B0606030504020204" pitchFamily="34" charset="0"/>
              </a:rPr>
              <a:t>Một trong những biện pháp quan trọng là đảm bảo rằng tất cả nhân viên được huấn luyện về cách sử dụng máy cắt vải một cách an toàn. </a:t>
            </a:r>
            <a:endParaRPr lang="en-US" b="0" i="0" dirty="0">
              <a:effectLst/>
              <a:latin typeface="Open Sans" panose="020B0606030504020204" pitchFamily="34" charset="0"/>
            </a:endParaRPr>
          </a:p>
          <a:p>
            <a:r>
              <a:rPr lang="vi-VN" b="0" i="0" dirty="0">
                <a:effectLst/>
                <a:latin typeface="Open Sans" panose="020B0606030504020204" pitchFamily="34" charset="0"/>
              </a:rPr>
              <a:t>Huấn luyện nên tập trung vào việc nhận diện và tránh các tình huống nguy hiểm, sử dụng đúng thiết bị bảo vệ cá nhân, và tuân thủ quy tắc an toàn.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16EA0DD-215E-E574-C589-A16E80EC4ECE}"/>
              </a:ext>
            </a:extLst>
          </p:cNvPr>
          <p:cNvPicPr>
            <a:picLocks noChangeAspect="1"/>
          </p:cNvPicPr>
          <p:nvPr/>
        </p:nvPicPr>
        <p:blipFill>
          <a:blip r:embed="rId3"/>
          <a:stretch>
            <a:fillRect/>
          </a:stretch>
        </p:blipFill>
        <p:spPr>
          <a:xfrm>
            <a:off x="-530324" y="3501008"/>
            <a:ext cx="4761905" cy="476190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từng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miếng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nhỏ</a:t>
            </a:r>
            <a:r>
              <a:rPr lang="en-US" dirty="0">
                <a:solidFill>
                  <a:schemeClr val="accent4"/>
                </a:solidFill>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5. </a:t>
            </a:r>
            <a:r>
              <a:rPr lang="vi-VN" sz="2400" b="1" i="0" dirty="0">
                <a:effectLst/>
                <a:latin typeface="Söhne"/>
              </a:rPr>
              <a:t>Quy định an toàn lao động khi vận hành máy cắt vải thành từng miếng nhỏ để sản xuất khăn ướt</a:t>
            </a:r>
            <a:endParaRPr lang="en-US" sz="2400" b="1" i="0" dirty="0">
              <a:effectLst/>
              <a:latin typeface="Söhne"/>
            </a:endParaRPr>
          </a:p>
          <a:p>
            <a:pPr algn="l"/>
            <a:r>
              <a:rPr lang="vi-VN" b="0" i="0" dirty="0">
                <a:effectLst/>
                <a:latin typeface="Open Sans" panose="020B0606030504020204" pitchFamily="34" charset="0"/>
              </a:rPr>
              <a:t>Đầu tiên, quy định đảm bảo rằng mọi nhân viên đều được huấn luyện về an toàn lao động, bao gồm cả việc sử dụng máy cắt vải. Điều này bao gồm cả cách nhận biết và tránh những tình huống nguy hiểm, cũng như cách sử dụng đúng các thiết bị bảo vệ cá nhân.</a:t>
            </a:r>
          </a:p>
          <a:p>
            <a:pPr algn="l"/>
            <a:r>
              <a:rPr lang="vi-VN" b="0" i="0" dirty="0">
                <a:effectLst/>
                <a:latin typeface="Open Sans" panose="020B0606030504020204" pitchFamily="34" charset="0"/>
              </a:rPr>
              <a:t>Quy định cũng yêu cầu việc kiểm tra định kỳ và bảo dưỡng máy cắt vải để đảm bảo rằng chúng hoạt động ổn định và an toàn. Những biện pháp này không chỉ giảm nguy cơ hỏng hóc đột ngột mà còn đảm bảo hiệu suất máy móc.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479BCEB-AB8B-6319-B9F3-FDA4F8FDC845}"/>
              </a:ext>
            </a:extLst>
          </p:cNvPr>
          <p:cNvPicPr>
            <a:picLocks noChangeAspect="1"/>
          </p:cNvPicPr>
          <p:nvPr/>
        </p:nvPicPr>
        <p:blipFill>
          <a:blip r:embed="rId3"/>
          <a:stretch>
            <a:fillRect/>
          </a:stretch>
        </p:blipFill>
        <p:spPr>
          <a:xfrm>
            <a:off x="-530324" y="3501008"/>
            <a:ext cx="4761905" cy="476190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từng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miếng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nhỏ</a:t>
            </a:r>
            <a:r>
              <a:rPr lang="en-US" dirty="0">
                <a:solidFill>
                  <a:schemeClr val="accent4"/>
                </a:solidFill>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6. </a:t>
            </a:r>
            <a:r>
              <a:rPr lang="vi-VN" sz="2000" b="1" i="0" dirty="0">
                <a:effectLst/>
                <a:latin typeface="Open Sans" panose="020B0606030504020204" pitchFamily="34" charset="0"/>
              </a:rPr>
              <a:t>Xử lý tình huống tai nạn khẩn cấp khi vận hành máy cắt vải thành từng miếng nhỏ để sản xuất khăn ướt</a:t>
            </a:r>
            <a:endParaRPr lang="en-US" sz="2400" b="1" i="0" dirty="0">
              <a:effectLst/>
              <a:latin typeface="Söhne"/>
            </a:endParaRPr>
          </a:p>
          <a:p>
            <a:pPr algn="l"/>
            <a:r>
              <a:rPr lang="vi-VN" b="0" i="0" dirty="0">
                <a:effectLst/>
                <a:latin typeface="Open Sans" panose="020B0606030504020204" pitchFamily="34" charset="0"/>
              </a:rPr>
              <a:t>Đầu tiên, ngay khi xảy ra tai nạn, nhân viên phải dừng máy cắt vải ngay lập tức và bật các công tắc an toàn. Điều này giúp ngăn chặn tình hình trở nên tồi tệ hơn và giảm thiểu nguy cơ tai nạn lan rộng.</a:t>
            </a:r>
          </a:p>
          <a:p>
            <a:pPr algn="l"/>
            <a:r>
              <a:rPr lang="vi-VN" b="0" i="0" dirty="0">
                <a:effectLst/>
                <a:latin typeface="Open Sans" panose="020B0606030504020204" pitchFamily="34" charset="0"/>
              </a:rPr>
              <a:t>Tiếp theo, việc kêu gọi sự giúp đỡ và báo cáo ngay lập tức cho người quản lý hoặc đội ngũ cứu thương là quan trọng. Thông tin chi tiết về tình hình tai nạn và số lượng người bị ảnh hưởng sẽ giúp định rõ phạm vi của vụ việc.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2F19888-D9CD-7B14-E5D1-9954AE8CE0B4}"/>
              </a:ext>
            </a:extLst>
          </p:cNvPr>
          <p:cNvPicPr>
            <a:picLocks noChangeAspect="1"/>
          </p:cNvPicPr>
          <p:nvPr/>
        </p:nvPicPr>
        <p:blipFill>
          <a:blip r:embed="rId3"/>
          <a:stretch>
            <a:fillRect/>
          </a:stretch>
        </p:blipFill>
        <p:spPr>
          <a:xfrm>
            <a:off x="-530324" y="3501008"/>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9622159" cy="1143000"/>
          </a:xfrm>
        </p:spPr>
        <p:txBody>
          <a:bodyPr anchor="t">
            <a:noAutofit/>
          </a:bodyPr>
          <a:lstStyle/>
          <a:p>
            <a:pPr>
              <a:lnSpc>
                <a:spcPct val="100000"/>
              </a:lnSpc>
            </a:pPr>
            <a:r>
              <a:rPr lang="en-US" sz="3800" b="1" dirty="0" err="1">
                <a:solidFill>
                  <a:schemeClr val="bg1"/>
                </a:solidFill>
                <a:latin typeface="UTM Aptima" panose="02040603050506020204" pitchFamily="18" charset="0"/>
              </a:rPr>
              <a:t>Vận</a:t>
            </a:r>
            <a:r>
              <a:rPr lang="en-US" sz="3800" b="1" dirty="0">
                <a:solidFill>
                  <a:schemeClr val="bg1"/>
                </a:solidFill>
                <a:latin typeface="UTM Aptima" panose="02040603050506020204" pitchFamily="18" charset="0"/>
              </a:rPr>
              <a:t> </a:t>
            </a:r>
            <a:r>
              <a:rPr lang="en-US" sz="3800" b="1" dirty="0" err="1">
                <a:solidFill>
                  <a:schemeClr val="bg1"/>
                </a:solidFill>
                <a:latin typeface="UTM Aptima" panose="02040603050506020204" pitchFamily="18" charset="0"/>
              </a:rPr>
              <a:t>hành</a:t>
            </a:r>
            <a:r>
              <a:rPr lang="en-US" sz="3800" b="1" dirty="0">
                <a:solidFill>
                  <a:schemeClr val="bg1"/>
                </a:solidFill>
                <a:latin typeface="UTM Aptima" panose="02040603050506020204" pitchFamily="18" charset="0"/>
              </a:rPr>
              <a:t> </a:t>
            </a:r>
            <a:r>
              <a:rPr lang="en-US" sz="3800" b="1" dirty="0" err="1">
                <a:solidFill>
                  <a:schemeClr val="bg1"/>
                </a:solidFill>
                <a:latin typeface="UTM Aptima" panose="02040603050506020204" pitchFamily="18" charset="0"/>
              </a:rPr>
              <a:t>máy</a:t>
            </a:r>
            <a:r>
              <a:rPr lang="en-US" sz="3800" b="1" dirty="0">
                <a:solidFill>
                  <a:schemeClr val="bg1"/>
                </a:solidFill>
                <a:latin typeface="UTM Aptima" panose="02040603050506020204" pitchFamily="18" charset="0"/>
              </a:rPr>
              <a:t> </a:t>
            </a:r>
            <a:r>
              <a:rPr lang="en-US" sz="3800" b="1" dirty="0" err="1">
                <a:solidFill>
                  <a:schemeClr val="bg1"/>
                </a:solidFill>
                <a:latin typeface="UTM Aptima" panose="02040603050506020204" pitchFamily="18" charset="0"/>
              </a:rPr>
              <a:t>vệ</a:t>
            </a:r>
            <a:r>
              <a:rPr lang="en-US" sz="3800" b="1" dirty="0">
                <a:solidFill>
                  <a:schemeClr val="bg1"/>
                </a:solidFill>
                <a:latin typeface="UTM Aptima" panose="02040603050506020204" pitchFamily="18" charset="0"/>
              </a:rPr>
              <a:t> </a:t>
            </a:r>
            <a:r>
              <a:rPr lang="en-US" sz="3800" b="1" dirty="0" err="1">
                <a:solidFill>
                  <a:schemeClr val="bg1"/>
                </a:solidFill>
                <a:latin typeface="UTM Aptima" panose="02040603050506020204" pitchFamily="18" charset="0"/>
              </a:rPr>
              <a:t>sinh</a:t>
            </a:r>
            <a:r>
              <a:rPr lang="en-US" sz="3800" b="1" dirty="0">
                <a:solidFill>
                  <a:schemeClr val="bg1"/>
                </a:solidFill>
                <a:latin typeface="UTM Aptima" panose="02040603050506020204" pitchFamily="18" charset="0"/>
              </a:rPr>
              <a:t> </a:t>
            </a:r>
            <a:r>
              <a:rPr lang="en-US" sz="3800" b="1" dirty="0" err="1">
                <a:solidFill>
                  <a:schemeClr val="bg1"/>
                </a:solidFill>
                <a:latin typeface="UTM Aptima" panose="02040603050506020204" pitchFamily="18" charset="0"/>
              </a:rPr>
              <a:t>từng</a:t>
            </a:r>
            <a:r>
              <a:rPr lang="en-US" sz="3800" b="1" dirty="0">
                <a:solidFill>
                  <a:schemeClr val="bg1"/>
                </a:solidFill>
                <a:latin typeface="UTM Aptima" panose="02040603050506020204" pitchFamily="18" charset="0"/>
              </a:rPr>
              <a:t> </a:t>
            </a:r>
            <a:r>
              <a:rPr lang="en-US" sz="3800" b="1" dirty="0" err="1">
                <a:solidFill>
                  <a:schemeClr val="bg1"/>
                </a:solidFill>
                <a:latin typeface="UTM Aptima" panose="02040603050506020204" pitchFamily="18" charset="0"/>
              </a:rPr>
              <a:t>miếng</a:t>
            </a:r>
            <a:r>
              <a:rPr lang="en-US" sz="3800" b="1" dirty="0">
                <a:solidFill>
                  <a:schemeClr val="bg1"/>
                </a:solidFill>
                <a:latin typeface="UTM Aptima" panose="02040603050506020204" pitchFamily="18" charset="0"/>
              </a:rPr>
              <a:t> </a:t>
            </a:r>
            <a:r>
              <a:rPr lang="en-US" sz="3800" b="1" dirty="0" err="1">
                <a:solidFill>
                  <a:schemeClr val="bg1"/>
                </a:solidFill>
                <a:latin typeface="UTM Aptima" panose="02040603050506020204" pitchFamily="18" charset="0"/>
              </a:rPr>
              <a:t>vải</a:t>
            </a:r>
            <a:r>
              <a:rPr lang="en-US" sz="38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vệ sinh từng miếng vải để chuẩn bị sản xuất khăn ướt</a:t>
            </a:r>
            <a:r>
              <a:rPr lang="en-US" sz="2000" dirty="0"/>
              <a:t>:</a:t>
            </a:r>
          </a:p>
          <a:p>
            <a:pPr algn="l"/>
            <a:r>
              <a:rPr lang="vi-VN" b="0" i="0" dirty="0">
                <a:effectLst/>
                <a:latin typeface="Open Sans" panose="020B0606030504020204" pitchFamily="34" charset="0"/>
              </a:rPr>
              <a:t>Việc vận hành máy vệ sinh để chuẩn bị sản xuất khăn ướt là một quá trình quan trọng trong ngành công nghiệp sản xuất vệ sinh cá nhân. Đặc điểm của công việc này đòi hỏi sự chú ý đến từng chi tiết và sự chuyên nghiệp trong quá trình thực hiện.</a:t>
            </a:r>
          </a:p>
          <a:p>
            <a:pPr algn="l"/>
            <a:r>
              <a:rPr lang="vi-VN" b="0" i="0" dirty="0">
                <a:effectLst/>
                <a:latin typeface="Open Sans" panose="020B0606030504020204" pitchFamily="34" charset="0"/>
              </a:rPr>
              <a:t>Đầu tiên, người vận hành máy cần kiểm tra và làm sạch từng miếng vải một cách cẩn thận. Quá trình này đảm bảo rằng nguyên liệu đầu vào đạt được độ sạch tối ưu, giúp tăng chất lượng sản phẩm cuối cùng. Ngoài ra, họ cũng cần xác định và loại bỏ mọi tạp chất có thể ảnh hưởng đến quá trình sản xuất.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46B7A256-622E-5A1D-1113-A21DBA9B6698}"/>
              </a:ext>
            </a:extLst>
          </p:cNvPr>
          <p:cNvPicPr>
            <a:picLocks noChangeAspect="1"/>
          </p:cNvPicPr>
          <p:nvPr/>
        </p:nvPicPr>
        <p:blipFill>
          <a:blip r:embed="rId3"/>
          <a:stretch>
            <a:fillRect/>
          </a:stretch>
        </p:blipFill>
        <p:spPr>
          <a:xfrm>
            <a:off x="6120807" y="1048047"/>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974087" cy="1143000"/>
          </a:xfrm>
        </p:spPr>
        <p:txBody>
          <a:bodyPr anchor="t">
            <a:noAutofit/>
          </a:bodyPr>
          <a:lstStyle/>
          <a:p>
            <a:pPr>
              <a:lnSpc>
                <a:spcPct val="100000"/>
              </a:lnSpc>
            </a:pPr>
            <a:r>
              <a:rPr lang="en-US" sz="3800" b="1" dirty="0" err="1">
                <a:solidFill>
                  <a:schemeClr val="bg1"/>
                </a:solidFill>
                <a:latin typeface="UTM Aptima" panose="02040603050506020204" pitchFamily="18" charset="0"/>
              </a:rPr>
              <a:t>Vận</a:t>
            </a:r>
            <a:r>
              <a:rPr lang="en-US" sz="3800" b="1" dirty="0">
                <a:solidFill>
                  <a:schemeClr val="bg1"/>
                </a:solidFill>
                <a:latin typeface="UTM Aptima" panose="02040603050506020204" pitchFamily="18" charset="0"/>
              </a:rPr>
              <a:t> </a:t>
            </a:r>
            <a:r>
              <a:rPr lang="en-US" sz="3800" b="1" dirty="0" err="1">
                <a:solidFill>
                  <a:schemeClr val="bg1"/>
                </a:solidFill>
                <a:latin typeface="UTM Aptima" panose="02040603050506020204" pitchFamily="18" charset="0"/>
              </a:rPr>
              <a:t>hành</a:t>
            </a:r>
            <a:r>
              <a:rPr lang="en-US" sz="3800" b="1" dirty="0">
                <a:solidFill>
                  <a:schemeClr val="bg1"/>
                </a:solidFill>
                <a:latin typeface="UTM Aptima" panose="02040603050506020204" pitchFamily="18" charset="0"/>
              </a:rPr>
              <a:t> </a:t>
            </a:r>
            <a:r>
              <a:rPr lang="en-US" sz="3800" b="1" dirty="0" err="1">
                <a:solidFill>
                  <a:schemeClr val="bg1"/>
                </a:solidFill>
                <a:latin typeface="UTM Aptima" panose="02040603050506020204" pitchFamily="18" charset="0"/>
              </a:rPr>
              <a:t>máy</a:t>
            </a:r>
            <a:r>
              <a:rPr lang="en-US" sz="3800" b="1" dirty="0">
                <a:solidFill>
                  <a:schemeClr val="bg1"/>
                </a:solidFill>
                <a:latin typeface="UTM Aptima" panose="02040603050506020204" pitchFamily="18" charset="0"/>
              </a:rPr>
              <a:t> </a:t>
            </a:r>
            <a:r>
              <a:rPr lang="en-US" sz="3800" b="1" dirty="0" err="1">
                <a:solidFill>
                  <a:schemeClr val="bg1"/>
                </a:solidFill>
                <a:latin typeface="UTM Aptima" panose="02040603050506020204" pitchFamily="18" charset="0"/>
              </a:rPr>
              <a:t>vệ</a:t>
            </a:r>
            <a:r>
              <a:rPr lang="en-US" sz="3800" b="1" dirty="0">
                <a:solidFill>
                  <a:schemeClr val="bg1"/>
                </a:solidFill>
                <a:latin typeface="UTM Aptima" panose="02040603050506020204" pitchFamily="18" charset="0"/>
              </a:rPr>
              <a:t> </a:t>
            </a:r>
            <a:r>
              <a:rPr lang="en-US" sz="3800" b="1" dirty="0" err="1">
                <a:solidFill>
                  <a:schemeClr val="bg1"/>
                </a:solidFill>
                <a:latin typeface="UTM Aptima" panose="02040603050506020204" pitchFamily="18" charset="0"/>
              </a:rPr>
              <a:t>sinh</a:t>
            </a:r>
            <a:r>
              <a:rPr lang="en-US" sz="3800" b="1" dirty="0">
                <a:solidFill>
                  <a:schemeClr val="bg1"/>
                </a:solidFill>
                <a:latin typeface="UTM Aptima" panose="02040603050506020204" pitchFamily="18" charset="0"/>
              </a:rPr>
              <a:t> </a:t>
            </a:r>
            <a:r>
              <a:rPr lang="en-US" sz="3800" b="1" dirty="0" err="1">
                <a:solidFill>
                  <a:schemeClr val="bg1"/>
                </a:solidFill>
                <a:latin typeface="UTM Aptima" panose="02040603050506020204" pitchFamily="18" charset="0"/>
              </a:rPr>
              <a:t>từng</a:t>
            </a:r>
            <a:r>
              <a:rPr lang="en-US" sz="3800" b="1" dirty="0">
                <a:solidFill>
                  <a:schemeClr val="bg1"/>
                </a:solidFill>
                <a:latin typeface="UTM Aptima" panose="02040603050506020204" pitchFamily="18" charset="0"/>
              </a:rPr>
              <a:t> </a:t>
            </a:r>
            <a:r>
              <a:rPr lang="en-US" sz="3800" b="1" dirty="0" err="1">
                <a:solidFill>
                  <a:schemeClr val="bg1"/>
                </a:solidFill>
                <a:latin typeface="UTM Aptima" panose="02040603050506020204" pitchFamily="18" charset="0"/>
              </a:rPr>
              <a:t>miếng</a:t>
            </a:r>
            <a:r>
              <a:rPr lang="en-US" sz="3800" b="1" dirty="0">
                <a:solidFill>
                  <a:schemeClr val="bg1"/>
                </a:solidFill>
                <a:latin typeface="UTM Aptima" panose="02040603050506020204" pitchFamily="18" charset="0"/>
              </a:rPr>
              <a:t> </a:t>
            </a:r>
            <a:r>
              <a:rPr lang="en-US" sz="3800" b="1" dirty="0" err="1">
                <a:solidFill>
                  <a:schemeClr val="bg1"/>
                </a:solidFill>
                <a:latin typeface="UTM Aptima" panose="02040603050506020204" pitchFamily="18" charset="0"/>
              </a:rPr>
              <a:t>vải</a:t>
            </a:r>
            <a:r>
              <a:rPr lang="en-US" sz="38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trong quá trình vận hành máy vệ sinh từng miếng vải để chuẩn bị sản xuất khăn ướt</a:t>
            </a:r>
            <a:r>
              <a:rPr lang="en-US" sz="2000" dirty="0"/>
              <a:t>:</a:t>
            </a:r>
          </a:p>
          <a:p>
            <a:pPr algn="l"/>
            <a:r>
              <a:rPr lang="vi-VN" b="0" i="0" dirty="0">
                <a:effectLst/>
                <a:latin typeface="Open Sans" panose="020B0606030504020204" pitchFamily="34" charset="0"/>
              </a:rPr>
              <a:t>Trong quá trình vận hành máy vệ sinh để chuẩn bị sản xuất khăn ướt, có những rủi ro về tai nạn mà người làm việc cần phải chú ý và tránh. Một số dạng tai nạn thường gặp bao gồm việc bị mắc kẹt giữa các bộ phận máy khi thực hiện vệ sinh hoặc thay đổi miếng vải.</a:t>
            </a:r>
          </a:p>
          <a:p>
            <a:pPr algn="l"/>
            <a:r>
              <a:rPr lang="vi-VN" b="0" i="0" dirty="0">
                <a:effectLst/>
                <a:latin typeface="Open Sans" panose="020B0606030504020204" pitchFamily="34" charset="0"/>
              </a:rPr>
              <a:t>Các tai nạn thường xuất phát từ việc không tuân thủ quy trình an toàn. Việc không đeo đủ bảo hộ cá nhân, như găng tay và áo bảo hộ, có thể làm tăng nguy cơ bị thương tích. Ngoài ra, thiếu đào tạo về an toàn làm cho nhân viên dễ gặp rủi ro khi thực hiện các công đoạn nhất định.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230B015-07AE-50ED-DA1D-BE7559738771}"/>
              </a:ext>
            </a:extLst>
          </p:cNvPr>
          <p:cNvPicPr>
            <a:picLocks noChangeAspect="1"/>
          </p:cNvPicPr>
          <p:nvPr/>
        </p:nvPicPr>
        <p:blipFill>
          <a:blip r:embed="rId3"/>
          <a:stretch>
            <a:fillRect/>
          </a:stretch>
        </p:blipFill>
        <p:spPr>
          <a:xfrm>
            <a:off x="6120807" y="1048047"/>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9190111" cy="1143000"/>
          </a:xfrm>
        </p:spPr>
        <p:txBody>
          <a:bodyPr anchor="t">
            <a:noAutofit/>
          </a:bodyPr>
          <a:lstStyle/>
          <a:p>
            <a:pPr>
              <a:lnSpc>
                <a:spcPct val="100000"/>
              </a:lnSpc>
            </a:pPr>
            <a:r>
              <a:rPr lang="en-US" sz="3800" b="1" dirty="0" err="1">
                <a:solidFill>
                  <a:schemeClr val="bg1"/>
                </a:solidFill>
                <a:latin typeface="UTM Aptima" panose="02040603050506020204" pitchFamily="18" charset="0"/>
              </a:rPr>
              <a:t>Vận</a:t>
            </a:r>
            <a:r>
              <a:rPr lang="en-US" sz="3800" b="1" dirty="0">
                <a:solidFill>
                  <a:schemeClr val="bg1"/>
                </a:solidFill>
                <a:latin typeface="UTM Aptima" panose="02040603050506020204" pitchFamily="18" charset="0"/>
              </a:rPr>
              <a:t> </a:t>
            </a:r>
            <a:r>
              <a:rPr lang="en-US" sz="3800" b="1" dirty="0" err="1">
                <a:solidFill>
                  <a:schemeClr val="bg1"/>
                </a:solidFill>
                <a:latin typeface="UTM Aptima" panose="02040603050506020204" pitchFamily="18" charset="0"/>
              </a:rPr>
              <a:t>hành</a:t>
            </a:r>
            <a:r>
              <a:rPr lang="en-US" sz="3800" b="1" dirty="0">
                <a:solidFill>
                  <a:schemeClr val="bg1"/>
                </a:solidFill>
                <a:latin typeface="UTM Aptima" panose="02040603050506020204" pitchFamily="18" charset="0"/>
              </a:rPr>
              <a:t> </a:t>
            </a:r>
            <a:r>
              <a:rPr lang="en-US" sz="3800" b="1" dirty="0" err="1">
                <a:solidFill>
                  <a:schemeClr val="bg1"/>
                </a:solidFill>
                <a:latin typeface="UTM Aptima" panose="02040603050506020204" pitchFamily="18" charset="0"/>
              </a:rPr>
              <a:t>máy</a:t>
            </a:r>
            <a:r>
              <a:rPr lang="en-US" sz="3800" b="1" dirty="0">
                <a:solidFill>
                  <a:schemeClr val="bg1"/>
                </a:solidFill>
                <a:latin typeface="UTM Aptima" panose="02040603050506020204" pitchFamily="18" charset="0"/>
              </a:rPr>
              <a:t> </a:t>
            </a:r>
            <a:r>
              <a:rPr lang="en-US" sz="3800" b="1" dirty="0" err="1">
                <a:solidFill>
                  <a:schemeClr val="bg1"/>
                </a:solidFill>
                <a:latin typeface="UTM Aptima" panose="02040603050506020204" pitchFamily="18" charset="0"/>
              </a:rPr>
              <a:t>vệ</a:t>
            </a:r>
            <a:r>
              <a:rPr lang="en-US" sz="3800" b="1" dirty="0">
                <a:solidFill>
                  <a:schemeClr val="bg1"/>
                </a:solidFill>
                <a:latin typeface="UTM Aptima" panose="02040603050506020204" pitchFamily="18" charset="0"/>
              </a:rPr>
              <a:t> </a:t>
            </a:r>
            <a:r>
              <a:rPr lang="en-US" sz="3800" b="1" dirty="0" err="1">
                <a:solidFill>
                  <a:schemeClr val="bg1"/>
                </a:solidFill>
                <a:latin typeface="UTM Aptima" panose="02040603050506020204" pitchFamily="18" charset="0"/>
              </a:rPr>
              <a:t>sinh</a:t>
            </a:r>
            <a:r>
              <a:rPr lang="en-US" sz="3800" b="1" dirty="0">
                <a:solidFill>
                  <a:schemeClr val="bg1"/>
                </a:solidFill>
                <a:latin typeface="UTM Aptima" panose="02040603050506020204" pitchFamily="18" charset="0"/>
              </a:rPr>
              <a:t> </a:t>
            </a:r>
            <a:r>
              <a:rPr lang="en-US" sz="3800" b="1" dirty="0" err="1">
                <a:solidFill>
                  <a:schemeClr val="bg1"/>
                </a:solidFill>
                <a:latin typeface="UTM Aptima" panose="02040603050506020204" pitchFamily="18" charset="0"/>
              </a:rPr>
              <a:t>từng</a:t>
            </a:r>
            <a:r>
              <a:rPr lang="en-US" sz="3800" b="1" dirty="0">
                <a:solidFill>
                  <a:schemeClr val="bg1"/>
                </a:solidFill>
                <a:latin typeface="UTM Aptima" panose="02040603050506020204" pitchFamily="18" charset="0"/>
              </a:rPr>
              <a:t> </a:t>
            </a:r>
            <a:r>
              <a:rPr lang="en-US" sz="3800" b="1" dirty="0" err="1">
                <a:solidFill>
                  <a:schemeClr val="bg1"/>
                </a:solidFill>
                <a:latin typeface="UTM Aptima" panose="02040603050506020204" pitchFamily="18" charset="0"/>
              </a:rPr>
              <a:t>miếng</a:t>
            </a:r>
            <a:r>
              <a:rPr lang="en-US" sz="3800" b="1" dirty="0">
                <a:solidFill>
                  <a:schemeClr val="bg1"/>
                </a:solidFill>
                <a:latin typeface="UTM Aptima" panose="02040603050506020204" pitchFamily="18" charset="0"/>
              </a:rPr>
              <a:t> </a:t>
            </a:r>
            <a:r>
              <a:rPr lang="en-US" sz="3800" b="1" dirty="0" err="1">
                <a:solidFill>
                  <a:schemeClr val="bg1"/>
                </a:solidFill>
                <a:latin typeface="UTM Aptima" panose="02040603050506020204" pitchFamily="18" charset="0"/>
              </a:rPr>
              <a:t>vải</a:t>
            </a:r>
            <a:r>
              <a:rPr lang="en-US" sz="38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khi vận hành máy vệ sinh từng miếng vải để chuẩn bị sản xuất khăn ướt</a:t>
            </a:r>
            <a:r>
              <a:rPr lang="en-US" sz="2000" dirty="0"/>
              <a:t>:</a:t>
            </a:r>
          </a:p>
          <a:p>
            <a:pPr algn="l"/>
            <a:r>
              <a:rPr lang="vi-VN" b="0" i="0" dirty="0">
                <a:effectLst/>
                <a:latin typeface="Open Sans" panose="020B0606030504020204" pitchFamily="34" charset="0"/>
              </a:rPr>
              <a:t>Tai nạn khi vận hành máy vệ sinh để chuẩn bị sản xuất khăn ướt có thể phát sinh từ nhiều nguyên nhân chủ yếu. Một trong những nguyên nhân quan trọng nhất là thiếu hiểu biết và kỹ năng về máy móc của người làm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Sự thiếu hiểu biết này có thể dẫn đến việc thực hiện các thao tác không đúng cách hoặc không tuân thủ đúng các quy tắc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C6EB4FE-3E31-FD78-7F83-4D3AE0BAA281}"/>
              </a:ext>
            </a:extLst>
          </p:cNvPr>
          <p:cNvPicPr>
            <a:picLocks noChangeAspect="1"/>
          </p:cNvPicPr>
          <p:nvPr/>
        </p:nvPicPr>
        <p:blipFill>
          <a:blip r:embed="rId3"/>
          <a:stretch>
            <a:fillRect/>
          </a:stretch>
        </p:blipFill>
        <p:spPr>
          <a:xfrm>
            <a:off x="6120807" y="1048047"/>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830071" cy="1143000"/>
          </a:xfrm>
        </p:spPr>
        <p:txBody>
          <a:bodyPr anchor="t">
            <a:noAutofit/>
          </a:bodyPr>
          <a:lstStyle/>
          <a:p>
            <a:pPr>
              <a:lnSpc>
                <a:spcPct val="100000"/>
              </a:lnSpc>
            </a:pPr>
            <a:r>
              <a:rPr lang="en-US" sz="3800" b="1" dirty="0" err="1">
                <a:solidFill>
                  <a:schemeClr val="bg1"/>
                </a:solidFill>
                <a:latin typeface="UTM Aptima" panose="02040603050506020204" pitchFamily="18" charset="0"/>
              </a:rPr>
              <a:t>Vận</a:t>
            </a:r>
            <a:r>
              <a:rPr lang="en-US" sz="3800" b="1" dirty="0">
                <a:solidFill>
                  <a:schemeClr val="bg1"/>
                </a:solidFill>
                <a:latin typeface="UTM Aptima" panose="02040603050506020204" pitchFamily="18" charset="0"/>
              </a:rPr>
              <a:t> </a:t>
            </a:r>
            <a:r>
              <a:rPr lang="en-US" sz="3800" b="1" dirty="0" err="1">
                <a:solidFill>
                  <a:schemeClr val="bg1"/>
                </a:solidFill>
                <a:latin typeface="UTM Aptima" panose="02040603050506020204" pitchFamily="18" charset="0"/>
              </a:rPr>
              <a:t>hành</a:t>
            </a:r>
            <a:r>
              <a:rPr lang="en-US" sz="3800" b="1" dirty="0">
                <a:solidFill>
                  <a:schemeClr val="bg1"/>
                </a:solidFill>
                <a:latin typeface="UTM Aptima" panose="02040603050506020204" pitchFamily="18" charset="0"/>
              </a:rPr>
              <a:t> </a:t>
            </a:r>
            <a:r>
              <a:rPr lang="en-US" sz="3800" b="1" dirty="0" err="1">
                <a:solidFill>
                  <a:schemeClr val="bg1"/>
                </a:solidFill>
                <a:latin typeface="UTM Aptima" panose="02040603050506020204" pitchFamily="18" charset="0"/>
              </a:rPr>
              <a:t>máy</a:t>
            </a:r>
            <a:r>
              <a:rPr lang="en-US" sz="3800" b="1" dirty="0">
                <a:solidFill>
                  <a:schemeClr val="bg1"/>
                </a:solidFill>
                <a:latin typeface="UTM Aptima" panose="02040603050506020204" pitchFamily="18" charset="0"/>
              </a:rPr>
              <a:t> </a:t>
            </a:r>
            <a:r>
              <a:rPr lang="en-US" sz="3800" b="1" dirty="0" err="1">
                <a:solidFill>
                  <a:schemeClr val="bg1"/>
                </a:solidFill>
                <a:latin typeface="UTM Aptima" panose="02040603050506020204" pitchFamily="18" charset="0"/>
              </a:rPr>
              <a:t>vệ</a:t>
            </a:r>
            <a:r>
              <a:rPr lang="en-US" sz="3800" b="1" dirty="0">
                <a:solidFill>
                  <a:schemeClr val="bg1"/>
                </a:solidFill>
                <a:latin typeface="UTM Aptima" panose="02040603050506020204" pitchFamily="18" charset="0"/>
              </a:rPr>
              <a:t> </a:t>
            </a:r>
            <a:r>
              <a:rPr lang="en-US" sz="3800" b="1" dirty="0" err="1">
                <a:solidFill>
                  <a:schemeClr val="bg1"/>
                </a:solidFill>
                <a:latin typeface="UTM Aptima" panose="02040603050506020204" pitchFamily="18" charset="0"/>
              </a:rPr>
              <a:t>sinh</a:t>
            </a:r>
            <a:r>
              <a:rPr lang="en-US" sz="3800" b="1" dirty="0">
                <a:solidFill>
                  <a:schemeClr val="bg1"/>
                </a:solidFill>
                <a:latin typeface="UTM Aptima" panose="02040603050506020204" pitchFamily="18" charset="0"/>
              </a:rPr>
              <a:t> </a:t>
            </a:r>
            <a:r>
              <a:rPr lang="en-US" sz="3800" b="1" dirty="0" err="1">
                <a:solidFill>
                  <a:schemeClr val="bg1"/>
                </a:solidFill>
                <a:latin typeface="UTM Aptima" panose="02040603050506020204" pitchFamily="18" charset="0"/>
              </a:rPr>
              <a:t>từng</a:t>
            </a:r>
            <a:r>
              <a:rPr lang="en-US" sz="3800" b="1" dirty="0">
                <a:solidFill>
                  <a:schemeClr val="bg1"/>
                </a:solidFill>
                <a:latin typeface="UTM Aptima" panose="02040603050506020204" pitchFamily="18" charset="0"/>
              </a:rPr>
              <a:t> </a:t>
            </a:r>
            <a:r>
              <a:rPr lang="en-US" sz="3800" b="1" dirty="0" err="1">
                <a:solidFill>
                  <a:schemeClr val="bg1"/>
                </a:solidFill>
                <a:latin typeface="UTM Aptima" panose="02040603050506020204" pitchFamily="18" charset="0"/>
              </a:rPr>
              <a:t>miếng</a:t>
            </a:r>
            <a:r>
              <a:rPr lang="en-US" sz="3800" b="1" dirty="0">
                <a:solidFill>
                  <a:schemeClr val="bg1"/>
                </a:solidFill>
                <a:latin typeface="UTM Aptima" panose="02040603050506020204" pitchFamily="18" charset="0"/>
              </a:rPr>
              <a:t> </a:t>
            </a:r>
            <a:r>
              <a:rPr lang="en-US" sz="3800" b="1" dirty="0" err="1">
                <a:solidFill>
                  <a:schemeClr val="bg1"/>
                </a:solidFill>
                <a:latin typeface="UTM Aptima" panose="02040603050506020204" pitchFamily="18" charset="0"/>
              </a:rPr>
              <a:t>vải</a:t>
            </a:r>
            <a:r>
              <a:rPr lang="en-US" sz="38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khi vận hành máy vệ sinh từng miếng vải để chuẩn bị sản xuất khăn ướt</a:t>
            </a:r>
            <a:r>
              <a:rPr lang="en-US" sz="2000" dirty="0"/>
              <a:t>:</a:t>
            </a:r>
          </a:p>
          <a:p>
            <a:pPr algn="l"/>
            <a:r>
              <a:rPr lang="vi-VN" b="0" i="0" dirty="0">
                <a:effectLst/>
                <a:latin typeface="Open Sans" panose="020B0606030504020204" pitchFamily="34" charset="0"/>
              </a:rPr>
              <a:t>Để đảm bảo an toàn cho người làm việc khi vận hành máy vệ sinh để chuẩn bị sản xuất khăn ướt, việc thực hiện các biện pháp phòng tránh là hết sức quan trọng. Trước hết, đào tạo nhân viên về quy trình an toàn là quan trắc môi trường lao động đầu tiên cần được thực hiện.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Điều này bao gồm việc giảng dạy về cách sử dụng máy móc an toàn và áp dụng bảo hộ cá nhân một cách chính xác.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8E8E1DA-146A-293E-AA45-DFF8814EA7EF}"/>
              </a:ext>
            </a:extLst>
          </p:cNvPr>
          <p:cNvPicPr>
            <a:picLocks noChangeAspect="1"/>
          </p:cNvPicPr>
          <p:nvPr/>
        </p:nvPicPr>
        <p:blipFill>
          <a:blip r:embed="rId3"/>
          <a:stretch>
            <a:fillRect/>
          </a:stretch>
        </p:blipFill>
        <p:spPr>
          <a:xfrm>
            <a:off x="6120807" y="1048047"/>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974087" cy="1143000"/>
          </a:xfrm>
        </p:spPr>
        <p:txBody>
          <a:bodyPr anchor="t">
            <a:noAutofit/>
          </a:bodyPr>
          <a:lstStyle/>
          <a:p>
            <a:pPr>
              <a:lnSpc>
                <a:spcPct val="100000"/>
              </a:lnSpc>
            </a:pPr>
            <a:r>
              <a:rPr lang="en-US" sz="3800" b="1" dirty="0" err="1">
                <a:solidFill>
                  <a:schemeClr val="bg1"/>
                </a:solidFill>
                <a:latin typeface="UTM Aptima" panose="02040603050506020204" pitchFamily="18" charset="0"/>
              </a:rPr>
              <a:t>Vận</a:t>
            </a:r>
            <a:r>
              <a:rPr lang="en-US" sz="3800" b="1" dirty="0">
                <a:solidFill>
                  <a:schemeClr val="bg1"/>
                </a:solidFill>
                <a:latin typeface="UTM Aptima" panose="02040603050506020204" pitchFamily="18" charset="0"/>
              </a:rPr>
              <a:t> </a:t>
            </a:r>
            <a:r>
              <a:rPr lang="en-US" sz="3800" b="1" dirty="0" err="1">
                <a:solidFill>
                  <a:schemeClr val="bg1"/>
                </a:solidFill>
                <a:latin typeface="UTM Aptima" panose="02040603050506020204" pitchFamily="18" charset="0"/>
              </a:rPr>
              <a:t>hành</a:t>
            </a:r>
            <a:r>
              <a:rPr lang="en-US" sz="3800" b="1" dirty="0">
                <a:solidFill>
                  <a:schemeClr val="bg1"/>
                </a:solidFill>
                <a:latin typeface="UTM Aptima" panose="02040603050506020204" pitchFamily="18" charset="0"/>
              </a:rPr>
              <a:t> </a:t>
            </a:r>
            <a:r>
              <a:rPr lang="en-US" sz="3800" b="1" dirty="0" err="1">
                <a:solidFill>
                  <a:schemeClr val="bg1"/>
                </a:solidFill>
                <a:latin typeface="UTM Aptima" panose="02040603050506020204" pitchFamily="18" charset="0"/>
              </a:rPr>
              <a:t>máy</a:t>
            </a:r>
            <a:r>
              <a:rPr lang="en-US" sz="3800" b="1" dirty="0">
                <a:solidFill>
                  <a:schemeClr val="bg1"/>
                </a:solidFill>
                <a:latin typeface="UTM Aptima" panose="02040603050506020204" pitchFamily="18" charset="0"/>
              </a:rPr>
              <a:t> </a:t>
            </a:r>
            <a:r>
              <a:rPr lang="en-US" sz="3800" b="1" dirty="0" err="1">
                <a:solidFill>
                  <a:schemeClr val="bg1"/>
                </a:solidFill>
                <a:latin typeface="UTM Aptima" panose="02040603050506020204" pitchFamily="18" charset="0"/>
              </a:rPr>
              <a:t>vệ</a:t>
            </a:r>
            <a:r>
              <a:rPr lang="en-US" sz="3800" b="1" dirty="0">
                <a:solidFill>
                  <a:schemeClr val="bg1"/>
                </a:solidFill>
                <a:latin typeface="UTM Aptima" panose="02040603050506020204" pitchFamily="18" charset="0"/>
              </a:rPr>
              <a:t> </a:t>
            </a:r>
            <a:r>
              <a:rPr lang="en-US" sz="3800" b="1" dirty="0" err="1">
                <a:solidFill>
                  <a:schemeClr val="bg1"/>
                </a:solidFill>
                <a:latin typeface="UTM Aptima" panose="02040603050506020204" pitchFamily="18" charset="0"/>
              </a:rPr>
              <a:t>sinh</a:t>
            </a:r>
            <a:r>
              <a:rPr lang="en-US" sz="3800" b="1" dirty="0">
                <a:solidFill>
                  <a:schemeClr val="bg1"/>
                </a:solidFill>
                <a:latin typeface="UTM Aptima" panose="02040603050506020204" pitchFamily="18" charset="0"/>
              </a:rPr>
              <a:t> </a:t>
            </a:r>
            <a:r>
              <a:rPr lang="en-US" sz="3800" b="1" dirty="0" err="1">
                <a:solidFill>
                  <a:schemeClr val="bg1"/>
                </a:solidFill>
                <a:latin typeface="UTM Aptima" panose="02040603050506020204" pitchFamily="18" charset="0"/>
              </a:rPr>
              <a:t>từng</a:t>
            </a:r>
            <a:r>
              <a:rPr lang="en-US" sz="3800" b="1" dirty="0">
                <a:solidFill>
                  <a:schemeClr val="bg1"/>
                </a:solidFill>
                <a:latin typeface="UTM Aptima" panose="02040603050506020204" pitchFamily="18" charset="0"/>
              </a:rPr>
              <a:t> </a:t>
            </a:r>
            <a:r>
              <a:rPr lang="en-US" sz="3800" b="1" dirty="0" err="1">
                <a:solidFill>
                  <a:schemeClr val="bg1"/>
                </a:solidFill>
                <a:latin typeface="UTM Aptima" panose="02040603050506020204" pitchFamily="18" charset="0"/>
              </a:rPr>
              <a:t>miếng</a:t>
            </a:r>
            <a:r>
              <a:rPr lang="en-US" sz="3800" b="1" dirty="0">
                <a:solidFill>
                  <a:schemeClr val="bg1"/>
                </a:solidFill>
                <a:latin typeface="UTM Aptima" panose="02040603050506020204" pitchFamily="18" charset="0"/>
              </a:rPr>
              <a:t> </a:t>
            </a:r>
            <a:r>
              <a:rPr lang="en-US" sz="3800" b="1" dirty="0" err="1">
                <a:solidFill>
                  <a:schemeClr val="bg1"/>
                </a:solidFill>
                <a:latin typeface="UTM Aptima" panose="02040603050506020204" pitchFamily="18" charset="0"/>
              </a:rPr>
              <a:t>vải</a:t>
            </a:r>
            <a:r>
              <a:rPr lang="en-US" sz="38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vệ sinh từng miếng vải để chuẩn bị sản xuất khăn ướt</a:t>
            </a:r>
            <a:r>
              <a:rPr lang="en-US" sz="2000" dirty="0"/>
              <a:t>:</a:t>
            </a:r>
          </a:p>
          <a:p>
            <a:pPr algn="l"/>
            <a:r>
              <a:rPr lang="vi-VN" b="0" i="0" dirty="0">
                <a:effectLst/>
                <a:latin typeface="Open Sans" panose="020B0606030504020204" pitchFamily="34" charset="0"/>
              </a:rPr>
              <a:t>Quy định an toàn lao động khi vận hành máy vệ sinh từng miếng vải để chuẩn bị sản xuất khăn ướt đặt ra các tiêu chuẩn cao để bảo vệ người làm việc và đảm bảo quá trình sản xuất diễn ra một cách an toàn.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Nhân viên được yêu cầu tuân thủ việc đeo đầy đủ bảo hộ cá nhân, bao gồm mũ bảo hiểm, kính bảo hộ, và găng tay.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75312D5-E4C7-50AA-BE33-C3175DE206BD}"/>
              </a:ext>
            </a:extLst>
          </p:cNvPr>
          <p:cNvPicPr>
            <a:picLocks noChangeAspect="1"/>
          </p:cNvPicPr>
          <p:nvPr/>
        </p:nvPicPr>
        <p:blipFill>
          <a:blip r:embed="rId3"/>
          <a:stretch>
            <a:fillRect/>
          </a:stretch>
        </p:blipFill>
        <p:spPr>
          <a:xfrm>
            <a:off x="6120807" y="1048047"/>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830071" cy="1143000"/>
          </a:xfrm>
        </p:spPr>
        <p:txBody>
          <a:bodyPr anchor="t">
            <a:noAutofit/>
          </a:bodyPr>
          <a:lstStyle/>
          <a:p>
            <a:pPr>
              <a:lnSpc>
                <a:spcPct val="100000"/>
              </a:lnSpc>
            </a:pPr>
            <a:r>
              <a:rPr lang="en-US" sz="3800" b="1" dirty="0" err="1">
                <a:solidFill>
                  <a:schemeClr val="bg1"/>
                </a:solidFill>
                <a:latin typeface="UTM Aptima" panose="02040603050506020204" pitchFamily="18" charset="0"/>
              </a:rPr>
              <a:t>Vận</a:t>
            </a:r>
            <a:r>
              <a:rPr lang="en-US" sz="3800" b="1" dirty="0">
                <a:solidFill>
                  <a:schemeClr val="bg1"/>
                </a:solidFill>
                <a:latin typeface="UTM Aptima" panose="02040603050506020204" pitchFamily="18" charset="0"/>
              </a:rPr>
              <a:t> </a:t>
            </a:r>
            <a:r>
              <a:rPr lang="en-US" sz="3800" b="1" dirty="0" err="1">
                <a:solidFill>
                  <a:schemeClr val="bg1"/>
                </a:solidFill>
                <a:latin typeface="UTM Aptima" panose="02040603050506020204" pitchFamily="18" charset="0"/>
              </a:rPr>
              <a:t>hành</a:t>
            </a:r>
            <a:r>
              <a:rPr lang="en-US" sz="3800" b="1" dirty="0">
                <a:solidFill>
                  <a:schemeClr val="bg1"/>
                </a:solidFill>
                <a:latin typeface="UTM Aptima" panose="02040603050506020204" pitchFamily="18" charset="0"/>
              </a:rPr>
              <a:t> </a:t>
            </a:r>
            <a:r>
              <a:rPr lang="en-US" sz="3800" b="1" dirty="0" err="1">
                <a:solidFill>
                  <a:schemeClr val="bg1"/>
                </a:solidFill>
                <a:latin typeface="UTM Aptima" panose="02040603050506020204" pitchFamily="18" charset="0"/>
              </a:rPr>
              <a:t>máy</a:t>
            </a:r>
            <a:r>
              <a:rPr lang="en-US" sz="3800" b="1" dirty="0">
                <a:solidFill>
                  <a:schemeClr val="bg1"/>
                </a:solidFill>
                <a:latin typeface="UTM Aptima" panose="02040603050506020204" pitchFamily="18" charset="0"/>
              </a:rPr>
              <a:t> </a:t>
            </a:r>
            <a:r>
              <a:rPr lang="en-US" sz="3800" b="1" dirty="0" err="1">
                <a:solidFill>
                  <a:schemeClr val="bg1"/>
                </a:solidFill>
                <a:latin typeface="UTM Aptima" panose="02040603050506020204" pitchFamily="18" charset="0"/>
              </a:rPr>
              <a:t>vệ</a:t>
            </a:r>
            <a:r>
              <a:rPr lang="en-US" sz="3800" b="1" dirty="0">
                <a:solidFill>
                  <a:schemeClr val="bg1"/>
                </a:solidFill>
                <a:latin typeface="UTM Aptima" panose="02040603050506020204" pitchFamily="18" charset="0"/>
              </a:rPr>
              <a:t> </a:t>
            </a:r>
            <a:r>
              <a:rPr lang="en-US" sz="3800" b="1" dirty="0" err="1">
                <a:solidFill>
                  <a:schemeClr val="bg1"/>
                </a:solidFill>
                <a:latin typeface="UTM Aptima" panose="02040603050506020204" pitchFamily="18" charset="0"/>
              </a:rPr>
              <a:t>sinh</a:t>
            </a:r>
            <a:r>
              <a:rPr lang="en-US" sz="3800" b="1" dirty="0">
                <a:solidFill>
                  <a:schemeClr val="bg1"/>
                </a:solidFill>
                <a:latin typeface="UTM Aptima" panose="02040603050506020204" pitchFamily="18" charset="0"/>
              </a:rPr>
              <a:t> </a:t>
            </a:r>
            <a:r>
              <a:rPr lang="en-US" sz="3800" b="1" dirty="0" err="1">
                <a:solidFill>
                  <a:schemeClr val="bg1"/>
                </a:solidFill>
                <a:latin typeface="UTM Aptima" panose="02040603050506020204" pitchFamily="18" charset="0"/>
              </a:rPr>
              <a:t>từng</a:t>
            </a:r>
            <a:r>
              <a:rPr lang="en-US" sz="3800" b="1" dirty="0">
                <a:solidFill>
                  <a:schemeClr val="bg1"/>
                </a:solidFill>
                <a:latin typeface="UTM Aptima" panose="02040603050506020204" pitchFamily="18" charset="0"/>
              </a:rPr>
              <a:t> </a:t>
            </a:r>
            <a:r>
              <a:rPr lang="en-US" sz="3800" b="1" dirty="0" err="1">
                <a:solidFill>
                  <a:schemeClr val="bg1"/>
                </a:solidFill>
                <a:latin typeface="UTM Aptima" panose="02040603050506020204" pitchFamily="18" charset="0"/>
              </a:rPr>
              <a:t>miếng</a:t>
            </a:r>
            <a:r>
              <a:rPr lang="en-US" sz="3800" b="1" dirty="0">
                <a:solidFill>
                  <a:schemeClr val="bg1"/>
                </a:solidFill>
                <a:latin typeface="UTM Aptima" panose="02040603050506020204" pitchFamily="18" charset="0"/>
              </a:rPr>
              <a:t> </a:t>
            </a:r>
            <a:r>
              <a:rPr lang="en-US" sz="3800" b="1" dirty="0" err="1">
                <a:solidFill>
                  <a:schemeClr val="bg1"/>
                </a:solidFill>
                <a:latin typeface="UTM Aptima" panose="02040603050506020204" pitchFamily="18" charset="0"/>
              </a:rPr>
              <a:t>vải</a:t>
            </a:r>
            <a:r>
              <a:rPr lang="en-US" sz="38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vận hành máy vệ sinh từng miếng vải để chuẩn bị sản xuất khăn ướt</a:t>
            </a:r>
            <a:r>
              <a:rPr lang="en-US" sz="2000" dirty="0"/>
              <a:t>:</a:t>
            </a:r>
          </a:p>
          <a:p>
            <a:pPr algn="l"/>
            <a:r>
              <a:rPr lang="vi-VN" b="0" i="0" dirty="0">
                <a:effectLst/>
                <a:latin typeface="Open Sans" panose="020B0606030504020204" pitchFamily="34" charset="0"/>
              </a:rPr>
              <a:t>Xử lý tình huống tai nạn khẩn cấp khi vận hành máy vệ sinh từng miếng vải để chuẩn bị sản xuất khăn ướt đòi hỏi sự nhanh nhẹn và kỹ năng quản lý rủi ro.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có tai nạn, người làm việc cần ngay lập tức dừng máy và tắt nguồn điện để đảm bảo an toàn cho bản thân và đồng đội.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D4E759E-7317-8D09-5C58-E7DBF784CB7B}"/>
              </a:ext>
            </a:extLst>
          </p:cNvPr>
          <p:cNvPicPr>
            <a:picLocks noChangeAspect="1"/>
          </p:cNvPicPr>
          <p:nvPr/>
        </p:nvPicPr>
        <p:blipFill>
          <a:blip r:embed="rId3"/>
          <a:stretch>
            <a:fillRect/>
          </a:stretch>
        </p:blipFill>
        <p:spPr>
          <a:xfrm>
            <a:off x="6120807" y="1048047"/>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tẩm mùi hương cho từng miếng vải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tẩm mùi hương cho từng miếng vải để sản xuất khăn ướt</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Quá trình vận hành máy tẩm mùi hương trong sản xuất khăn ướt đòi hỏi sự chuyên nghiệp và chú ý đặc biệt từ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công đoạn này, người làm việc phải hiểu rõ cách thức và đặc điểm kỹ thuật của máy để đảm bảo quá trình sản xuất diễn ra mượt mà và hiệu quả.</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5BC45203-8B8E-0312-998C-7DFC24B78A93}"/>
              </a:ext>
            </a:extLst>
          </p:cNvPr>
          <p:cNvPicPr>
            <a:picLocks noChangeAspect="1"/>
          </p:cNvPicPr>
          <p:nvPr/>
        </p:nvPicPr>
        <p:blipFill>
          <a:blip r:embed="rId3"/>
          <a:stretch>
            <a:fillRect/>
          </a:stretch>
        </p:blipFill>
        <p:spPr>
          <a:xfrm>
            <a:off x="-818356" y="3429000"/>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tẩm mùi hương cho từng miếng vải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trong quá trình vận hành máy tẩm mùi hương cho từng miếng vải để sản xuất khăn ướt</a:t>
            </a:r>
            <a:endParaRPr lang="vi-VN" sz="2000" b="1" i="0" dirty="0">
              <a:effectLst/>
              <a:latin typeface="Open Sans" panose="020B0606030504020204" pitchFamily="34" charset="0"/>
            </a:endParaRPr>
          </a:p>
          <a:p>
            <a:pPr algn="l">
              <a:buFont typeface="Arial" panose="020B0604020202020204" pitchFamily="34" charset="0"/>
              <a:buChar char="•"/>
            </a:pPr>
            <a:r>
              <a:rPr lang="vi-VN" b="1" i="0" dirty="0">
                <a:effectLst/>
                <a:latin typeface="Open Sans" panose="020B0606030504020204" pitchFamily="34" charset="0"/>
              </a:rPr>
              <a:t>Rủi Ro Hóa Chất:</a:t>
            </a:r>
            <a:r>
              <a:rPr lang="vi-VN" b="0" i="0" dirty="0">
                <a:effectLst/>
                <a:latin typeface="Open Sans" panose="020B0606030504020204" pitchFamily="34" charset="0"/>
              </a:rPr>
              <a:t> Do sử dụng mùi hương và hóa chất khác nhau, có thể xảy ra tai nạn hóa chất nếu nhân viên không tuân thủ quy tắc an toàn. Tiếp xúc trực tiếp có thể gây kích ứng da và mắt.</a:t>
            </a:r>
          </a:p>
          <a:p>
            <a:pPr algn="l">
              <a:buFont typeface="Arial" panose="020B0604020202020204" pitchFamily="34" charset="0"/>
              <a:buChar char="•"/>
            </a:pPr>
            <a:r>
              <a:rPr lang="vi-VN" b="1" i="0" dirty="0">
                <a:effectLst/>
                <a:latin typeface="Open Sans" panose="020B0606030504020204" pitchFamily="34" charset="0"/>
              </a:rPr>
              <a:t>Mất An Toàn Trong Quá Trình Điều Chỉnh:</a:t>
            </a:r>
            <a:r>
              <a:rPr lang="vi-VN" b="0" i="0" dirty="0">
                <a:effectLst/>
                <a:latin typeface="Open Sans" panose="020B0606030504020204" pitchFamily="34" charset="0"/>
              </a:rPr>
              <a:t> Những điều chỉnh đòi hỏi sự canh gác cẩn thận. Việc không chú ý khi thay đổi cài đặt máy có thể dẫn đến tai nạn, bao gồm làm tổn thương với các bộ phận cơ khí hoặc điện tử.</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A08BBA5-623B-FA5E-5786-D74F92B65256}"/>
              </a:ext>
            </a:extLst>
          </p:cNvPr>
          <p:cNvPicPr>
            <a:picLocks noChangeAspect="1"/>
          </p:cNvPicPr>
          <p:nvPr/>
        </p:nvPicPr>
        <p:blipFill>
          <a:blip r:embed="rId3"/>
          <a:stretch>
            <a:fillRect/>
          </a:stretch>
        </p:blipFill>
        <p:spPr>
          <a:xfrm>
            <a:off x="-818356" y="3429000"/>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tẩm mùi hương cho từng miếng vải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khi vận hành máy tẩm mùi hương cho từng miếng vải để sản xuất khăn ướt</a:t>
            </a:r>
            <a:endParaRPr lang="vi-VN" sz="2000" b="1" i="0" dirty="0">
              <a:effectLst/>
              <a:latin typeface="Open Sans" panose="020B0606030504020204" pitchFamily="34" charset="0"/>
            </a:endParaRPr>
          </a:p>
          <a:p>
            <a:pPr algn="l">
              <a:buFont typeface="Arial" panose="020B0604020202020204" pitchFamily="34" charset="0"/>
              <a:buChar char="•"/>
            </a:pPr>
            <a:r>
              <a:rPr lang="vi-VN" b="1" i="0" dirty="0">
                <a:effectLst/>
                <a:latin typeface="Open Sans" panose="020B0606030504020204" pitchFamily="34" charset="0"/>
              </a:rPr>
              <a:t>Thiếu Đào Tạo An Toàn:</a:t>
            </a:r>
            <a:r>
              <a:rPr lang="vi-VN" b="0" i="0" dirty="0">
                <a:effectLst/>
                <a:latin typeface="Open Sans" panose="020B0606030504020204" pitchFamily="34" charset="0"/>
              </a:rPr>
              <a:t> Nhân viên không được đào tạo đầy đủ về an toàn trong quá trình vận hành máy có thể không nhận biết được các rủi ro và biện pháp phòng ngừa, dẫn đến các tai nạn không mong muốn.</a:t>
            </a:r>
          </a:p>
          <a:p>
            <a:pPr algn="l">
              <a:buFont typeface="Arial" panose="020B0604020202020204" pitchFamily="34" charset="0"/>
              <a:buChar char="•"/>
            </a:pPr>
            <a:r>
              <a:rPr lang="vi-VN" b="1" i="0" dirty="0">
                <a:effectLst/>
                <a:latin typeface="Open Sans" panose="020B0606030504020204" pitchFamily="34" charset="0"/>
              </a:rPr>
              <a:t>Thiếu Kiểm Soát Quá Trình:</a:t>
            </a:r>
            <a:r>
              <a:rPr lang="vi-VN" b="0" i="0" dirty="0">
                <a:effectLst/>
                <a:latin typeface="Open Sans" panose="020B0606030504020204" pitchFamily="34" charset="0"/>
              </a:rPr>
              <a:t> Sự thiếu kiểm soát trong quá trình vận hành có thể dẫn đến việc máy hoạt động ở điều kiện không an toàn. Điều này bao gồm việc không giữ chặt các thông số kỹ thuật, từ lượng mùi hương đến áp suất máy.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BC966AB-7A82-C48E-96B6-1608DF196180}"/>
              </a:ext>
            </a:extLst>
          </p:cNvPr>
          <p:cNvPicPr>
            <a:picLocks noChangeAspect="1"/>
          </p:cNvPicPr>
          <p:nvPr/>
        </p:nvPicPr>
        <p:blipFill>
          <a:blip r:embed="rId3"/>
          <a:stretch>
            <a:fillRect/>
          </a:stretch>
        </p:blipFill>
        <p:spPr>
          <a:xfrm>
            <a:off x="-818356" y="3429000"/>
            <a:ext cx="4761905" cy="4761905"/>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tẩm mùi hương cho từng miếng vải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khi vận hành máy tẩm mùi hương cho từng miếng vải để sản xuất khăn ướt</a:t>
            </a:r>
            <a:endParaRPr lang="vi-VN" sz="2000" b="1" i="0" dirty="0">
              <a:effectLst/>
              <a:latin typeface="Open Sans" panose="020B0606030504020204" pitchFamily="34" charset="0"/>
            </a:endParaRPr>
          </a:p>
          <a:p>
            <a:pPr algn="l">
              <a:buFont typeface="Arial" panose="020B0604020202020204" pitchFamily="34" charset="0"/>
              <a:buChar char="•"/>
            </a:pPr>
            <a:r>
              <a:rPr lang="vi-VN" b="1" i="0" dirty="0">
                <a:effectLst/>
                <a:latin typeface="Open Sans" panose="020B0606030504020204" pitchFamily="34" charset="0"/>
              </a:rPr>
              <a:t>Đào Tạo An Toàn Đầy Đủ:</a:t>
            </a:r>
            <a:r>
              <a:rPr lang="vi-VN" b="0" i="0" dirty="0">
                <a:effectLst/>
                <a:latin typeface="Open Sans" panose="020B0606030504020204" pitchFamily="34" charset="0"/>
              </a:rPr>
              <a:t> Nhân viên cần được đào tạo về các nguy cơ và biện pháp an toàn khi vận hành máy. Hiểu rõ về máy móc và quy trình sẽ giúp họ nhận biết và tránh được các tình huống nguy hiểm.</a:t>
            </a:r>
          </a:p>
          <a:p>
            <a:pPr algn="l">
              <a:buFont typeface="Arial" panose="020B0604020202020204" pitchFamily="34" charset="0"/>
              <a:buChar char="•"/>
            </a:pPr>
            <a:r>
              <a:rPr lang="vi-VN" b="1" i="0" dirty="0">
                <a:effectLst/>
                <a:latin typeface="Open Sans" panose="020B0606030504020204" pitchFamily="34" charset="0"/>
              </a:rPr>
              <a:t>Kiểm Soát Định Kỳ Máy Móc:</a:t>
            </a:r>
            <a:r>
              <a:rPr lang="vi-VN" b="0" i="0" dirty="0">
                <a:effectLst/>
                <a:latin typeface="Open Sans" panose="020B0606030504020204" pitchFamily="34" charset="0"/>
              </a:rPr>
              <a:t> Bảo dưỡng định kỳ là quan trọng để đảm bảo máy luôn hoạt động ổn định. Việc kiểm tra và bảo dưỡng định kỳ giúp ngăn chặn sự cố và giảm nguy cơ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DF8B6ED-9AFF-D342-A573-F1C56AD419DE}"/>
              </a:ext>
            </a:extLst>
          </p:cNvPr>
          <p:cNvPicPr>
            <a:picLocks noChangeAspect="1"/>
          </p:cNvPicPr>
          <p:nvPr/>
        </p:nvPicPr>
        <p:blipFill>
          <a:blip r:embed="rId3"/>
          <a:stretch>
            <a:fillRect/>
          </a:stretch>
        </p:blipFill>
        <p:spPr>
          <a:xfrm>
            <a:off x="-818356" y="3429000"/>
            <a:ext cx="4761905" cy="4761905"/>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tẩm mùi hương cho từng miếng vải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tẩm mùi hương cho từng miếng vải để sản xuất khăn ướt</a:t>
            </a:r>
            <a:endParaRPr lang="vi-VN" sz="2000" b="1" i="0" dirty="0">
              <a:effectLst/>
              <a:latin typeface="Open Sans" panose="020B0606030504020204" pitchFamily="34" charset="0"/>
            </a:endParaRPr>
          </a:p>
          <a:p>
            <a:pPr algn="l">
              <a:buFont typeface="Arial" panose="020B0604020202020204" pitchFamily="34" charset="0"/>
              <a:buChar char="•"/>
            </a:pPr>
            <a:r>
              <a:rPr lang="vi-VN" b="1" i="0" dirty="0">
                <a:effectLst/>
                <a:latin typeface="Open Sans" panose="020B0606030504020204" pitchFamily="34" charset="0"/>
              </a:rPr>
              <a:t>Trang Bị Bảo Hộ:</a:t>
            </a:r>
            <a:r>
              <a:rPr lang="vi-VN" b="0" i="0" dirty="0">
                <a:effectLst/>
                <a:latin typeface="Open Sans" panose="020B0606030504020204" pitchFamily="34" charset="0"/>
              </a:rPr>
              <a:t> Mọi người làm việc phải đảm bảo đeo đủ trang bị bảo hộ, bao gồm kính bảo hộ, mặt nạ và găng tay, để bảo vệ mắt, mũi, miệng và tay khỏi tác động của hóa chất và mùi hương.</a:t>
            </a:r>
          </a:p>
          <a:p>
            <a:pPr algn="l">
              <a:buFont typeface="Arial" panose="020B0604020202020204" pitchFamily="34" charset="0"/>
              <a:buChar char="•"/>
            </a:pPr>
            <a:r>
              <a:rPr lang="vi-VN" b="1" i="0" dirty="0">
                <a:effectLst/>
                <a:latin typeface="Open Sans" panose="020B0606030504020204" pitchFamily="34" charset="0"/>
              </a:rPr>
              <a:t>Đào Tạo An Toàn:</a:t>
            </a:r>
            <a:r>
              <a:rPr lang="vi-VN" b="0" i="0" dirty="0">
                <a:effectLst/>
                <a:latin typeface="Open Sans" panose="020B0606030504020204" pitchFamily="34" charset="0"/>
              </a:rPr>
              <a:t> Tất cả nhân viên cần được đào tạo đầy đủ về an toàn lao động và quy trình vận hành máy. Sự hiểu biết về rủi ro và biện pháp phòng ngừa là chìa khóa để tránh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B475265-C123-B9E1-3D13-85DF98D3AA21}"/>
              </a:ext>
            </a:extLst>
          </p:cNvPr>
          <p:cNvPicPr>
            <a:picLocks noChangeAspect="1"/>
          </p:cNvPicPr>
          <p:nvPr/>
        </p:nvPicPr>
        <p:blipFill>
          <a:blip r:embed="rId3"/>
          <a:stretch>
            <a:fillRect/>
          </a:stretch>
        </p:blipFill>
        <p:spPr>
          <a:xfrm>
            <a:off x="-818356" y="3429000"/>
            <a:ext cx="4761905" cy="4761905"/>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tẩm mùi hương cho từng miếng vải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vận hành máy tẩm mùi hương cho từng miếng vải để sản xuất khăn ướt</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tai nạn khi vận hành máy tẩm mùi hương, việc xử lý khẩn cấp đòi hỏi sự nhạy bén và kỹ năng của nhân viên. Đầu tiên và quan trọng nhất, họ phải bảo vệ bản thân bằng cách ngừng ngay công việc và đeo đầy đủ trang bị bảo hộ.</a:t>
            </a:r>
          </a:p>
          <a:p>
            <a:pPr algn="l"/>
            <a:r>
              <a:rPr lang="vi-VN" b="0" i="0" dirty="0">
                <a:effectLst/>
                <a:latin typeface="Open Sans" panose="020B0606030504020204" pitchFamily="34" charset="0"/>
              </a:rPr>
              <a:t>Sau đó, nhân viên cần kích thích hệ thống báo động và thông báo vụ tai nạn cho người quản lý và đồng nghiệp. Việc này giúp kích thích các biện pháp cứu thương và đảm bảo sự hỗ trợ nhanh chóng.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7AE0D55-569B-F7A7-FAEE-2123D2475EBB}"/>
              </a:ext>
            </a:extLst>
          </p:cNvPr>
          <p:cNvPicPr>
            <a:picLocks noChangeAspect="1"/>
          </p:cNvPicPr>
          <p:nvPr/>
        </p:nvPicPr>
        <p:blipFill>
          <a:blip r:embed="rId3"/>
          <a:stretch>
            <a:fillRect/>
          </a:stretch>
        </p:blipFill>
        <p:spPr>
          <a:xfrm>
            <a:off x="-818356" y="3429000"/>
            <a:ext cx="4761905" cy="4761905"/>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149</TotalTime>
  <Words>2521</Words>
  <Application>Microsoft Office PowerPoint</Application>
  <PresentationFormat>Custom</PresentationFormat>
  <Paragraphs>95</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KHĂN ƯỚT</vt:lpstr>
      <vt:lpstr>Một số vụ tai nạn trong nhà máy sản xuất khăn ướt</vt:lpstr>
      <vt:lpstr>Tóm tắt bài học</vt:lpstr>
      <vt:lpstr>Vận hành máy cắt vải thành từng miếng nhỏ </vt:lpstr>
      <vt:lpstr>Vận hành máy cắt vải thành từng miếng nhỏ </vt:lpstr>
      <vt:lpstr>Vận hành máy cắt vải thành từng miếng nhỏ </vt:lpstr>
      <vt:lpstr>Vận hành máy cắt vải thành từng miếng nhỏ </vt:lpstr>
      <vt:lpstr>Vận hành máy cắt vải thành từng miếng nhỏ </vt:lpstr>
      <vt:lpstr>Vận hành máy cắt vải thành từng miếng nhỏ </vt:lpstr>
      <vt:lpstr>Vận hành máy vệ sinh từng miếng vải </vt:lpstr>
      <vt:lpstr>Vận hành máy vệ sinh từng miếng vải </vt:lpstr>
      <vt:lpstr>Vận hành máy vệ sinh từng miếng vải </vt:lpstr>
      <vt:lpstr>Vận hành máy vệ sinh từng miếng vải </vt:lpstr>
      <vt:lpstr>Vận hành máy vệ sinh từng miếng vải </vt:lpstr>
      <vt:lpstr>Vận hành máy vệ sinh từng miếng vải </vt:lpstr>
      <vt:lpstr>Vận hành máy tẩm mùi hương cho từng miếng vải</vt:lpstr>
      <vt:lpstr>Vận hành máy tẩm mùi hương cho từng miếng vải</vt:lpstr>
      <vt:lpstr>Vận hành máy tẩm mùi hương cho từng miếng vải</vt:lpstr>
      <vt:lpstr>Vận hành máy tẩm mùi hương cho từng miếng vải</vt:lpstr>
      <vt:lpstr>Vận hành máy tẩm mùi hương cho từng miếng vải</vt:lpstr>
      <vt:lpstr>Vận hành máy tẩm mùi hương cho từng miếng vải</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18</cp:revision>
  <dcterms:created xsi:type="dcterms:W3CDTF">2024-03-23T04:43:33Z</dcterms:created>
  <dcterms:modified xsi:type="dcterms:W3CDTF">2024-04-01T08:21:37Z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