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1649" y="2188029"/>
            <a:ext cx="490393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LỀU CẮM TRẠI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FEB5E6E-AFEF-4165-40C5-91C7AD3AFB4F}"/>
              </a:ext>
            </a:extLst>
          </p:cNvPr>
          <p:cNvPicPr>
            <a:picLocks noChangeAspect="1"/>
          </p:cNvPicPr>
          <p:nvPr/>
        </p:nvPicPr>
        <p:blipFill>
          <a:blip r:embed="rId4"/>
          <a:stretch>
            <a:fillRect/>
          </a:stretch>
        </p:blipFill>
        <p:spPr>
          <a:xfrm>
            <a:off x="3712664"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74995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lều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cắm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trại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lều cắm trại, việc duy trì môi trường làm việc an toàn là một ưu tiên hàng đầu. Tuy nhiên, không tránh khỏi những sự cố tai nạn lao động có thể xảy ra</a:t>
            </a:r>
            <a:r>
              <a:rPr lang="en-US" sz="2000" dirty="0">
                <a:ea typeface="+mn-lt"/>
                <a:cs typeface="+mn-lt"/>
              </a:rPr>
              <a:t>:</a:t>
            </a:r>
            <a:endParaRPr lang="en-US" dirty="0"/>
          </a:p>
          <a:p>
            <a:pPr marL="730885" lvl="1" indent="-304165"/>
            <a:r>
              <a:rPr lang="pt-BR" i="0" dirty="0">
                <a:solidFill>
                  <a:srgbClr val="0D0D0D"/>
                </a:solidFill>
                <a:effectLst/>
                <a:latin typeface="Söhne"/>
              </a:rPr>
              <a:t>Rủi Ro Tại Dây Chuyền Sản Xuất</a:t>
            </a:r>
          </a:p>
          <a:p>
            <a:pPr marL="730885" lvl="1" indent="-304165"/>
            <a:r>
              <a:rPr lang="vi-VN" dirty="0">
                <a:solidFill>
                  <a:srgbClr val="0D0D0D"/>
                </a:solidFill>
                <a:latin typeface="Söhne"/>
              </a:rPr>
              <a:t>Nguy Cơ Tại Khu Vực Làm Việc Cao</a:t>
            </a:r>
            <a:endParaRPr lang="pt-BR"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Của</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en-US" dirty="0" err="1">
                <a:solidFill>
                  <a:srgbClr val="0D0D0D"/>
                </a:solidFill>
                <a:latin typeface="Söhne"/>
              </a:rPr>
              <a:t>Quản</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Hậu</a:t>
            </a:r>
            <a:r>
              <a:rPr lang="en-US" dirty="0">
                <a:solidFill>
                  <a:srgbClr val="0D0D0D"/>
                </a:solidFill>
                <a:latin typeface="Söhne"/>
              </a:rPr>
              <a:t> </a:t>
            </a:r>
            <a:r>
              <a:rPr lang="en-US" dirty="0" err="1">
                <a:solidFill>
                  <a:srgbClr val="0D0D0D"/>
                </a:solidFill>
                <a:latin typeface="Söhne"/>
              </a:rPr>
              <a:t>Quả</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cắt</a:t>
            </a:r>
            <a:r>
              <a:rPr lang="en-US" dirty="0"/>
              <a:t> </a:t>
            </a:r>
            <a:r>
              <a:rPr lang="en-US" dirty="0" err="1"/>
              <a:t>và</a:t>
            </a:r>
            <a:r>
              <a:rPr lang="en-US" dirty="0"/>
              <a:t> may </a:t>
            </a:r>
            <a:r>
              <a:rPr lang="en-US" dirty="0" err="1"/>
              <a:t>vật</a:t>
            </a:r>
            <a:r>
              <a:rPr lang="en-US" dirty="0"/>
              <a:t> </a:t>
            </a:r>
            <a:r>
              <a:rPr lang="en-US" dirty="0" err="1"/>
              <a:t>liệu</a:t>
            </a:r>
            <a:r>
              <a:rPr lang="en-US" dirty="0"/>
              <a:t> </a:t>
            </a:r>
            <a:r>
              <a:rPr lang="en-US" dirty="0" err="1"/>
              <a:t>vải</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lều</a:t>
            </a:r>
            <a:r>
              <a:rPr lang="en-US" dirty="0"/>
              <a:t> </a:t>
            </a:r>
            <a:r>
              <a:rPr lang="en-US" dirty="0" err="1"/>
              <a:t>cắm</a:t>
            </a:r>
            <a:r>
              <a:rPr lang="en-US" dirty="0"/>
              <a:t> </a:t>
            </a:r>
            <a:r>
              <a:rPr lang="en-US" dirty="0" err="1"/>
              <a:t>trại</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a:t>
            </a:r>
            <a:r>
              <a:rPr lang="en-US" dirty="0" err="1"/>
              <a:t>khung</a:t>
            </a:r>
            <a:r>
              <a:rPr lang="en-US" dirty="0"/>
              <a:t> </a:t>
            </a:r>
            <a:r>
              <a:rPr lang="en-US" dirty="0" err="1"/>
              <a:t>hợp</a:t>
            </a:r>
            <a:r>
              <a:rPr lang="en-US" dirty="0"/>
              <a:t> </a:t>
            </a:r>
            <a:r>
              <a:rPr lang="en-US" dirty="0" err="1"/>
              <a:t>kim</a:t>
            </a:r>
            <a:r>
              <a:rPr lang="en-US" dirty="0"/>
              <a:t> </a:t>
            </a:r>
            <a:r>
              <a:rPr lang="en-US" dirty="0" err="1"/>
              <a:t>cho</a:t>
            </a:r>
            <a:r>
              <a:rPr lang="en-US" dirty="0"/>
              <a:t> </a:t>
            </a:r>
            <a:r>
              <a:rPr lang="en-US" dirty="0" err="1"/>
              <a:t>lều</a:t>
            </a:r>
            <a:r>
              <a:rPr lang="en-US" dirty="0"/>
              <a:t> </a:t>
            </a:r>
            <a:r>
              <a:rPr lang="en-US" dirty="0" err="1"/>
              <a:t>cắm</a:t>
            </a:r>
            <a:r>
              <a:rPr lang="en-US" dirty="0"/>
              <a:t> </a:t>
            </a:r>
            <a:r>
              <a:rPr lang="en-US" dirty="0" err="1"/>
              <a:t>trại</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chi </a:t>
            </a:r>
            <a:r>
              <a:rPr lang="en-US" dirty="0" err="1"/>
              <a:t>tiết</a:t>
            </a:r>
            <a:r>
              <a:rPr lang="en-US" dirty="0"/>
              <a:t> </a:t>
            </a:r>
            <a:r>
              <a:rPr lang="en-US" dirty="0" err="1"/>
              <a:t>bộ</a:t>
            </a:r>
            <a:r>
              <a:rPr lang="en-US" dirty="0"/>
              <a:t> </a:t>
            </a:r>
            <a:r>
              <a:rPr lang="en-US" dirty="0" err="1"/>
              <a:t>phận</a:t>
            </a:r>
            <a:r>
              <a:rPr lang="en-US" dirty="0"/>
              <a:t> </a:t>
            </a:r>
            <a:r>
              <a:rPr lang="en-US" dirty="0" err="1"/>
              <a:t>cấu</a:t>
            </a:r>
            <a:r>
              <a:rPr lang="en-US" dirty="0"/>
              <a:t> </a:t>
            </a:r>
            <a:r>
              <a:rPr lang="en-US" dirty="0" err="1"/>
              <a:t>thành</a:t>
            </a:r>
            <a:r>
              <a:rPr lang="en-US" dirty="0"/>
              <a:t> </a:t>
            </a:r>
            <a:r>
              <a:rPr lang="en-US" dirty="0" err="1"/>
              <a:t>lều</a:t>
            </a:r>
            <a:r>
              <a:rPr lang="en-US" dirty="0"/>
              <a:t> </a:t>
            </a:r>
            <a:r>
              <a:rPr lang="en-US" dirty="0" err="1"/>
              <a:t>cắm</a:t>
            </a:r>
            <a:r>
              <a:rPr lang="en-US" dirty="0"/>
              <a:t> </a:t>
            </a:r>
            <a:r>
              <a:rPr lang="en-US" dirty="0" err="1"/>
              <a:t>trại</a:t>
            </a:r>
            <a:r>
              <a:rPr lang="en-US" dirty="0"/>
              <a:t> </a:t>
            </a:r>
            <a:r>
              <a:rPr lang="en-US" dirty="0" err="1"/>
              <a:t>lại</a:t>
            </a:r>
            <a:r>
              <a:rPr lang="en-US" dirty="0"/>
              <a:t> </a:t>
            </a:r>
            <a:r>
              <a:rPr lang="en-US" dirty="0" err="1"/>
              <a:t>với</a:t>
            </a:r>
            <a:r>
              <a:rPr lang="en-US" dirty="0"/>
              <a:t> </a:t>
            </a:r>
            <a:r>
              <a:rPr lang="en-US" dirty="0" err="1"/>
              <a:t>nhau</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pPr algn="l"/>
            <a:r>
              <a:rPr lang="vi-VN" b="0" i="0" dirty="0">
                <a:effectLst/>
                <a:latin typeface="Open Sans" panose="020B0606030504020204" pitchFamily="34" charset="0"/>
              </a:rPr>
              <a:t>Đặc điểm công việc cắt và may vật liệu vải trong quá trình chuẩn bị sản xuất lều cắm trại (tent) đóng vai trò quan trọng trong quy trình sản xuất chất lượng và bền vững.</a:t>
            </a:r>
          </a:p>
          <a:p>
            <a:pPr algn="l"/>
            <a:r>
              <a:rPr lang="vi-VN" b="0" i="0" dirty="0">
                <a:effectLst/>
                <a:latin typeface="Open Sans" panose="020B0606030504020204" pitchFamily="34" charset="0"/>
              </a:rPr>
              <a:t>Trước hết, quá trình cắt vải được thực hiện với sự cẩn trọng và chính xác. Điều này đòi hỏi sự kỹ thuật cao để đảm bảo rằng mỗi phần vải được cắt theo kích thước và hình dạng chính xác cho từng phần của lều.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DE41438-EDC3-E36E-CDCA-4FD71F738027}"/>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pPr algn="l"/>
            <a:r>
              <a:rPr lang="vi-VN" b="0" i="0" dirty="0">
                <a:effectLst/>
                <a:latin typeface="Open Sans" panose="020B0606030504020204" pitchFamily="34" charset="0"/>
              </a:rPr>
              <a:t>Trong quá trình cắt và may vật liệu vải để chuẩn bị sản xuất lều cắm trại, có những rủi ro và tai nạn mà nhà sản xuất cần chú ý để đảm bảo an toàn cho nhân công và quy trình sản xuất.</a:t>
            </a:r>
          </a:p>
          <a:p>
            <a:pPr algn="l"/>
            <a:r>
              <a:rPr lang="vi-VN" b="0" i="0" dirty="0">
                <a:effectLst/>
                <a:latin typeface="Open Sans" panose="020B0606030504020204" pitchFamily="34" charset="0"/>
              </a:rPr>
              <a:t>Một trong những dạng tai nạn phổ biến là liên quan đến việc sử dụng các công cụ cắt chuyên nghiệp. Sự không chú ý hoặc sơ xuất có thể dẫn đến việc tai nạn cắt, ảnh hưởng đến sức khỏe của người làm việc.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A96EFF9-E98F-669E-F60F-0C1231D42316}"/>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r>
              <a:rPr lang="vi-VN" b="0" i="0" dirty="0">
                <a:effectLst/>
                <a:latin typeface="Open Sans" panose="020B0606030504020204" pitchFamily="34" charset="0"/>
              </a:rPr>
              <a:t>Nguyên nhân gây ra tai nạn trong quá trình cắt và may vật liệu vải cho việc sản xuất lều cắm trại có thể bắt nguồn từ một số yếu tố chủ yếu. Thường xuyên, sự thiếu hiểu biết và kỹ năng chuyên môn của nhân viên có thể dẫn đến tai nạn cắt và may. </a:t>
            </a:r>
            <a:r>
              <a:rPr lang="en-US" b="0" i="0" dirty="0">
                <a:effectLst/>
                <a:latin typeface="Open Sans" panose="020B0606030504020204" pitchFamily="34" charset="0"/>
              </a:rPr>
              <a:t>‘</a:t>
            </a:r>
          </a:p>
          <a:p>
            <a:r>
              <a:rPr lang="vi-VN" b="0" i="0" dirty="0">
                <a:effectLst/>
                <a:latin typeface="Open Sans" panose="020B0606030504020204" pitchFamily="34" charset="0"/>
              </a:rPr>
              <a:t>Việc không đủ hiểu rõ về cách sử dụng các công cụ cắt chuyên nghiệp hoặc không áp dụng đúng kỹ thuật cắt có thể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2B102C2-E544-57A4-7321-6B3248E6AD0B}"/>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may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vải</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lều</a:t>
            </a:r>
            <a:r>
              <a:rPr lang="en-US" b="0" i="0" dirty="0">
                <a:effectLst/>
                <a:latin typeface="Open Sans" panose="020B0606030504020204" pitchFamily="34" charset="0"/>
              </a:rPr>
              <a:t> </a:t>
            </a:r>
            <a:r>
              <a:rPr lang="en-US" b="0" i="0" dirty="0" err="1">
                <a:effectLst/>
                <a:latin typeface="Open Sans" panose="020B0606030504020204" pitchFamily="34" charset="0"/>
              </a:rPr>
              <a:t>cắm</a:t>
            </a:r>
            <a:r>
              <a:rPr lang="en-US" b="0" i="0" dirty="0">
                <a:effectLst/>
                <a:latin typeface="Open Sans" panose="020B0606030504020204" pitchFamily="34" charset="0"/>
              </a:rPr>
              <a:t> </a:t>
            </a:r>
            <a:r>
              <a:rPr lang="en-US" b="0" i="0" dirty="0" err="1">
                <a:effectLst/>
                <a:latin typeface="Open Sans" panose="020B0606030504020204" pitchFamily="34" charset="0"/>
              </a:rPr>
              <a:t>trại</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rất</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may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360C85-CDC4-E10B-F48D-5BCE366436CA}"/>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cắt và may vật liệu vải cho sản xuất lều cắm trại là quan trọng để đảm bảo môi trường làm việc an toàn và hiệu quả. Những biện pháp cụ thể được thiết lập để bảo vệ nhân viên và giảm thiểu nguy cơ tai nạn.</a:t>
            </a:r>
          </a:p>
          <a:p>
            <a:pPr algn="l"/>
            <a:r>
              <a:rPr lang="vi-VN" b="0" i="0" dirty="0">
                <a:effectLst/>
                <a:latin typeface="Open Sans" panose="020B0606030504020204" pitchFamily="34" charset="0"/>
              </a:rPr>
              <a:t>Trước hết, việc huấn luyện an toàn lao động là bước quan trọng. Mọi nhân viên tham gia vào quá trình cắt và may phải được đào tạo về cách sử dụng đúng các công cụ cắt, kỹ thuật may và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3EFDE3C-410B-E511-A744-3439904127B6}"/>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may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sz="2400" b="1" i="0" dirty="0">
              <a:effectLst/>
              <a:latin typeface="Söhne"/>
            </a:endParaRPr>
          </a:p>
          <a:p>
            <a:pPr algn="l"/>
            <a:r>
              <a:rPr lang="vi-VN" b="0" i="0" dirty="0">
                <a:effectLst/>
                <a:latin typeface="Open Sans" panose="020B0606030504020204" pitchFamily="34" charset="0"/>
              </a:rPr>
              <a:t>Đầu tiên, nhân viên cần ngừng việc làm ngay lập tức và báo cáo vụ tai nạn cho người quản lý hoặc nhóm an toàn lao động. Việc này giúp kích thích hệ thống khẩn cấp và đảm bảo sự hỗ trợ sớm nhất.</a:t>
            </a:r>
          </a:p>
          <a:p>
            <a:pPr algn="l"/>
            <a:r>
              <a:rPr lang="vi-VN" b="0" i="0" dirty="0">
                <a:effectLst/>
                <a:latin typeface="Open Sans" panose="020B0606030504020204" pitchFamily="34" charset="0"/>
              </a:rPr>
              <a:t>Sau đó, nhân viên cần thực hiện các biện pháp cấp cứu dựa trên tính chất của tai nạn. Nếu có vết thương, việc sử dụng bộ cấp cứu và gọi điện thoại y tế ngay lập tức là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3D0AD26-FE72-1242-D0F6-DC7AB0E63979}"/>
              </a:ext>
            </a:extLst>
          </p:cNvPr>
          <p:cNvPicPr>
            <a:picLocks noChangeAspect="1"/>
          </p:cNvPicPr>
          <p:nvPr/>
        </p:nvPicPr>
        <p:blipFill>
          <a:blip r:embed="rId3"/>
          <a:stretch>
            <a:fillRect/>
          </a:stretch>
        </p:blipFill>
        <p:spPr>
          <a:xfrm>
            <a:off x="-746348" y="3457682"/>
            <a:ext cx="4752528" cy="47525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sz="2000" dirty="0"/>
              <a:t>:</a:t>
            </a:r>
          </a:p>
          <a:p>
            <a:pPr algn="l"/>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lều</a:t>
            </a:r>
            <a:r>
              <a:rPr lang="en-US" b="0" i="0" dirty="0">
                <a:effectLst/>
                <a:latin typeface="Open Sans" panose="020B0606030504020204" pitchFamily="34" charset="0"/>
              </a:rPr>
              <a:t> </a:t>
            </a:r>
            <a:r>
              <a:rPr lang="en-US" b="0" i="0" dirty="0" err="1">
                <a:effectLst/>
                <a:latin typeface="Open Sans" panose="020B0606030504020204" pitchFamily="34" charset="0"/>
              </a:rPr>
              <a:t>cắm</a:t>
            </a:r>
            <a:r>
              <a:rPr lang="en-US" b="0" i="0" dirty="0">
                <a:effectLst/>
                <a:latin typeface="Open Sans" panose="020B0606030504020204" pitchFamily="34" charset="0"/>
              </a:rPr>
              <a:t> </a:t>
            </a:r>
            <a:r>
              <a:rPr lang="en-US" b="0" i="0" dirty="0" err="1">
                <a:effectLst/>
                <a:latin typeface="Open Sans" panose="020B0606030504020204" pitchFamily="34" charset="0"/>
              </a:rPr>
              <a:t>trại</a:t>
            </a:r>
            <a:r>
              <a:rPr lang="en-US" b="0" i="0" dirty="0">
                <a:effectLst/>
                <a:latin typeface="Open Sans" panose="020B0606030504020204" pitchFamily="34" charset="0"/>
              </a:rPr>
              <a:t> (tent)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endParaRPr lang="en-US" dirty="0">
              <a:latin typeface="Open Sans" panose="020B0606030504020204" pitchFamily="34" charset="0"/>
            </a:endParaRP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rộng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chúng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48221FF-8D4D-550E-B1E9-087782B4DA04}"/>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sz="2000" dirty="0"/>
              <a:t>:</a:t>
            </a:r>
          </a:p>
          <a:p>
            <a:pPr algn="l"/>
            <a:r>
              <a:rPr lang="vi-VN" b="0" i="0" dirty="0">
                <a:effectLst/>
                <a:latin typeface="Open Sans" panose="020B0606030504020204" pitchFamily="34" charset="0"/>
              </a:rPr>
              <a:t>Trong quá trình vận hành máy gia công khung hợp kim cho lều cắm trại, có những rủi ro và tai nạn mà nhân viên cần phải chú ý và đề phòng.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dạng tai nạn thường gặp bao gồm việc nghiêng máy hoặc mất cân bằng, có thể dẫn đến việc làm hỏng sản phẩm và đe dọa an toàn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E3ADDD-BF70-EA7A-32A3-16849A30C02F}"/>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endParaRPr lang="en-US" dirty="0">
              <a:latin typeface="Open Sans" panose="020B0606030504020204" pitchFamily="34" charset="0"/>
            </a:endParaRPr>
          </a:p>
          <a:p>
            <a:r>
              <a:rPr lang="vi-VN" b="0" i="0" dirty="0">
                <a:effectLst/>
                <a:latin typeface="Open Sans" panose="020B0606030504020204" pitchFamily="34" charset="0"/>
              </a:rPr>
              <a:t>Nguyên nhân gây ra tai nạn khi vận hành máy gia công khung hợp kim cho lều cắm trại đôi khi xuất phát từ sự thiếu hiểu biết và kỹ năng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đầy đủ về cách sử dụng và vận hành máy, có thể xảy ra hiểu lầm về quy trình, dẫn đến những tình huống nguy hiểm.</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EB8F539-9CE2-1144-102A-7F5D79D37316}"/>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đảm bảo an toàn trong quá trình vận hành máy gia công khung hợp kim cho lều cắm trại, các biện pháp phòng tránh tai nạn đóng vai trò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Quan trắc môi trường lao động là một trong những khía cạnh quan trọng để đảm bảo môi trường làm việc an toàn và lành mạnh.</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9FCD946-02FE-925C-1FB2-162CBE05CB05}"/>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sz="2000" dirty="0"/>
              <a:t>:</a:t>
            </a:r>
          </a:p>
          <a:p>
            <a:pPr algn="l"/>
            <a:r>
              <a:rPr lang="vi-VN" b="0" i="0" dirty="0">
                <a:effectLst/>
                <a:latin typeface="Open Sans" panose="020B0606030504020204" pitchFamily="34" charset="0"/>
              </a:rPr>
              <a:t>Quy định an toàn lao động khi vận hành máy gia công khung hợp kim cho lều cắm trại đặt ra các tiêu chuẩn và quy tắc mà nhân viên phải tuân theo để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mọi nhân viên phải được đào tạo đầy đủ về an toàn lao động và quy trình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A56698-25D7-3759-137D-6F860AF8DDCE}"/>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sz="2000" dirty="0"/>
              <a:t>:</a:t>
            </a:r>
          </a:p>
          <a:p>
            <a:pPr algn="l"/>
            <a:r>
              <a:rPr lang="vi-VN" b="0" i="0" dirty="0">
                <a:effectLst/>
                <a:latin typeface="Open Sans" panose="020B0606030504020204" pitchFamily="34" charset="0"/>
              </a:rPr>
              <a:t>Xử lý tình huống tai nạn khẩn cấp khi vận hành máy gia công khung hợp kim cho lều cắm trại đòi hỏi sự nhanh nhẹn và chủ động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bảo vệ tính mạng bằng cách ngừng ngay công việc và bật đèn báo hiệu nguy cơ.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9743AA1-05F4-AFB8-0AB2-43A67EB16ADB}"/>
              </a:ext>
            </a:extLst>
          </p:cNvPr>
          <p:cNvPicPr>
            <a:picLocks noChangeAspect="1"/>
          </p:cNvPicPr>
          <p:nvPr/>
        </p:nvPicPr>
        <p:blipFill>
          <a:blip r:embed="rId3"/>
          <a:stretch>
            <a:fillRect/>
          </a:stretch>
        </p:blipFill>
        <p:spPr>
          <a:xfrm>
            <a:off x="6208605"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Lắp ráp các chi tiết bộ phận cấu thành lều cắm trại là một quá trình tốn kém công sức và chuyên nghiệp. Đặc điểm quan trọng của công việc này là khả năng kết hợp các bộ phận khác nhau một cách chặt chẽ để tạo ra một sản phẩm hoàn chỉnh và chất lượng.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thường cần sử dụng kỹ thuật chính xác trong việc kết nối các khung sườn, lớp vải và các chi tiết khác một cách linh hoạt.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3A49FA4-9A5D-0C38-8764-C246305E35D3}"/>
              </a:ext>
            </a:extLst>
          </p:cNvPr>
          <p:cNvPicPr>
            <a:picLocks noChangeAspect="1"/>
          </p:cNvPicPr>
          <p:nvPr/>
        </p:nvPicPr>
        <p:blipFill>
          <a:blip r:embed="rId3"/>
          <a:stretch>
            <a:fillRect/>
          </a:stretch>
        </p:blipFill>
        <p:spPr>
          <a:xfrm>
            <a:off x="-1106388" y="3061213"/>
            <a:ext cx="5544616" cy="554461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chi tiết bộ phận cấu thành lều cắm trại, có khả năng xảy ra các tai nạn đáng chú ý mà nhân viên và người tham gia công việc cần phải nhận thức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nguy cơ thường gặp bao gồm tai nạn liên quan đến công cụ và thiết bị sử dụng, như cắt, đâm hoặc va chạm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E9D569-A150-2841-9213-7E0DDA7E0B5C}"/>
              </a:ext>
            </a:extLst>
          </p:cNvPr>
          <p:cNvPicPr>
            <a:picLocks noChangeAspect="1"/>
          </p:cNvPicPr>
          <p:nvPr/>
        </p:nvPicPr>
        <p:blipFill>
          <a:blip r:embed="rId3"/>
          <a:stretch>
            <a:fillRect/>
          </a:stretch>
        </p:blipFill>
        <p:spPr>
          <a:xfrm>
            <a:off x="-1106388" y="3061213"/>
            <a:ext cx="5544616" cy="554461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lắp ráp các chi tiết bộ phận cấu thành lều cắm trại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hoặc đào tạo không đầy đủ về quy trình và kỹ thuật lắp ráp. Nhân viên cần hiểu rõ về các bước công việc và quy trình an toàn để tránh những tình huống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0134D40-E569-51B2-B039-53E4D00A9AD1}"/>
              </a:ext>
            </a:extLst>
          </p:cNvPr>
          <p:cNvPicPr>
            <a:picLocks noChangeAspect="1"/>
          </p:cNvPicPr>
          <p:nvPr/>
        </p:nvPicPr>
        <p:blipFill>
          <a:blip r:embed="rId3"/>
          <a:stretch>
            <a:fillRect/>
          </a:stretch>
        </p:blipFill>
        <p:spPr>
          <a:xfrm>
            <a:off x="-1106388" y="3061213"/>
            <a:ext cx="5544616" cy="554461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lắp ráp các chi tiết bộ phận cấu thành lều cắm trại, có một số biện pháp phòng tránh quan trọng mà nhân viên nên tuân thủ.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đào tạo đầy đủ và hiểu biết về quy trình là quan trọng. Nhân viên cần được đào tạo về cách sử dụng đúng các công cụ và thiết bị, cũng như hiểu rõ về quy trình lắp ráp để tránh những sai sót có thể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03A22E-E0E0-6C67-83F2-02A2158BE70C}"/>
              </a:ext>
            </a:extLst>
          </p:cNvPr>
          <p:cNvPicPr>
            <a:picLocks noChangeAspect="1"/>
          </p:cNvPicPr>
          <p:nvPr/>
        </p:nvPicPr>
        <p:blipFill>
          <a:blip r:embed="rId3"/>
          <a:stretch>
            <a:fillRect/>
          </a:stretch>
        </p:blipFill>
        <p:spPr>
          <a:xfrm>
            <a:off x="-1106388" y="3061213"/>
            <a:ext cx="5544616" cy="554461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các chi tiết bộ phận cấu thành lều cắm trại đóng vai trò quan trọng trong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mọi nhân viên tham gia công việc này phải được đào tạo về an toàn, bao gồm cách sử dụng đúng các công cụ và thiết bị, cũng như quy trình lắp ráp.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112299-0B19-21B7-D7F1-D603FBEE87F4}"/>
              </a:ext>
            </a:extLst>
          </p:cNvPr>
          <p:cNvPicPr>
            <a:picLocks noChangeAspect="1"/>
          </p:cNvPicPr>
          <p:nvPr/>
        </p:nvPicPr>
        <p:blipFill>
          <a:blip r:embed="rId3"/>
          <a:stretch>
            <a:fillRect/>
          </a:stretch>
        </p:blipFill>
        <p:spPr>
          <a:xfrm>
            <a:off x="-1106388" y="3061213"/>
            <a:ext cx="5544616" cy="554461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chi </a:t>
            </a:r>
            <a:r>
              <a:rPr lang="en-US" dirty="0" err="1">
                <a:latin typeface="UTM Aptima" panose="02040603050506020204" pitchFamily="18" charset="0"/>
              </a:rPr>
              <a:t>tiết</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lều</a:t>
            </a:r>
            <a:r>
              <a:rPr lang="en-US" dirty="0">
                <a:latin typeface="UTM Aptima" panose="02040603050506020204" pitchFamily="18" charset="0"/>
              </a:rPr>
              <a:t> </a:t>
            </a:r>
            <a:r>
              <a:rPr lang="en-US" dirty="0" err="1">
                <a:latin typeface="UTM Aptima" panose="02040603050506020204" pitchFamily="18" charset="0"/>
              </a:rPr>
              <a:t>cắm</a:t>
            </a:r>
            <a:r>
              <a:rPr lang="en-US" dirty="0">
                <a:latin typeface="UTM Aptima" panose="02040603050506020204" pitchFamily="18" charset="0"/>
              </a:rPr>
              <a:t> </a:t>
            </a:r>
            <a:r>
              <a:rPr lang="en-US" dirty="0" err="1">
                <a:latin typeface="UTM Aptima" panose="02040603050506020204" pitchFamily="18" charset="0"/>
              </a:rPr>
              <a:t>trại</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chi </a:t>
            </a:r>
            <a:r>
              <a:rPr lang="en-US" b="1" i="0" dirty="0" err="1">
                <a:effectLst/>
                <a:latin typeface="Open Sans" panose="020B0606030504020204" pitchFamily="34" charset="0"/>
              </a:rPr>
              <a:t>tiết</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lều</a:t>
            </a:r>
            <a:r>
              <a:rPr lang="en-US" b="1" i="0" dirty="0">
                <a:effectLst/>
                <a:latin typeface="Open Sans" panose="020B0606030504020204" pitchFamily="34" charset="0"/>
              </a:rPr>
              <a:t> </a:t>
            </a:r>
            <a:r>
              <a:rPr lang="en-US" b="1" i="0" dirty="0" err="1">
                <a:effectLst/>
                <a:latin typeface="Open Sans" panose="020B0606030504020204" pitchFamily="34" charset="0"/>
              </a:rPr>
              <a:t>cắm</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khía cạnh quan trọng của an toàn lao động trong quá trình lắp ráp các chi tiết bộ phận cấu thành lều cắm trại.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nhân viên cần ngay lập tức thông báo cho người quản lý và yêu cầu sự giúp đỡ từ đội ngũ cứu thương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D706A9-ACBB-E901-3B83-AEF0A974AE83}"/>
              </a:ext>
            </a:extLst>
          </p:cNvPr>
          <p:cNvPicPr>
            <a:picLocks noChangeAspect="1"/>
          </p:cNvPicPr>
          <p:nvPr/>
        </p:nvPicPr>
        <p:blipFill>
          <a:blip r:embed="rId3"/>
          <a:stretch>
            <a:fillRect/>
          </a:stretch>
        </p:blipFill>
        <p:spPr>
          <a:xfrm>
            <a:off x="-1106388" y="3068960"/>
            <a:ext cx="5544616" cy="554461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2356</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LỀU CẮM TRẠI</vt:lpstr>
      <vt:lpstr>Một số vụ tai nạn trong  nhà máy sản xuất lều cắm trại</vt:lpstr>
      <vt:lpstr>Tóm tắt bài học</vt:lpstr>
      <vt:lpstr>Cắt và may vật liệu vải chuẩn bị sản xuất lều cắm trại</vt:lpstr>
      <vt:lpstr>Cắt và may vật liệu vải chuẩn bị sản xuất lều cắm trại</vt:lpstr>
      <vt:lpstr>Cắt và may vật liệu vải chuẩn bị sản xuất lều cắm trại</vt:lpstr>
      <vt:lpstr>Cắt và may vật liệu vải chuẩn bị sản xuất lều cắm trại</vt:lpstr>
      <vt:lpstr>Cắt và may vật liệu vải chuẩn bị sản xuất lều cắm trại</vt:lpstr>
      <vt:lpstr>Cắt và may vật liệu vải chuẩn bị sản xuất lều cắm trại</vt:lpstr>
      <vt:lpstr>Vận hành máy gia công khung hợp kim cho lều cắm trại</vt:lpstr>
      <vt:lpstr>Vận hành máy gia công khung hợp kim cho lều cắm trại</vt:lpstr>
      <vt:lpstr>Vận hành máy gia công khung hợp kim cho lều cắm trại</vt:lpstr>
      <vt:lpstr>Vận hành máy gia công khung hợp kim cho lều cắm trại</vt:lpstr>
      <vt:lpstr>Vận hành máy gia công khung hợp kim cho lều cắm trại</vt:lpstr>
      <vt:lpstr>Vận hành máy gia công khung hợp kim cho lều cắm trại</vt:lpstr>
      <vt:lpstr>Lắp ráp các chi tiết bộ phận cấu thành lều cắm trại lại với nhau</vt:lpstr>
      <vt:lpstr>Lắp ráp các chi tiết bộ phận cấu thành lều cắm trại lại với nhau</vt:lpstr>
      <vt:lpstr>Lắp ráp các chi tiết bộ phận cấu thành lều cắm trại lại với nhau</vt:lpstr>
      <vt:lpstr>Lắp ráp các chi tiết bộ phận cấu thành lều cắm trại lại với nhau</vt:lpstr>
      <vt:lpstr>Lắp ráp các chi tiết bộ phận cấu thành lều cắm trại lại với nhau</vt:lpstr>
      <vt:lpstr>Lắp ráp các chi tiết bộ phận cấu thành lều cắm trại lại với nhau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2024-04-03T08:56:29Z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