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LỐP XE</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1568CD7-261B-22A6-E1F4-3F6A5B5CEB5B}"/>
              </a:ext>
            </a:extLst>
          </p:cNvPr>
          <p:cNvPicPr>
            <a:picLocks noChangeAspect="1"/>
          </p:cNvPicPr>
          <p:nvPr/>
        </p:nvPicPr>
        <p:blipFill>
          <a:blip r:embed="rId4"/>
          <a:stretch>
            <a:fillRect/>
          </a:stretch>
        </p:blipFill>
        <p:spPr>
          <a:xfrm>
            <a:off x="5299185" y="4669904"/>
            <a:ext cx="1588863" cy="158886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lốp</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xe</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lốp xe, mặc dù đã có nhiều tiến bộ về an toàn lao động, nhưng vẫn xuất hiện một số vụ tai nạn đáng chú ý</a:t>
            </a:r>
            <a:r>
              <a:rPr lang="en-US" sz="2000" dirty="0">
                <a:ea typeface="+mn-lt"/>
                <a:cs typeface="+mn-lt"/>
              </a:rPr>
              <a:t>:</a:t>
            </a:r>
            <a:endParaRPr lang="en-US" dirty="0"/>
          </a:p>
          <a:p>
            <a:pPr marL="730885" lvl="1" indent="-304165"/>
            <a:r>
              <a:rPr lang="vi-VN" i="0" dirty="0">
                <a:solidFill>
                  <a:srgbClr val="0D0D0D"/>
                </a:solidFill>
                <a:effectLst/>
                <a:latin typeface="Söhne"/>
              </a:rPr>
              <a:t>Nguyên Nhân Gây Ra Vụ Nổ Nồi Hơi</a:t>
            </a:r>
            <a:endParaRPr lang="en-US" i="0" dirty="0">
              <a:solidFill>
                <a:srgbClr val="0D0D0D"/>
              </a:solidFill>
              <a:effectLst/>
              <a:latin typeface="Söhne"/>
            </a:endParaRP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Cắt</a:t>
            </a:r>
            <a:r>
              <a:rPr lang="en-US" dirty="0">
                <a:solidFill>
                  <a:srgbClr val="0D0D0D"/>
                </a:solidFill>
                <a:latin typeface="Söhne"/>
              </a:rPr>
              <a:t> </a:t>
            </a:r>
            <a:r>
              <a:rPr lang="en-US" dirty="0" err="1">
                <a:solidFill>
                  <a:srgbClr val="0D0D0D"/>
                </a:solidFill>
                <a:latin typeface="Söhne"/>
              </a:rPr>
              <a:t>Tự</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Liên Quan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Hại</a:t>
            </a:r>
            <a:endParaRPr lang="en-US"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Nội</a:t>
            </a:r>
            <a:r>
              <a:rPr lang="en-US" dirty="0">
                <a:solidFill>
                  <a:srgbClr val="0D0D0D"/>
                </a:solidFill>
                <a:latin typeface="Söhne"/>
              </a:rPr>
              <a:t> </a:t>
            </a:r>
            <a:r>
              <a:rPr lang="en-US" dirty="0" err="1">
                <a:solidFill>
                  <a:srgbClr val="0D0D0D"/>
                </a:solidFill>
                <a:latin typeface="Söhne"/>
              </a:rPr>
              <a:t>Bộ</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công</a:t>
            </a:r>
            <a:r>
              <a:rPr lang="en-US" dirty="0"/>
              <a:t> </a:t>
            </a:r>
            <a:r>
              <a:rPr lang="en-US" dirty="0" err="1"/>
              <a:t>cao</a:t>
            </a:r>
            <a:r>
              <a:rPr lang="en-US" dirty="0"/>
              <a:t> </a:t>
            </a:r>
            <a:r>
              <a:rPr lang="en-US" dirty="0" err="1"/>
              <a:t>su</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chế</a:t>
            </a:r>
            <a:r>
              <a:rPr lang="en-US" dirty="0"/>
              <a:t> </a:t>
            </a:r>
            <a:r>
              <a:rPr lang="en-US" dirty="0" err="1"/>
              <a:t>tạo</a:t>
            </a:r>
            <a:r>
              <a:rPr lang="en-US" dirty="0"/>
              <a:t> </a:t>
            </a:r>
            <a:r>
              <a:rPr lang="en-US" dirty="0" err="1"/>
              <a:t>lốp</a:t>
            </a:r>
            <a:r>
              <a:rPr lang="en-US" dirty="0"/>
              <a:t> </a:t>
            </a:r>
            <a:r>
              <a:rPr lang="en-US" dirty="0" err="1"/>
              <a:t>xe</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lõi</a:t>
            </a:r>
            <a:r>
              <a:rPr lang="en-US" dirty="0"/>
              <a:t> </a:t>
            </a:r>
            <a:r>
              <a:rPr lang="en-US" dirty="0" err="1"/>
              <a:t>lốp</a:t>
            </a:r>
            <a:r>
              <a:rPr lang="en-US" dirty="0"/>
              <a:t> </a:t>
            </a:r>
            <a:r>
              <a:rPr lang="en-US" dirty="0" err="1"/>
              <a:t>xe</a:t>
            </a:r>
            <a:r>
              <a:rPr lang="en-US" dirty="0"/>
              <a:t> </a:t>
            </a:r>
            <a:r>
              <a:rPr lang="en-US" dirty="0" err="1"/>
              <a:t>bằng</a:t>
            </a:r>
            <a:r>
              <a:rPr lang="en-US" dirty="0"/>
              <a:t> </a:t>
            </a:r>
            <a:r>
              <a:rPr lang="en-US" dirty="0" err="1"/>
              <a:t>các</a:t>
            </a:r>
            <a:r>
              <a:rPr lang="en-US" dirty="0"/>
              <a:t> </a:t>
            </a:r>
            <a:r>
              <a:rPr lang="en-US" dirty="0" err="1"/>
              <a:t>sợi</a:t>
            </a:r>
            <a:r>
              <a:rPr lang="en-US" dirty="0"/>
              <a:t> </a:t>
            </a:r>
            <a:r>
              <a:rPr lang="en-US" dirty="0" err="1"/>
              <a:t>thép</a:t>
            </a:r>
            <a:r>
              <a:rPr lang="en-US" dirty="0"/>
              <a:t> </a:t>
            </a:r>
            <a:r>
              <a:rPr lang="en-US" dirty="0" err="1"/>
              <a:t>và</a:t>
            </a:r>
            <a:r>
              <a:rPr lang="en-US" dirty="0"/>
              <a:t> </a:t>
            </a:r>
            <a:r>
              <a:rPr lang="en-US" dirty="0" err="1"/>
              <a:t>nilong</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các</a:t>
            </a:r>
            <a:r>
              <a:rPr lang="en-US" dirty="0"/>
              <a:t> </a:t>
            </a:r>
            <a:r>
              <a:rPr lang="en-US" dirty="0" err="1"/>
              <a:t>lốp</a:t>
            </a:r>
            <a:r>
              <a:rPr lang="en-US" dirty="0"/>
              <a:t> </a:t>
            </a:r>
            <a:r>
              <a:rPr lang="en-US" dirty="0" err="1"/>
              <a:t>cao</a:t>
            </a:r>
            <a:r>
              <a:rPr lang="en-US" dirty="0"/>
              <a:t> </a:t>
            </a:r>
            <a:r>
              <a:rPr lang="en-US" dirty="0" err="1"/>
              <a:t>su</a:t>
            </a:r>
            <a:r>
              <a:rPr lang="en-US" dirty="0"/>
              <a:t> </a:t>
            </a:r>
            <a:r>
              <a:rPr lang="en-US" dirty="0" err="1"/>
              <a:t>và</a:t>
            </a:r>
            <a:r>
              <a:rPr lang="en-US" dirty="0"/>
              <a:t> </a:t>
            </a:r>
            <a:r>
              <a:rPr lang="en-US" dirty="0" err="1"/>
              <a:t>lốp</a:t>
            </a:r>
            <a:r>
              <a:rPr lang="en-US" dirty="0"/>
              <a:t> </a:t>
            </a:r>
            <a:r>
              <a:rPr lang="en-US" dirty="0" err="1"/>
              <a:t>sợi</a:t>
            </a:r>
            <a:r>
              <a:rPr lang="en-US" dirty="0"/>
              <a:t> </a:t>
            </a:r>
            <a:r>
              <a:rPr lang="en-US" dirty="0" err="1"/>
              <a:t>thép</a:t>
            </a:r>
            <a:r>
              <a:rPr lang="en-US" dirty="0"/>
              <a:t> </a:t>
            </a:r>
            <a:r>
              <a:rPr lang="en-US" dirty="0" err="1"/>
              <a:t>nilon</a:t>
            </a:r>
            <a:r>
              <a:rPr lang="en-US" dirty="0"/>
              <a:t> </a:t>
            </a:r>
            <a:r>
              <a:rPr lang="en-US" dirty="0" err="1"/>
              <a:t>lại</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lốp</a:t>
            </a:r>
            <a:r>
              <a:rPr lang="en-US" dirty="0"/>
              <a:t> </a:t>
            </a:r>
            <a:r>
              <a:rPr lang="en-US" dirty="0" err="1"/>
              <a:t>xe</a:t>
            </a:r>
            <a:r>
              <a:rPr lang="en-US" dirty="0"/>
              <a:t> </a:t>
            </a:r>
            <a:r>
              <a:rPr lang="en-US" dirty="0" err="1"/>
              <a:t>hoàn</a:t>
            </a:r>
            <a:r>
              <a:rPr lang="en-US" dirty="0"/>
              <a:t> </a:t>
            </a:r>
            <a:r>
              <a:rPr lang="en-US" dirty="0" err="1"/>
              <a:t>chỉnh</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nhiệt</a:t>
            </a:r>
            <a:r>
              <a:rPr lang="en-US" dirty="0"/>
              <a:t> </a:t>
            </a:r>
            <a:r>
              <a:rPr lang="en-US" dirty="0" err="1"/>
              <a:t>lốp</a:t>
            </a:r>
            <a:r>
              <a:rPr lang="en-US" dirty="0"/>
              <a:t> </a:t>
            </a:r>
            <a:r>
              <a:rPr lang="en-US" dirty="0" err="1"/>
              <a:t>xe</a:t>
            </a:r>
            <a:r>
              <a:rPr lang="en-US" dirty="0"/>
              <a:t> </a:t>
            </a:r>
            <a:r>
              <a:rPr lang="en-US" dirty="0" err="1"/>
              <a:t>hoàn</a:t>
            </a:r>
            <a:r>
              <a:rPr lang="en-US" dirty="0"/>
              <a:t> </a:t>
            </a:r>
            <a:r>
              <a:rPr lang="en-US" dirty="0" err="1"/>
              <a:t>chỉnh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endParaRPr lang="en-US" sz="2400" b="1" i="0" dirty="0">
              <a:effectLst/>
              <a:latin typeface="Söhne"/>
            </a:endParaRPr>
          </a:p>
          <a:p>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lốp</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(tire)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p>
          <a:p>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rộng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nghệ</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lốp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C8302F1-54DD-2123-46E3-CE229780BACE}"/>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endParaRPr lang="en-US" sz="2400" b="1" i="0" dirty="0">
              <a:effectLst/>
              <a:latin typeface="Söhne"/>
            </a:endParaRPr>
          </a:p>
          <a:p>
            <a:r>
              <a:rPr lang="vi-VN" b="0" i="0" dirty="0">
                <a:effectLst/>
                <a:latin typeface="Open Sans" panose="020B0606030504020204" pitchFamily="34" charset="0"/>
              </a:rPr>
              <a:t>Trong quá trình vận hành máy gia công cao su để chuẩn bị chế tạo lốp xe (tire), có những dạng tai nạn mà người làm việc cần phải cảnh báo và phòng tránh. </a:t>
            </a:r>
            <a:endParaRPr lang="en-US" b="0" i="0" dirty="0">
              <a:effectLst/>
              <a:latin typeface="Open Sans" panose="020B0606030504020204" pitchFamily="34" charset="0"/>
            </a:endParaRPr>
          </a:p>
          <a:p>
            <a:r>
              <a:rPr lang="vi-VN" b="0" i="0" dirty="0">
                <a:effectLst/>
                <a:latin typeface="Open Sans" panose="020B0606030504020204" pitchFamily="34" charset="0"/>
              </a:rPr>
              <a:t>Một số vấn đề thường gặp bao gồm sự cố kỹ thuật, đo lường không chính xác, và thiếu an toàn lao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75199E7-0A2E-9AED-ECC6-99BF74D159B4}"/>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endParaRPr lang="en-US" sz="2400" b="1" i="0" dirty="0">
              <a:effectLst/>
              <a:latin typeface="Söhne"/>
            </a:endParaRPr>
          </a:p>
          <a:p>
            <a:r>
              <a:rPr lang="en-US" b="0" i="0" dirty="0">
                <a:effectLst/>
                <a:latin typeface="Open Sans" panose="020B0606030504020204" pitchFamily="34" charset="0"/>
              </a:rPr>
              <a:t>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lốp</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(tire)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lỗi</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147E83-43BD-B243-E406-A68F74B39FF4}"/>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thiểu</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lốp</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(tire),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hết</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a:p>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lớn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C835CAA-C13C-52A1-A5CD-5CF009C006EC}"/>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gia công cao su trong quá trình chuẩn bị chế tạo lốp xe (tire) đặt ra các nguyên tắc và hướng dẫn để bảo vệ nhân viên và giảm thiểu rủi ro.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quy định này bao gồm việc đeo đúng bảo hộ cá nhân như mũ bảo hiểm, kính bảo hộ và găng tay, giúp bảo vệ khỏi các nguy cơ như chấn thương và va đập.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3B317E-0907-F452-8F0B-97A5DDEAD897}"/>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gia công cao su là kỹ năng quan trọng trong môi trường sản xuất lốp xe. Nhân viên cần được đào tạo để nhanh chóng và hiệu quả đối mặt với các tình huống nguy hiểm.</a:t>
            </a:r>
          </a:p>
          <a:p>
            <a:pPr algn="l"/>
            <a:r>
              <a:rPr lang="vi-VN" b="0" i="0" dirty="0">
                <a:effectLst/>
                <a:latin typeface="Open Sans" panose="020B0606030504020204" pitchFamily="34" charset="0"/>
              </a:rPr>
              <a:t>Trong trường hợp tai nạn, việc đầu tiên là kích thích khẩn cấp và thông báo ngay lập tức về sự cố. Nhân viên cần biết cách sử dụng hệ thống liên lạc khẩn cấp và báo cáo chính xác về tình hình.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D08B8FB-9666-19CF-BFBA-78D7727EEB82}"/>
              </a:ext>
            </a:extLst>
          </p:cNvPr>
          <p:cNvPicPr>
            <a:picLocks noChangeAspect="1"/>
          </p:cNvPicPr>
          <p:nvPr/>
        </p:nvPicPr>
        <p:blipFill>
          <a:blip r:embed="rId3"/>
          <a:stretch>
            <a:fillRect/>
          </a:stretch>
        </p:blipFill>
        <p:spPr>
          <a:xfrm>
            <a:off x="-890364" y="3294362"/>
            <a:ext cx="4824536" cy="482453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lốp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nilong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nilong</a:t>
            </a:r>
            <a:r>
              <a:rPr lang="en-US" sz="2000" dirty="0"/>
              <a:t>:</a:t>
            </a:r>
          </a:p>
          <a:p>
            <a:pPr algn="l"/>
            <a:r>
              <a:rPr lang="vi-VN" b="0" i="0" dirty="0">
                <a:effectLst/>
                <a:latin typeface="Open Sans" panose="020B0606030504020204" pitchFamily="34" charset="0"/>
              </a:rPr>
              <a:t>Trong quá trình vận hành máy sản xuất lõi lốp xe (tire) từ sợi thép và nilong, có một số đặc điểm quan trọng cần chú ý. Máy sản xuất phải được điều chỉnh chính xác để đảm bảo sự kết hợp hoàn hảo giữa các loại nguyên liệu này.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Sợi thép được sử dụng để cung cấp sức mạnh và độ bền cho lõi lốp, trong khi nilong đóng vai trò quan trọng trong việc cung cấp độ linh hoạt và đàn hồi.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BDD39E6-6C18-2D76-0F06-549298A1FF92}"/>
              </a:ext>
            </a:extLst>
          </p:cNvPr>
          <p:cNvPicPr>
            <a:picLocks noChangeAspect="1"/>
          </p:cNvPicPr>
          <p:nvPr/>
        </p:nvPicPr>
        <p:blipFill>
          <a:blip r:embed="rId3"/>
          <a:stretch>
            <a:fillRect/>
          </a:stretch>
        </p:blipFill>
        <p:spPr>
          <a:xfrm>
            <a:off x="7102524" y="1699016"/>
            <a:ext cx="3245048" cy="324504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lốp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nilong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nilong</a:t>
            </a:r>
            <a:r>
              <a:rPr lang="en-US" sz="2000" dirty="0"/>
              <a:t>:</a:t>
            </a:r>
          </a:p>
          <a:p>
            <a:pPr algn="l"/>
            <a:r>
              <a:rPr lang="vi-VN" b="0" i="0" dirty="0">
                <a:effectLst/>
                <a:latin typeface="Open Sans" panose="020B0606030504020204" pitchFamily="34" charset="0"/>
              </a:rPr>
              <a:t>Trong quá trình vận hành máy sản xuất lõi lốp xe từ sợi thép và nilong, có một số dạng tai nạn mà nhà sản xuất cần chú ý và đối mặt.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Tai nạn thường xuyên xảy ra bao gồm sự cố trong quy trình cắt và làm mềm sợi thép, có thể dẫn đến hỏa hoạn hoặc chấn thương cho nhân viên. Sự chệch lệch trong việc kiểm soát độ căng của sợi thép cũng có thể dẫn đến việc sản xuất lõi lốp không đồng đều, ảnh hưởng đến chất lượng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5B64AD1-4C81-9B53-6F1D-B770961F3787}"/>
              </a:ext>
            </a:extLst>
          </p:cNvPr>
          <p:cNvPicPr>
            <a:picLocks noChangeAspect="1"/>
          </p:cNvPicPr>
          <p:nvPr/>
        </p:nvPicPr>
        <p:blipFill>
          <a:blip r:embed="rId3"/>
          <a:stretch>
            <a:fillRect/>
          </a:stretch>
        </p:blipFill>
        <p:spPr>
          <a:xfrm>
            <a:off x="7102524" y="1699016"/>
            <a:ext cx="3245048" cy="324504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lốp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nilong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nilong</a:t>
            </a:r>
            <a:endParaRPr lang="en-US" b="1" i="0" dirty="0">
              <a:effectLst/>
              <a:latin typeface="Open Sans" panose="020B0606030504020204" pitchFamily="34" charset="0"/>
            </a:endParaRPr>
          </a:p>
          <a:p>
            <a:r>
              <a:rPr lang="vi-VN" b="0" i="0" dirty="0">
                <a:effectLst/>
                <a:latin typeface="Open Sans" panose="020B0606030504020204" pitchFamily="34" charset="0"/>
              </a:rPr>
              <a:t>Nguyên nhân gây ra tai nạn trong quá trình vận hành máy sản xuất lõi lốp xe từ sợi thép và nilong có thể bắt nguồn từ nhiều khía cạnh.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cố trong quy trình kiểm soát chất lượng, khi không đảm bảo độ chính xác của máy sản xuất và đồng thời kiểm soát chặt chẽ các tham số kỹ thuật như độ căng của sợi thép.</a:t>
            </a:r>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FF6965E-20CE-BD5F-7C94-3394A2D37471}"/>
              </a:ext>
            </a:extLst>
          </p:cNvPr>
          <p:cNvPicPr>
            <a:picLocks noChangeAspect="1"/>
          </p:cNvPicPr>
          <p:nvPr/>
        </p:nvPicPr>
        <p:blipFill>
          <a:blip r:embed="rId3"/>
          <a:stretch>
            <a:fillRect/>
          </a:stretch>
        </p:blipFill>
        <p:spPr>
          <a:xfrm>
            <a:off x="7102524" y="1699016"/>
            <a:ext cx="3245048" cy="324504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lốp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nilong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nilong</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phòng tránh tai nạn trong quá trình vận hành máy sản xuất lõi lốp xe từ sợi thép và nilong, cần thiết lập một loạt biện pháp an toàn toàn diện.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Đầu tiên, đảm bảo rằng nhân viên được đào tạo đầy đủ về an toàn lao động và quy trình làm việc, từ việc kiểm soát chất lượng đến xử lý nguyên liệu.</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8734298-6E8D-873C-BE4B-4E79CAD6E5EC}"/>
              </a:ext>
            </a:extLst>
          </p:cNvPr>
          <p:cNvPicPr>
            <a:picLocks noChangeAspect="1"/>
          </p:cNvPicPr>
          <p:nvPr/>
        </p:nvPicPr>
        <p:blipFill>
          <a:blip r:embed="rId3"/>
          <a:stretch>
            <a:fillRect/>
          </a:stretch>
        </p:blipFill>
        <p:spPr>
          <a:xfrm>
            <a:off x="7102524" y="1699016"/>
            <a:ext cx="3245048" cy="324504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lốp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nilong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nilong</a:t>
            </a:r>
            <a:r>
              <a:rPr lang="en-US" sz="2000" dirty="0"/>
              <a:t>:</a:t>
            </a:r>
          </a:p>
          <a:p>
            <a:pPr algn="l"/>
            <a:r>
              <a:rPr lang="en-US" b="0" i="0" dirty="0">
                <a:effectLst/>
                <a:latin typeface="Open Sans" panose="020B0606030504020204" pitchFamily="34" charset="0"/>
              </a:rPr>
              <a:t>Quy </a:t>
            </a:r>
            <a:r>
              <a:rPr lang="en-US" b="0" i="0" dirty="0" err="1">
                <a:effectLst/>
                <a:latin typeface="Open Sans" panose="020B0606030504020204" pitchFamily="34" charset="0"/>
              </a:rPr>
              <a:t>định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lõi</a:t>
            </a:r>
            <a:r>
              <a:rPr lang="en-US" b="0" i="0" dirty="0">
                <a:effectLst/>
                <a:latin typeface="Open Sans" panose="020B0606030504020204" pitchFamily="34" charset="0"/>
              </a:rPr>
              <a:t> </a:t>
            </a:r>
            <a:r>
              <a:rPr lang="en-US" b="0" i="0" dirty="0" err="1">
                <a:effectLst/>
                <a:latin typeface="Open Sans" panose="020B0606030504020204" pitchFamily="34" charset="0"/>
              </a:rPr>
              <a:t>lốp</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sợi</a:t>
            </a:r>
            <a:r>
              <a:rPr lang="en-US" b="0" i="0" dirty="0">
                <a:effectLst/>
                <a:latin typeface="Open Sans" panose="020B0606030504020204" pitchFamily="34" charset="0"/>
              </a:rPr>
              <a:t> </a:t>
            </a:r>
            <a:r>
              <a:rPr lang="en-US" b="0" i="0" dirty="0" err="1">
                <a:effectLst/>
                <a:latin typeface="Open Sans" panose="020B0606030504020204" pitchFamily="34" charset="0"/>
              </a:rPr>
              <a:t>thép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nilong</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diễn</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đeo</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trang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mũ</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 </a:t>
            </a:r>
            <a:r>
              <a:rPr lang="en-US" b="0" i="0" dirty="0" err="1">
                <a:effectLst/>
                <a:latin typeface="Open Sans" panose="020B0606030504020204" pitchFamily="34" charset="0"/>
              </a:rPr>
              <a:t>kính</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quần</a:t>
            </a:r>
            <a:r>
              <a:rPr lang="en-US" b="0" i="0" dirty="0">
                <a:effectLst/>
                <a:latin typeface="Open Sans" panose="020B0606030504020204" pitchFamily="34" charset="0"/>
              </a:rPr>
              <a:t> </a:t>
            </a:r>
            <a:r>
              <a:rPr lang="en-US" b="0" i="0" dirty="0" err="1">
                <a:effectLst/>
                <a:latin typeface="Open Sans" panose="020B0606030504020204" pitchFamily="34" charset="0"/>
              </a:rPr>
              <a:t>áo</a:t>
            </a:r>
            <a:r>
              <a:rPr lang="en-US" b="0" i="0" dirty="0">
                <a:effectLst/>
                <a:latin typeface="Open Sans" panose="020B0606030504020204" pitchFamily="34" charset="0"/>
              </a:rPr>
              <a:t> </a:t>
            </a:r>
            <a:r>
              <a:rPr lang="en-US" b="0" i="0" dirty="0" err="1">
                <a:effectLst/>
                <a:latin typeface="Open Sans" panose="020B0606030504020204" pitchFamily="34" charset="0"/>
              </a:rPr>
              <a:t>phù</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ngăn</a:t>
            </a:r>
            <a:r>
              <a:rPr lang="en-US" b="0" i="0" dirty="0">
                <a:effectLst/>
                <a:latin typeface="Open Sans" panose="020B0606030504020204" pitchFamily="34" charset="0"/>
              </a:rPr>
              <a:t> </a:t>
            </a:r>
            <a:r>
              <a:rPr lang="en-US" b="0" i="0" dirty="0" err="1">
                <a:effectLst/>
                <a:latin typeface="Open Sans" panose="020B0606030504020204" pitchFamily="34" charset="0"/>
              </a:rPr>
              <a:t>chặn</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di </a:t>
            </a:r>
            <a:r>
              <a:rPr lang="en-US" b="0" i="0" dirty="0" err="1">
                <a:effectLst/>
                <a:latin typeface="Open Sans" panose="020B0606030504020204" pitchFamily="34" charset="0"/>
              </a:rPr>
              <a:t>động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48412CC-B04A-A61A-47F1-A0E7DA0D9F3B}"/>
              </a:ext>
            </a:extLst>
          </p:cNvPr>
          <p:cNvPicPr>
            <a:picLocks noChangeAspect="1"/>
          </p:cNvPicPr>
          <p:nvPr/>
        </p:nvPicPr>
        <p:blipFill>
          <a:blip r:embed="rId3"/>
          <a:stretch>
            <a:fillRect/>
          </a:stretch>
        </p:blipFill>
        <p:spPr>
          <a:xfrm>
            <a:off x="7102524" y="1699016"/>
            <a:ext cx="3245048" cy="324504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lốp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nilong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lõi</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nilong</a:t>
            </a:r>
            <a:r>
              <a:rPr lang="en-US" sz="2000" dirty="0"/>
              <a:t>:</a:t>
            </a:r>
          </a:p>
          <a:p>
            <a:pPr algn="l"/>
            <a:r>
              <a:rPr lang="vi-VN" b="0" i="0" dirty="0">
                <a:effectLst/>
                <a:latin typeface="Open Sans" panose="020B0606030504020204" pitchFamily="34" charset="0"/>
              </a:rPr>
              <a:t>Xử lý tình huống tai nạn khẩn cấp trong quá trình vận hành máy sản xuất lõi lốp xe từ sợi thép và nilong đòi hỏi sự chuẩn bị kỹ lưỡng và phản ứng nhanh chóng.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hỏa hoạn hoặc sự cố máy móc, nhân viên cần ngay lập tức báo cáo vấn đề và kích hoạt hệ thống cảnh báo cháy.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6D02AEC-B898-8FB1-5523-7BA9DF86FED0}"/>
              </a:ext>
            </a:extLst>
          </p:cNvPr>
          <p:cNvPicPr>
            <a:picLocks noChangeAspect="1"/>
          </p:cNvPicPr>
          <p:nvPr/>
        </p:nvPicPr>
        <p:blipFill>
          <a:blip r:embed="rId3"/>
          <a:stretch>
            <a:fillRect/>
          </a:stretch>
        </p:blipFill>
        <p:spPr>
          <a:xfrm>
            <a:off x="7102524" y="1699016"/>
            <a:ext cx="3245048" cy="324504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404664"/>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thép</a:t>
            </a:r>
            <a:r>
              <a:rPr lang="en-US" dirty="0">
                <a:latin typeface="UTM Aptima" panose="02040603050506020204" pitchFamily="18" charset="0"/>
              </a:rPr>
              <a:t> </a:t>
            </a:r>
            <a:r>
              <a:rPr lang="en-US" dirty="0" err="1">
                <a:latin typeface="UTM Aptima" panose="02040603050506020204" pitchFamily="18" charset="0"/>
              </a:rPr>
              <a:t>nilon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nilon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ép lốp xe, công việc đặc trưng đòi hỏi sự kết hợp chặt chẽ giữa nhiều yếu tố quan trọng để tạo ra lốp hoàn chỉnh.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ép cần phải xử lý cả lốp cao su và lốp sợi thép nilon một cách chính xác để đảm bảo chất lượng và hiệu suất của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10BC46D-3FAF-3828-64FD-782F58FF6F7A}"/>
              </a:ext>
            </a:extLst>
          </p:cNvPr>
          <p:cNvPicPr>
            <a:picLocks noChangeAspect="1"/>
          </p:cNvPicPr>
          <p:nvPr/>
        </p:nvPicPr>
        <p:blipFill>
          <a:blip r:embed="rId3"/>
          <a:stretch>
            <a:fillRect/>
          </a:stretch>
        </p:blipFill>
        <p:spPr>
          <a:xfrm>
            <a:off x="-1034379" y="3510385"/>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404664"/>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thép</a:t>
            </a:r>
            <a:r>
              <a:rPr lang="en-US" dirty="0">
                <a:latin typeface="UTM Aptima" panose="02040603050506020204" pitchFamily="18" charset="0"/>
              </a:rPr>
              <a:t> </a:t>
            </a:r>
            <a:r>
              <a:rPr lang="en-US" dirty="0" err="1">
                <a:latin typeface="UTM Aptima" panose="02040603050506020204" pitchFamily="18" charset="0"/>
              </a:rPr>
              <a:t>nilon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nilon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ép lốp xe, có nhiều rủi ro về tai nạn có thể xảy ra, đặc biệt là khi làm việc với các nguyên liệu như lốp cao su và sợi thép nilon.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là sự cố về nhiệt độ và áp suất, khi không kiểm soát được chúng, có thể dẫn đến sự biến đổi không mong muốn trong cấu trúc của lốp.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10F60E-C40D-EBEE-BC9A-1DF0DC8023C3}"/>
              </a:ext>
            </a:extLst>
          </p:cNvPr>
          <p:cNvPicPr>
            <a:picLocks noChangeAspect="1"/>
          </p:cNvPicPr>
          <p:nvPr/>
        </p:nvPicPr>
        <p:blipFill>
          <a:blip r:embed="rId3"/>
          <a:stretch>
            <a:fillRect/>
          </a:stretch>
        </p:blipFill>
        <p:spPr>
          <a:xfrm>
            <a:off x="-1034379" y="3510385"/>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404664"/>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thép</a:t>
            </a:r>
            <a:r>
              <a:rPr lang="en-US" dirty="0">
                <a:latin typeface="UTM Aptima" panose="02040603050506020204" pitchFamily="18" charset="0"/>
              </a:rPr>
              <a:t> </a:t>
            </a:r>
            <a:r>
              <a:rPr lang="en-US" dirty="0" err="1">
                <a:latin typeface="UTM Aptima" panose="02040603050506020204" pitchFamily="18" charset="0"/>
              </a:rPr>
              <a:t>nilon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nilon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vận hành máy ép lốp xe thường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kiểm soát đối với các yếu tố như nhiệt độ và áp suất trong quá trình ép lốp. Khi không duy trì được sự ổn định trong các tham số này, có thể xảy ra biến đổi không mong muốn trong cấu trúc của lốp, gây ra sự suy giảm về chất lượng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D4C6B1D-E727-B674-97EB-733663716676}"/>
              </a:ext>
            </a:extLst>
          </p:cNvPr>
          <p:cNvPicPr>
            <a:picLocks noChangeAspect="1"/>
          </p:cNvPicPr>
          <p:nvPr/>
        </p:nvPicPr>
        <p:blipFill>
          <a:blip r:embed="rId3"/>
          <a:stretch>
            <a:fillRect/>
          </a:stretch>
        </p:blipFill>
        <p:spPr>
          <a:xfrm>
            <a:off x="-1034379" y="3510385"/>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thép</a:t>
            </a:r>
            <a:r>
              <a:rPr lang="en-US" dirty="0">
                <a:latin typeface="UTM Aptima" panose="02040603050506020204" pitchFamily="18" charset="0"/>
              </a:rPr>
              <a:t> </a:t>
            </a:r>
            <a:r>
              <a:rPr lang="en-US" dirty="0" err="1">
                <a:latin typeface="UTM Aptima" panose="02040603050506020204" pitchFamily="18" charset="0"/>
              </a:rPr>
              <a:t>nilon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nilon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ép lốp xe, cần áp dụng một số biện pháp phòng tránh tai nạn, đặc biệt là với việc xử lý lốp cao su và sợi thép nilon.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biện pháp quan trọng là quan trắc môi trường lao động để đảm bảo rằng các yếu tố như nhiệt độ và áp suất được kiểm soát chặt chẽ.</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FD3566F-2056-31E7-3A38-5767A8192F50}"/>
              </a:ext>
            </a:extLst>
          </p:cNvPr>
          <p:cNvPicPr>
            <a:picLocks noChangeAspect="1"/>
          </p:cNvPicPr>
          <p:nvPr/>
        </p:nvPicPr>
        <p:blipFill>
          <a:blip r:embed="rId3"/>
          <a:stretch>
            <a:fillRect/>
          </a:stretch>
        </p:blipFill>
        <p:spPr>
          <a:xfrm>
            <a:off x="-1034379" y="3510385"/>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332656"/>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thép</a:t>
            </a:r>
            <a:r>
              <a:rPr lang="en-US" dirty="0">
                <a:latin typeface="UTM Aptima" panose="02040603050506020204" pitchFamily="18" charset="0"/>
              </a:rPr>
              <a:t> </a:t>
            </a:r>
            <a:r>
              <a:rPr lang="en-US" dirty="0" err="1">
                <a:latin typeface="UTM Aptima" panose="02040603050506020204" pitchFamily="18" charset="0"/>
              </a:rPr>
              <a:t>nilon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nilon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ép lốp xe là yếu tố quan trọng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được đào tạo về việc sử dụng các thiết bị bảo hộ cá nhân, bao gồm mũ bảo hiểm, găng tay chống nhiệt, và kính bảo hộ để giảm thiểu rủi ro chấn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C8036C1-73B4-BE10-584D-6257B51A1A3C}"/>
              </a:ext>
            </a:extLst>
          </p:cNvPr>
          <p:cNvPicPr>
            <a:picLocks noChangeAspect="1"/>
          </p:cNvPicPr>
          <p:nvPr/>
        </p:nvPicPr>
        <p:blipFill>
          <a:blip r:embed="rId3"/>
          <a:stretch>
            <a:fillRect/>
          </a:stretch>
        </p:blipFill>
        <p:spPr>
          <a:xfrm>
            <a:off x="-1034379" y="3510385"/>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sợi</a:t>
            </a:r>
            <a:r>
              <a:rPr lang="en-US" dirty="0">
                <a:latin typeface="UTM Aptima" panose="02040603050506020204" pitchFamily="18" charset="0"/>
              </a:rPr>
              <a:t> </a:t>
            </a:r>
            <a:r>
              <a:rPr lang="en-US" dirty="0" err="1">
                <a:latin typeface="UTM Aptima" panose="02040603050506020204" pitchFamily="18" charset="0"/>
              </a:rPr>
              <a:t>thép</a:t>
            </a:r>
            <a:r>
              <a:rPr lang="en-US" dirty="0">
                <a:latin typeface="UTM Aptima" panose="02040603050506020204" pitchFamily="18" charset="0"/>
              </a:rPr>
              <a:t> </a:t>
            </a:r>
            <a:r>
              <a:rPr lang="en-US" dirty="0" err="1">
                <a:latin typeface="UTM Aptima" panose="02040603050506020204" pitchFamily="18" charset="0"/>
              </a:rPr>
              <a:t>nilon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lốp</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nilon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lốp</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là một phần quan trọng của quy trình an toàn lao động khi vận hành máy ép lốp xe.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đào tạo để biết cách đối mặt với các tình huống nguy hiểm và thực hiện các biện pháp khẩn cấp một cách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B72392-E06B-EA70-A3AC-A2F875CA3A1A}"/>
              </a:ext>
            </a:extLst>
          </p:cNvPr>
          <p:cNvPicPr>
            <a:picLocks noChangeAspect="1"/>
          </p:cNvPicPr>
          <p:nvPr/>
        </p:nvPicPr>
        <p:blipFill>
          <a:blip r:embed="rId3"/>
          <a:stretch>
            <a:fillRect/>
          </a:stretch>
        </p:blipFill>
        <p:spPr>
          <a:xfrm>
            <a:off x="-1034379" y="3510385"/>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gia</a:t>
            </a:r>
            <a:r>
              <a:rPr lang="en-US" sz="3600" b="1" dirty="0">
                <a:latin typeface="UTM Aptima" panose="02040603050506020204" pitchFamily="18" charset="0"/>
              </a:rPr>
              <a:t> </a:t>
            </a:r>
            <a:r>
              <a:rPr lang="en-US" sz="3600" b="1" dirty="0" err="1">
                <a:latin typeface="UTM Aptima" panose="02040603050506020204" pitchFamily="18" charset="0"/>
              </a:rPr>
              <a:t>nhiệt</a:t>
            </a:r>
            <a:r>
              <a:rPr lang="en-US" sz="3600" b="1" dirty="0">
                <a:latin typeface="UTM Aptima" panose="02040603050506020204" pitchFamily="18" charset="0"/>
              </a:rPr>
              <a:t> </a:t>
            </a:r>
            <a:r>
              <a:rPr lang="en-US" sz="3600" b="1" dirty="0" err="1">
                <a:latin typeface="UTM Aptima" panose="02040603050506020204" pitchFamily="18" charset="0"/>
              </a:rPr>
              <a:t>lốp</a:t>
            </a:r>
            <a:r>
              <a:rPr lang="en-US" sz="3600" b="1" dirty="0">
                <a:latin typeface="UTM Aptima" panose="02040603050506020204" pitchFamily="18" charset="0"/>
              </a:rPr>
              <a:t> </a:t>
            </a:r>
            <a:r>
              <a:rPr lang="en-US" sz="3600" b="1" dirty="0" err="1">
                <a:latin typeface="UTM Aptima" panose="02040603050506020204" pitchFamily="18" charset="0"/>
              </a:rPr>
              <a:t>xe</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nhiệt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lốp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xe</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Đầu tiên, quá trình này đòi hỏi sự chính xác trong việc đặt và duy trì nhiệt độ theo chuẩn xác định. Điều này có thể đạt được thông qua việc sử dụng các cảm biến nhiệt độ và hệ thống điều khiển tự động để đảm bảo mỗi chiếc lốp được gia nhiệt với độ chính xác cao.</a:t>
            </a:r>
          </a:p>
          <a:p>
            <a:pPr algn="l"/>
            <a:r>
              <a:rPr lang="vi-VN" b="0" i="0" dirty="0">
                <a:solidFill>
                  <a:srgbClr val="4C4F5A"/>
                </a:solidFill>
                <a:effectLst/>
                <a:latin typeface="Open Sans" panose="020B0606030504020204" pitchFamily="34" charset="0"/>
              </a:rPr>
              <a:t>Thứ hai, thời gian gia nhiệt cũng đóng vai trò quan trọng trong việc đảm bảo chất lượng của lốp sau khi qua quá trình này. Cần thiết lập thời gian gia nhiệt phù hợp để đảm bảo lốp đạt được sự đồng đều trong quá trình làm nóng, giúp tăng cường độ bền và hiệu suất của lốp.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gia</a:t>
            </a:r>
            <a:r>
              <a:rPr lang="en-US" sz="3600" b="1" dirty="0">
                <a:latin typeface="UTM Aptima" panose="02040603050506020204" pitchFamily="18" charset="0"/>
              </a:rPr>
              <a:t> </a:t>
            </a:r>
            <a:r>
              <a:rPr lang="en-US" sz="3600" b="1" dirty="0" err="1">
                <a:latin typeface="UTM Aptima" panose="02040603050506020204" pitchFamily="18" charset="0"/>
              </a:rPr>
              <a:t>nhiệt</a:t>
            </a:r>
            <a:r>
              <a:rPr lang="en-US" sz="3600" b="1" dirty="0">
                <a:latin typeface="UTM Aptima" panose="02040603050506020204" pitchFamily="18" charset="0"/>
              </a:rPr>
              <a:t> </a:t>
            </a:r>
            <a:r>
              <a:rPr lang="en-US" sz="3600" b="1" dirty="0" err="1">
                <a:latin typeface="UTM Aptima" panose="02040603050506020204" pitchFamily="18" charset="0"/>
              </a:rPr>
              <a:t>lốp</a:t>
            </a:r>
            <a:r>
              <a:rPr lang="en-US" sz="3600" b="1" dirty="0">
                <a:latin typeface="UTM Aptima" panose="02040603050506020204" pitchFamily="18" charset="0"/>
              </a:rPr>
              <a:t> </a:t>
            </a:r>
            <a:r>
              <a:rPr lang="en-US" sz="3600" b="1" dirty="0" err="1">
                <a:latin typeface="UTM Aptima" panose="02040603050506020204" pitchFamily="18" charset="0"/>
              </a:rPr>
              <a:t>xe</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nhiệt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lốp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xe</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Trong ngành sản xuất lốp xe, quá trình vận hành máy gia nhiệt không tránh khỏi rủi ro tai nạn. Một trong những vấn đề phổ biến là sự cố trong hệ thống điều khiển nhiệt độ, dẫn đến sự biến động không mong muốn trong quá trình gia nhiệt lốp.</a:t>
            </a:r>
          </a:p>
          <a:p>
            <a:pPr algn="l"/>
            <a:r>
              <a:rPr lang="vi-VN" b="0" i="0" dirty="0">
                <a:solidFill>
                  <a:srgbClr val="4C4F5A"/>
                </a:solidFill>
                <a:effectLst/>
                <a:latin typeface="Open Sans" panose="020B0606030504020204" pitchFamily="34" charset="0"/>
              </a:rPr>
              <a:t>Tai nạn nhiệt độ cũng có thể xảy ra khi không kiểm soát được độ chính xác của máy gia nhiệt. Điều này có thể dẫn đến nhiệt độ quá cao hoặc thấp, gây ảnh hưởng tiêu cực đến chất lượng của lốp và đồng thời tăng nguy cơ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gia</a:t>
            </a:r>
            <a:r>
              <a:rPr lang="en-US" sz="3600" b="1" dirty="0">
                <a:latin typeface="UTM Aptima" panose="02040603050506020204" pitchFamily="18" charset="0"/>
              </a:rPr>
              <a:t> </a:t>
            </a:r>
            <a:r>
              <a:rPr lang="en-US" sz="3600" b="1" dirty="0" err="1">
                <a:latin typeface="UTM Aptima" panose="02040603050506020204" pitchFamily="18" charset="0"/>
              </a:rPr>
              <a:t>nhiệt</a:t>
            </a:r>
            <a:r>
              <a:rPr lang="en-US" sz="3600" b="1" dirty="0">
                <a:latin typeface="UTM Aptima" panose="02040603050506020204" pitchFamily="18" charset="0"/>
              </a:rPr>
              <a:t> </a:t>
            </a:r>
            <a:r>
              <a:rPr lang="en-US" sz="3600" b="1" dirty="0" err="1">
                <a:latin typeface="UTM Aptima" panose="02040603050506020204" pitchFamily="18" charset="0"/>
              </a:rPr>
              <a:t>lốp</a:t>
            </a:r>
            <a:r>
              <a:rPr lang="en-US" sz="3600" b="1" dirty="0">
                <a:latin typeface="UTM Aptima" panose="02040603050506020204" pitchFamily="18" charset="0"/>
              </a:rPr>
              <a:t> </a:t>
            </a:r>
            <a:r>
              <a:rPr lang="en-US" sz="3600" b="1" dirty="0" err="1">
                <a:latin typeface="UTM Aptima" panose="02040603050506020204" pitchFamily="18" charset="0"/>
              </a:rPr>
              <a:t>xe</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nhiệt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lốp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xe</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Nguyên nhân gây ra tai nạn khi vận hành máy gia nhiệt lốp xe (tire) hoàn chỉnh có thể bắt nguồn từ nhiều yếu tố khác nhau. Một trong những nguyên nhân chính là sự cố kỹ thuật trong hệ thống điều khiển, khiến cho quá trình kiểm soát nhiệt độ và thời gian gia nhiệt trở nên không ổn định.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có thể dẫn đến nhiệt độ quá cao hoặc thấp, ảnh hưởng tiêu cực đến chất lượng của lốp và tăng nguy cơ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gia</a:t>
            </a:r>
            <a:r>
              <a:rPr lang="en-US" sz="3600" b="1" dirty="0">
                <a:latin typeface="UTM Aptima" panose="02040603050506020204" pitchFamily="18" charset="0"/>
              </a:rPr>
              <a:t> </a:t>
            </a:r>
            <a:r>
              <a:rPr lang="en-US" sz="3600" b="1" dirty="0" err="1">
                <a:latin typeface="UTM Aptima" panose="02040603050506020204" pitchFamily="18" charset="0"/>
              </a:rPr>
              <a:t>nhiệt</a:t>
            </a:r>
            <a:r>
              <a:rPr lang="en-US" sz="3600" b="1" dirty="0">
                <a:latin typeface="UTM Aptima" panose="02040603050506020204" pitchFamily="18" charset="0"/>
              </a:rPr>
              <a:t> </a:t>
            </a:r>
            <a:r>
              <a:rPr lang="en-US" sz="3600" b="1" dirty="0" err="1">
                <a:latin typeface="UTM Aptima" panose="02040603050506020204" pitchFamily="18" charset="0"/>
              </a:rPr>
              <a:t>lốp</a:t>
            </a:r>
            <a:r>
              <a:rPr lang="en-US" sz="3600" b="1" dirty="0">
                <a:latin typeface="UTM Aptima" panose="02040603050506020204" pitchFamily="18" charset="0"/>
              </a:rPr>
              <a:t> </a:t>
            </a:r>
            <a:r>
              <a:rPr lang="en-US" sz="3600" b="1" dirty="0" err="1">
                <a:latin typeface="UTM Aptima" panose="02040603050506020204" pitchFamily="18" charset="0"/>
              </a:rPr>
              <a:t>xe</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nhiệt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lốp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xe</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Để phòng tránh tai nạn khi vận hành máy gia nhiệt lốp xe hoàn chỉnh, cần thực hiện một số biện pháp an toàn chặt chẽ. Đầu tiên, đảm bảo hệ thống kiểm soát nhiệt độ và thời gian gia nhiệt hoạt động chính xác và ổn định. Điều này đòi hỏi việc kiểm tra định kỳ, bảo trì hệ thống và nâng cao kỹ năng kỹ thuật của nhân viên.</a:t>
            </a:r>
          </a:p>
          <a:p>
            <a:pPr algn="l"/>
            <a:r>
              <a:rPr lang="vi-VN" b="0" i="0" dirty="0">
                <a:solidFill>
                  <a:srgbClr val="4C4F5A"/>
                </a:solidFill>
                <a:effectLst/>
                <a:latin typeface="Open Sans" panose="020B0606030504020204" pitchFamily="34" charset="0"/>
              </a:rPr>
              <a:t>Thực hiện bảo dưỡng định kỳ cho máy gia nhiệt và các linh kiện quan trọng là một biện pháp quan trọng khác. Việc này giúp ngăn chặn sự cố và đảm bảo hiệu suất ổn định của máy, giảm nguy cơ tai nạn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gia</a:t>
            </a:r>
            <a:r>
              <a:rPr lang="en-US" sz="3600" b="1" dirty="0">
                <a:latin typeface="UTM Aptima" panose="02040603050506020204" pitchFamily="18" charset="0"/>
              </a:rPr>
              <a:t> </a:t>
            </a:r>
            <a:r>
              <a:rPr lang="en-US" sz="3600" b="1" dirty="0" err="1">
                <a:latin typeface="UTM Aptima" panose="02040603050506020204" pitchFamily="18" charset="0"/>
              </a:rPr>
              <a:t>nhiệt</a:t>
            </a:r>
            <a:r>
              <a:rPr lang="en-US" sz="3600" b="1" dirty="0">
                <a:latin typeface="UTM Aptima" panose="02040603050506020204" pitchFamily="18" charset="0"/>
              </a:rPr>
              <a:t> </a:t>
            </a:r>
            <a:r>
              <a:rPr lang="en-US" sz="3600" b="1" dirty="0" err="1">
                <a:latin typeface="UTM Aptima" panose="02040603050506020204" pitchFamily="18" charset="0"/>
              </a:rPr>
              <a:t>lốp</a:t>
            </a:r>
            <a:r>
              <a:rPr lang="en-US" sz="3600" b="1" dirty="0">
                <a:latin typeface="UTM Aptima" panose="02040603050506020204" pitchFamily="18" charset="0"/>
              </a:rPr>
              <a:t> </a:t>
            </a:r>
            <a:r>
              <a:rPr lang="en-US" sz="3600" b="1" dirty="0" err="1">
                <a:latin typeface="UTM Aptima" panose="02040603050506020204" pitchFamily="18" charset="0"/>
              </a:rPr>
              <a:t>xe</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nhiệt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lốp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xe</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Đầu tiên, việc sử dụng trang thiết bị bảo hộ cá nhân (PPE) là bắt buộc. Nhân viên phải đeo kính bảo hộ, mũ bảo hiểm và áo chống nhiệt để bảo vệ mắt, đầu và cơ thể khỏi nguy cơ gặp nhiệt độ cao và vật liệu nóng.</a:t>
            </a:r>
          </a:p>
          <a:p>
            <a:pPr algn="l"/>
            <a:r>
              <a:rPr lang="vi-VN" b="0" i="0" dirty="0">
                <a:solidFill>
                  <a:srgbClr val="4C4F5A"/>
                </a:solidFill>
                <a:effectLst/>
                <a:latin typeface="Open Sans" panose="020B0606030504020204" pitchFamily="34" charset="0"/>
              </a:rPr>
              <a:t>Quy định cụ thể về việc kiểm soát nhiệt độ và thời gian gia nhiệt cũng được đề ra để ngăn chặn tai nạn và đảm bảo chất lượng lốp. Đồng thời, việc duy trì sạch sẽ và an toàn cho môi trường làm việc cũng được đặt ra để tránh sự cố và tai nạn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gia</a:t>
            </a:r>
            <a:r>
              <a:rPr lang="en-US" sz="3600" b="1" dirty="0">
                <a:latin typeface="UTM Aptima" panose="02040603050506020204" pitchFamily="18" charset="0"/>
              </a:rPr>
              <a:t> </a:t>
            </a:r>
            <a:r>
              <a:rPr lang="en-US" sz="3600" b="1" dirty="0" err="1">
                <a:latin typeface="UTM Aptima" panose="02040603050506020204" pitchFamily="18" charset="0"/>
              </a:rPr>
              <a:t>nhiệt</a:t>
            </a:r>
            <a:r>
              <a:rPr lang="en-US" sz="3600" b="1" dirty="0">
                <a:latin typeface="UTM Aptima" panose="02040603050506020204" pitchFamily="18" charset="0"/>
              </a:rPr>
              <a:t> </a:t>
            </a:r>
            <a:r>
              <a:rPr lang="en-US" sz="3600" b="1" dirty="0" err="1">
                <a:latin typeface="UTM Aptima" panose="02040603050506020204" pitchFamily="18" charset="0"/>
              </a:rPr>
              <a:t>lốp</a:t>
            </a:r>
            <a:r>
              <a:rPr lang="en-US" sz="3600" b="1" dirty="0">
                <a:latin typeface="UTM Aptima" panose="02040603050506020204" pitchFamily="18" charset="0"/>
              </a:rPr>
              <a:t> </a:t>
            </a:r>
            <a:r>
              <a:rPr lang="en-US" sz="3600" b="1" dirty="0" err="1">
                <a:latin typeface="UTM Aptima" panose="02040603050506020204" pitchFamily="18" charset="0"/>
              </a:rPr>
              <a:t>xe</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nhiệt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lốp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xe</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gia nhiệt lốp xe hoàn chỉnh đòi hỏi sự nhanh nhạy và chuẩn bị kỹ năng của nhân viên. Trong trường hợp xảy ra sự cố, việc ngừng máy ngay lập tức và gọi cấp cứu là quan trọng nhất.</a:t>
            </a:r>
          </a:p>
          <a:p>
            <a:pPr algn="l"/>
            <a:r>
              <a:rPr lang="vi-VN" b="0" i="0" dirty="0">
                <a:solidFill>
                  <a:srgbClr val="4C4F5A"/>
                </a:solidFill>
                <a:effectLst/>
                <a:latin typeface="Open Sans" panose="020B0606030504020204" pitchFamily="34" charset="0"/>
              </a:rPr>
              <a:t>Nhân viên cần được đào tạo về cách sử dụng các thiết bị PPE và hệ thống an toàn để tự bảo vệ và hỗ trợ đồng nghiệp trong trường hợp khẩn cấp. Họ cũng cần biết cách sử dụng các thiết bị chữa cháy và có kỹ năng xử lý sự cố như rò rỉ hóa chất hoặc nguyên liệu.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3244</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LỐP XE</vt:lpstr>
      <vt:lpstr>Một số vụ tai nạn trong  nhà máy sản xuất lốp xe</vt:lpstr>
      <vt:lpstr>Tóm tắt bài học</vt:lpstr>
      <vt:lpstr>Vận hành máy gia công cao su </vt:lpstr>
      <vt:lpstr>Vận hành máy gia công cao su </vt:lpstr>
      <vt:lpstr>Vận hành máy gia công cao su </vt:lpstr>
      <vt:lpstr>Vận hành máy gia công cao su </vt:lpstr>
      <vt:lpstr>Vận hành máy gia công cao su </vt:lpstr>
      <vt:lpstr>Vận hành máy gia công cao su </vt:lpstr>
      <vt:lpstr>Vận hành máy sản xuất lõi lốp xe bằng các sợi thép và nilong</vt:lpstr>
      <vt:lpstr>Vận hành máy sản xuất lõi lốp xe bằng các sợi thép và nilong</vt:lpstr>
      <vt:lpstr>Vận hành máy sản xuất lõi lốp xe bằng các sợi thép và nilong</vt:lpstr>
      <vt:lpstr>Vận hành máy sản xuất lõi lốp xe bằng các sợi thép và nilong</vt:lpstr>
      <vt:lpstr>Vận hành máy sản xuất lõi lốp xe bằng các sợi thép và nilong</vt:lpstr>
      <vt:lpstr>Vận hành máy sản xuất lõi lốp xe bằng các sợi thép và nilong</vt:lpstr>
      <vt:lpstr>Vận hành máy ép các lốp cao su và lốp sợi thép nilon lại để tạo thành lốp xe hoàn chỉnh</vt:lpstr>
      <vt:lpstr>Vận hành máy ép các lốp cao su và lốp sợi thép nilon lại để tạo thành lốp xe hoàn chỉnh</vt:lpstr>
      <vt:lpstr>Vận hành máy ép các lốp cao su và lốp sợi thép nilon lại để tạo thành lốp xe hoàn chỉnh</vt:lpstr>
      <vt:lpstr>Vận hành máy ép các lốp cao su và lốp sợi thép nilon lại để tạo thành lốp xe hoàn chỉnh</vt:lpstr>
      <vt:lpstr>Vận hành máy ép các lốp cao su và lốp sợi thép nilon lại để tạo thành lốp xe hoàn chỉnh</vt:lpstr>
      <vt:lpstr>Vận hành máy ép các lốp cao su và lốp sợi thép nilon lại để tạo thành lốp xe hoàn chỉnh</vt:lpstr>
      <vt:lpstr>Vận hành máy gia nhiệt lốp xe hoàn chỉnh</vt:lpstr>
      <vt:lpstr>Vận hành máy gia nhiệt lốp xe hoàn chỉnh</vt:lpstr>
      <vt:lpstr>Vận hành máy gia nhiệt lốp xe hoàn chỉnh</vt:lpstr>
      <vt:lpstr>Vận hành máy gia nhiệt lốp xe hoàn chỉnh</vt:lpstr>
      <vt:lpstr>Vận hành máy gia nhiệt lốp xe hoàn chỉnh</vt:lpstr>
      <vt:lpstr>Vận hành máy gia nhiệt lốp xe hoàn chỉnh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2024-04-03T08:36:59Z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