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61629" y="2187963"/>
            <a:ext cx="5263977" cy="2481941"/>
          </a:xfrm>
        </p:spPr>
        <p:txBody>
          <a:bodyPr>
            <a:normAutofit/>
          </a:bodyPr>
          <a:lstStyle/>
          <a:p>
            <a:pPr>
              <a:lnSpc>
                <a:spcPct val="100000"/>
              </a:lnSpc>
            </a:pPr>
            <a:r>
              <a:rPr lang="en-US" sz="4600" dirty="0">
                <a:latin typeface="Arial" panose="020B0604020202020204" pitchFamily="34" charset="0"/>
                <a:cs typeface="Arial" panose="020B0604020202020204" pitchFamily="34" charset="0"/>
              </a:rPr>
              <a:t>SẢN XUẤT LINH KIỆN ĐIỆN TỬ</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1F38E13-2ECF-6C36-F619-F9A1D626EB13}"/>
              </a:ext>
            </a:extLst>
          </p:cNvPr>
          <p:cNvPicPr>
            <a:picLocks noChangeAspect="1"/>
          </p:cNvPicPr>
          <p:nvPr/>
        </p:nvPicPr>
        <p:blipFill>
          <a:blip r:embed="rId4"/>
          <a:stretch>
            <a:fillRect/>
          </a:stretch>
        </p:blipFill>
        <p:spPr>
          <a:xfrm>
            <a:off x="5191173" y="4539341"/>
            <a:ext cx="1804888" cy="18048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96597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linh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tử</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linh kiện điện tử là một ngành công nghiệp quan trọng, đóng góp lớn vào sự phát triển kinh tế của nhiều quốc gia. Tuy nhiên, ngành sản xuất linh kiện điện tử cũng tiềm ẩn nhiều nguy cơ tai nạn lao động</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điện</a:t>
            </a:r>
            <a:r>
              <a:rPr lang="en-US" i="0" dirty="0">
                <a:solidFill>
                  <a:srgbClr val="0D0D0D"/>
                </a:solidFill>
                <a:effectLst/>
                <a:latin typeface="Söhne"/>
              </a:rPr>
              <a:t> </a:t>
            </a:r>
            <a:r>
              <a:rPr lang="en-US" i="0" dirty="0" err="1">
                <a:solidFill>
                  <a:srgbClr val="0D0D0D"/>
                </a:solidFill>
                <a:effectLst/>
                <a:latin typeface="Söhne"/>
              </a:rPr>
              <a:t>giật</a:t>
            </a:r>
            <a:endParaRPr lang="en-US" i="0" dirty="0">
              <a:solidFill>
                <a:srgbClr val="0D0D0D"/>
              </a:solidFill>
              <a:effectLst/>
              <a:latin typeface="Söhne"/>
            </a:endParaRPr>
          </a:p>
          <a:p>
            <a:pPr marL="730885" lvl="1" indent="-304165"/>
            <a:r>
              <a:rPr lang="pt-BR" i="0" dirty="0">
                <a:solidFill>
                  <a:srgbClr val="0D0D0D"/>
                </a:solidFill>
                <a:effectLst/>
                <a:latin typeface="Söhne"/>
              </a:rPr>
              <a:t>Tai nạn do hóa chất</a:t>
            </a:r>
            <a:endParaRPr lang="en-US" dirty="0">
              <a:solidFill>
                <a:srgbClr val="0D0D0D"/>
              </a:solidFill>
              <a:latin typeface="Söhne"/>
            </a:endParaRPr>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va</a:t>
            </a:r>
            <a:r>
              <a:rPr lang="en-US" i="0" dirty="0">
                <a:solidFill>
                  <a:srgbClr val="0D0D0D"/>
                </a:solidFill>
                <a:effectLst/>
                <a:latin typeface="Söhne"/>
              </a:rPr>
              <a:t> </a:t>
            </a:r>
            <a:r>
              <a:rPr lang="en-US" i="0" dirty="0" err="1">
                <a:solidFill>
                  <a:srgbClr val="0D0D0D"/>
                </a:solidFill>
                <a:effectLst/>
                <a:latin typeface="Söhne"/>
              </a:rPr>
              <a:t>đập</a:t>
            </a:r>
            <a:r>
              <a:rPr lang="en-US" i="0" dirty="0">
                <a:solidFill>
                  <a:srgbClr val="0D0D0D"/>
                </a:solidFill>
                <a:effectLst/>
                <a:latin typeface="Söhne"/>
              </a:rPr>
              <a:t>, </a:t>
            </a:r>
            <a:r>
              <a:rPr lang="en-US" i="0" dirty="0" err="1">
                <a:solidFill>
                  <a:srgbClr val="0D0D0D"/>
                </a:solidFill>
                <a:effectLst/>
                <a:latin typeface="Söhne"/>
              </a:rPr>
              <a:t>mắc</a:t>
            </a:r>
            <a:r>
              <a:rPr lang="en-US" i="0" dirty="0">
                <a:solidFill>
                  <a:srgbClr val="0D0D0D"/>
                </a:solidFill>
                <a:effectLst/>
                <a:latin typeface="Söhne"/>
              </a:rPr>
              <a:t> </a:t>
            </a:r>
            <a:r>
              <a:rPr lang="en-US" i="0" dirty="0" err="1">
                <a:solidFill>
                  <a:srgbClr val="0D0D0D"/>
                </a:solidFill>
                <a:effectLst/>
                <a:latin typeface="Söhne"/>
              </a:rPr>
              <a:t>kẹt</a:t>
            </a:r>
            <a:r>
              <a:rPr lang="en-US" i="0" dirty="0">
                <a:solidFill>
                  <a:srgbClr val="0D0D0D"/>
                </a:solidFill>
                <a:effectLst/>
                <a:latin typeface="Söhne"/>
              </a:rPr>
              <a:t>, </a:t>
            </a:r>
            <a:r>
              <a:rPr lang="en-US" i="0" dirty="0" err="1">
                <a:solidFill>
                  <a:srgbClr val="0D0D0D"/>
                </a:solidFill>
                <a:effectLst/>
                <a:latin typeface="Söhne"/>
              </a:rPr>
              <a:t>té</a:t>
            </a:r>
            <a:r>
              <a:rPr lang="en-US" i="0" dirty="0">
                <a:solidFill>
                  <a:srgbClr val="0D0D0D"/>
                </a:solidFill>
                <a:effectLst/>
                <a:latin typeface="Söhne"/>
              </a:rPr>
              <a:t> </a:t>
            </a:r>
            <a:r>
              <a:rPr lang="en-US" i="0" dirty="0" err="1">
                <a:solidFill>
                  <a:srgbClr val="0D0D0D"/>
                </a:solidFill>
                <a:effectLst/>
                <a:latin typeface="Söhne"/>
              </a:rPr>
              <a:t>ngã</a:t>
            </a:r>
            <a:endParaRPr lang="en-US" i="0" dirty="0">
              <a:solidFill>
                <a:srgbClr val="0D0D0D"/>
              </a:solidFill>
              <a:effectLst/>
              <a:latin typeface="Söhne"/>
            </a:endParaRPr>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yếu</a:t>
            </a:r>
            <a:r>
              <a:rPr lang="en-US" i="0" dirty="0">
                <a:solidFill>
                  <a:srgbClr val="0D0D0D"/>
                </a:solidFill>
                <a:effectLst/>
                <a:latin typeface="Söhne"/>
              </a:rPr>
              <a:t> </a:t>
            </a:r>
            <a:r>
              <a:rPr lang="en-US" i="0" dirty="0" err="1">
                <a:solidFill>
                  <a:srgbClr val="0D0D0D"/>
                </a:solidFill>
                <a:effectLst/>
                <a:latin typeface="Söhne"/>
              </a:rPr>
              <a:t>tố</a:t>
            </a:r>
            <a:r>
              <a:rPr lang="en-US" i="0" dirty="0">
                <a:solidFill>
                  <a:srgbClr val="0D0D0D"/>
                </a:solidFill>
                <a:effectLst/>
                <a:latin typeface="Söhne"/>
              </a:rPr>
              <a:t> </a:t>
            </a:r>
            <a:r>
              <a:rPr lang="en-US" i="0" dirty="0" err="1">
                <a:solidFill>
                  <a:srgbClr val="0D0D0D"/>
                </a:solidFill>
                <a:effectLst/>
                <a:latin typeface="Söhne"/>
              </a:rPr>
              <a:t>khác</a:t>
            </a:r>
            <a:endParaRPr lang="en-US" i="0" dirty="0">
              <a:solidFill>
                <a:srgbClr val="0D0D0D"/>
              </a:solidFill>
              <a:effectLst/>
              <a:latin typeface="Söhne"/>
            </a:endParaRPr>
          </a:p>
          <a:p>
            <a:pPr marL="730885" lvl="1" indent="-304165"/>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bo</a:t>
            </a:r>
            <a:r>
              <a:rPr lang="en-US" dirty="0"/>
              <a:t> </a:t>
            </a:r>
            <a:r>
              <a:rPr lang="en-US" dirty="0" err="1"/>
              <a:t>mạch</a:t>
            </a:r>
            <a:r>
              <a:rPr lang="en-US" dirty="0"/>
              <a:t> </a:t>
            </a:r>
            <a:r>
              <a:rPr lang="en-US" dirty="0" err="1"/>
              <a:t>điện</a:t>
            </a:r>
            <a:r>
              <a:rPr lang="en-US" dirty="0"/>
              <a:t> </a:t>
            </a:r>
            <a:r>
              <a:rPr lang="en-US" dirty="0" err="1"/>
              <a:t>tử</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linh</a:t>
            </a:r>
            <a:r>
              <a:rPr lang="en-US" dirty="0"/>
              <a:t> </a:t>
            </a:r>
            <a:r>
              <a:rPr lang="en-US" dirty="0" err="1"/>
              <a:t>kiện</a:t>
            </a:r>
            <a:r>
              <a:rPr lang="en-US" dirty="0"/>
              <a:t> </a:t>
            </a:r>
            <a:r>
              <a:rPr lang="en-US" dirty="0" err="1"/>
              <a:t>điện</a:t>
            </a:r>
            <a:r>
              <a:rPr lang="en-US" dirty="0"/>
              <a:t> </a:t>
            </a:r>
            <a:r>
              <a:rPr lang="en-US" dirty="0" err="1"/>
              <a:t>tử</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linh</a:t>
            </a:r>
            <a:r>
              <a:rPr lang="en-US" dirty="0"/>
              <a:t> </a:t>
            </a:r>
            <a:r>
              <a:rPr lang="en-US" dirty="0" err="1"/>
              <a:t>kiện</a:t>
            </a:r>
            <a:r>
              <a:rPr lang="en-US" dirty="0"/>
              <a:t> </a:t>
            </a:r>
            <a:r>
              <a:rPr lang="en-US" dirty="0" err="1"/>
              <a:t>điện</a:t>
            </a:r>
            <a:r>
              <a:rPr lang="en-US" dirty="0"/>
              <a:t> </a:t>
            </a:r>
            <a:r>
              <a:rPr lang="en-US" dirty="0" err="1"/>
              <a:t>tử</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nhân viên kiểm tra và đo lường mạch điện tử</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r>
              <a:rPr lang="vi-VN" b="0" i="0" dirty="0">
                <a:effectLst/>
                <a:latin typeface="Open Sans" panose="020B0606030504020204" pitchFamily="34" charset="0"/>
              </a:rPr>
              <a:t>Gia công bo mạch điện tử là một lĩnh vực quan trọng trong ngành công nghiệp hiện đại, đòi hỏi sự chú ý đặc biệt đến nhiều đặc điểm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Các chuyên gia gia công bo mạch điện tử thường phải làm việc với các bản thiết kế phức tạp, từ việc lựa chọn và đặt các thành phần như vi mạch, tụ điện, và các linh kiện khác, đến việc sử dụng các kỹ thuật gia công chính xác để lắp ráp chúng.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57A76C8-2C2E-6E4B-FBDD-B48A5CE0DAB8}"/>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r>
              <a:rPr lang="vi-VN" b="0" i="0" dirty="0">
                <a:effectLst/>
                <a:latin typeface="Open Sans" panose="020B0606030504020204" pitchFamily="34" charset="0"/>
              </a:rPr>
              <a:t>Trong quá trình gia công bo mạch điện tử, không tránh khỏi các rủi ro tai nạn mà các chuyên gia và kỹ thuật viên cần phải đối mặt. Các dạng tai nạn phổ biến bao gồm việc đặt sai vị trí của các linh kiện, gây ra lỗi kết nối và độ tin cậy kém. </a:t>
            </a:r>
            <a:endParaRPr lang="en-US" b="0" i="0" dirty="0">
              <a:effectLst/>
              <a:latin typeface="Open Sans" panose="020B0606030504020204" pitchFamily="34" charset="0"/>
            </a:endParaRPr>
          </a:p>
          <a:p>
            <a:r>
              <a:rPr lang="vi-VN" b="0" i="0" dirty="0">
                <a:effectLst/>
                <a:latin typeface="Open Sans" panose="020B0606030504020204" pitchFamily="34" charset="0"/>
              </a:rPr>
              <a:t>Thêm vào đó, sự không chính xác trong quá trình hàn cũng có thể dẫn đến các vấn đề nghiêm trọng như ngắn mạch hoặc hỏng hoạt động của bo mạch.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7519FE2-9AE8-4926-1401-984F1C592E0C}"/>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r>
              <a:rPr lang="vi-VN" b="0" i="0" dirty="0">
                <a:effectLst/>
                <a:latin typeface="Open Sans" panose="020B0606030504020204" pitchFamily="34" charset="0"/>
              </a:rPr>
              <a:t>Nguyên nhân gây ra tai nạn khi gia công bo mạch điện tử thường xuất phát từ nhiều khía cạnh khác nhau. Sự thiếu chú ý hoặc hiểu biết không đầy đủ về bản thiết kế có thể dẫn đến đặt linh kiện sai vị trí, tăng nguy cơ lỗi kết nối và giảm độ tin cậy của bo mạch. </a:t>
            </a:r>
            <a:endParaRPr lang="en-US" b="0" i="0" dirty="0">
              <a:effectLst/>
              <a:latin typeface="Open Sans" panose="020B0606030504020204" pitchFamily="34" charset="0"/>
            </a:endParaRPr>
          </a:p>
          <a:p>
            <a:r>
              <a:rPr lang="vi-VN" b="0" i="0" dirty="0">
                <a:effectLst/>
                <a:latin typeface="Open Sans" panose="020B0606030504020204" pitchFamily="34" charset="0"/>
              </a:rPr>
              <a:t>Môi trường làm việc không sạch sẽ và thiếu các biện pháp bảo vệ có thể tạo điều kiện cho bụi và chất bẩn xâm nhập, gây hỏng hóc linh kiện.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11E0803-D29F-3578-0B57-8873B5DAE10F}"/>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pPr algn="l"/>
            <a:r>
              <a:rPr lang="vi-VN" b="0" i="0" dirty="0">
                <a:effectLst/>
                <a:latin typeface="Open Sans" panose="020B0606030504020204" pitchFamily="34" charset="0"/>
              </a:rPr>
              <a:t>Để ngăn chặn tai nạn khi gia công bo mạch điện tử, cần thực hiện một số biện pháp phòng tránh hiệu quả. Đầu tiên, đảm bảo nhân viên được đào tạo đầy đủ về quy trình làm việc và an toàn. Sự hiểu biết chính xác về bản thiết kế và các yếu tố kỹ thuật là quan trọng để tránh đặt linh kiện sai vị trí và giảm nguy cơ lỗi kết nối.</a:t>
            </a:r>
          </a:p>
          <a:p>
            <a:pPr algn="l"/>
            <a:r>
              <a:rPr lang="vi-VN" b="0" i="0" dirty="0">
                <a:effectLst/>
                <a:latin typeface="Open Sans" panose="020B0606030504020204" pitchFamily="34" charset="0"/>
              </a:rPr>
              <a:t>Thực hiện các biện pháp bảo vệ môi trường làm việc là một yếu tố quan trọng khác. Giữ cho khu vực làm việc sạch sẽ và tổ chức thiết bị bảo vệ để ngăn chặn bụi và chất bẩn từ việc xâm nhập, giúp bảo vệ linh kiện và đảm bảo chất lượng cuối cùng của bo mạch.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34A6DE1-4AD4-87AC-B758-C70B09133C02}"/>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gia công bo mạch điện tử đóng vai trò quan trọng để bảo vệ nhân viên và đảm bảo môi trường làm việc an toàn. Các nhân viên cần được đào tạo về quy tắc an toàn, bao gồm việc sử dụng đúng thiết bị bảo vệ cá nhân và hiểu biết về môi trường làm việc.</a:t>
            </a:r>
          </a:p>
          <a:p>
            <a:pPr algn="l"/>
            <a:r>
              <a:rPr lang="vi-VN" b="0" i="0" dirty="0">
                <a:effectLst/>
                <a:latin typeface="Open Sans" panose="020B0606030504020204" pitchFamily="34" charset="0"/>
              </a:rPr>
              <a:t>Sự chú ý đặc biệt cần được đưa ra khi làm việc với các thiết bị điện tử và các loại hóa chất. Việc sử dụng đúng kỹ thuật và thiết bị hàn là quan trọng để ngăn chặn nguy cơ ngắn mạch và hỏng hóc. Đồng thời, việc quản lý chất thải và bảo quản chúng theo quy định an toàn là yếu tố quan trọng khác.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E2C49C-6BE7-8623-F14C-3FA93650E677}"/>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tử</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bo</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tử</a:t>
            </a:r>
            <a:endParaRPr lang="en-US" sz="2400" b="1" i="0" dirty="0">
              <a:effectLst/>
              <a:latin typeface="Söhne"/>
            </a:endParaRPr>
          </a:p>
          <a:p>
            <a:r>
              <a:rPr lang="vi-VN" b="0" i="0" dirty="0">
                <a:effectLst/>
                <a:latin typeface="Open Sans" panose="020B0606030504020204" pitchFamily="34" charset="0"/>
              </a:rPr>
              <a:t>Trong trường hợp xảy ra tai nạn khẩn cấp khi gia công bo mạch điện tử, việc xử lý tình huống một cách nhanh chóng và chính xác là quan trọng. Đầu tiên, nhân viên cần ngừng công việc ngay lập tức và báo cáo về tình hình cho người quản lý và đồng nghiệp. </a:t>
            </a:r>
            <a:endParaRPr lang="en-US" b="0" i="0" dirty="0">
              <a:effectLst/>
              <a:latin typeface="Open Sans" panose="020B0606030504020204" pitchFamily="34" charset="0"/>
            </a:endParaRPr>
          </a:p>
          <a:p>
            <a:r>
              <a:rPr lang="vi-VN" b="0" i="0" dirty="0">
                <a:effectLst/>
                <a:latin typeface="Open Sans" panose="020B0606030504020204" pitchFamily="34" charset="0"/>
              </a:rPr>
              <a:t>Tính đến an toàn cá nhân, họ cần đảm bảo rằng mình và những người xung quanh đều xa khỏi nguy cơ.</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B14A4D-9BCB-DF11-64FB-A32E09289703}"/>
              </a:ext>
            </a:extLst>
          </p:cNvPr>
          <p:cNvPicPr>
            <a:picLocks noChangeAspect="1"/>
          </p:cNvPicPr>
          <p:nvPr/>
        </p:nvPicPr>
        <p:blipFill>
          <a:blip r:embed="rId3"/>
          <a:stretch>
            <a:fillRect/>
          </a:stretch>
        </p:blipFill>
        <p:spPr>
          <a:xfrm>
            <a:off x="-962372" y="314096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vi-VN" b="0" i="0" dirty="0">
                <a:effectLst/>
                <a:latin typeface="Open Sans" panose="020B0606030504020204" pitchFamily="34" charset="0"/>
              </a:rPr>
              <a:t>Trong quá trình vận hành máy sản xuất linh kiện điện tử, các công nhân cần chú ý đến những đặc điểm quan trọng để đảm bảo hiệu suất và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nhất là sự hiểu biết sâu rộng về các thiết bị và máy móc cụ thể được sử dụng trong quy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831CC01-295B-2114-6CB5-04871C94E468}"/>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vi-VN" b="0" i="0" dirty="0">
                <a:effectLst/>
                <a:latin typeface="Open Sans" panose="020B0606030504020204" pitchFamily="34" charset="0"/>
              </a:rPr>
              <a:t>Trong quá trình vận hành máy sản xuất linh kiện điện tử, có nhiều loại tai nạn mà nhân viên cần phải cảnh báo và tránh. Tai nạn thường xuyên xảy ra bao gồm sự va chạm với máy móc, tai nạn đuối nước do chất lỏng sử dụng trong quy trình sản xuất, và tai nạn điện gây ra bởi hệ thống điện.</a:t>
            </a:r>
          </a:p>
          <a:p>
            <a:pPr algn="l"/>
            <a:r>
              <a:rPr lang="vi-VN" b="0" i="0" dirty="0">
                <a:effectLst/>
                <a:latin typeface="Open Sans" panose="020B0606030504020204" pitchFamily="34" charset="0"/>
              </a:rPr>
              <a:t>Một số tai nạn thường gặp khác bao gồm việc làm việc không đúng quy trình, dẫn đến chấn thương tay, chân hoặc mắt. Các chất hóa học sử dụng trong quá trình sản xuất cũng có thể gây ra vấn đề sức khỏe nếu không sử dụng đúng trang thiết bị bảo vệ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7D0068-3696-B4EE-4464-B2C008048370}"/>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430"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tử</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24A1D2-4827-C908-696B-DBF33439A771}"/>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vi-VN" b="0" i="0" dirty="0">
                <a:effectLst/>
                <a:latin typeface="Open Sans" panose="020B0606030504020204" pitchFamily="34" charset="0"/>
              </a:rPr>
              <a:t>Để đảm bảo an toàn lao động khi vận hành máy sản xuất linh kiện điện tử, việc thực hiện Huấn Luyện An Toàn Lao Động là biện pháp chủ chốt. Nhân viên cần được đào tạo về việc nhận biết và ứng phó với rủi ro trong môi trường làm việc.</a:t>
            </a:r>
          </a:p>
          <a:p>
            <a:pPr algn="l"/>
            <a:r>
              <a:rPr lang="vi-VN" b="0" i="0" dirty="0">
                <a:effectLst/>
                <a:latin typeface="Open Sans" panose="020B0606030504020204" pitchFamily="34" charset="0"/>
              </a:rPr>
              <a:t>Đặc biệt, Huấn Luyện An Toàn Lao Động nên tập trung vào việc sử dụng đúng thiết bị bảo hộ cá nhân, cách thức vận hành máy móc an toàn, và quy tắc ứng xử trong trường hợp khẩn cấp. Ngoài ra, việc giáo dục nhân viên về ý thức an toàn và tầm quan trọng của việc tuân thủ các quy định an toàn là không thể thiếu.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DCFDDD8-A221-6214-3AD8-EDBA4E4E081C}"/>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vi-VN" b="0" i="0" dirty="0">
                <a:effectLst/>
                <a:latin typeface="Open Sans" panose="020B0606030504020204" pitchFamily="34" charset="0"/>
              </a:rPr>
              <a:t>Quy định an toàn lao động khi vận hành máy sản xuất linh kiện điện tử đóng vai trò quan trọng trong việc bảo vệ sức khỏe và tính mạng của nhân viên.</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phải tuân thủ các quy tắc và biện pháp an toàn được đặt ra để giảm thiểu rủi ro trong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A0513C1-5E55-C896-07D0-87F823F76F5A}"/>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điện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tử</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sz="2000" dirty="0"/>
              <a:t>:</a:t>
            </a:r>
          </a:p>
          <a:p>
            <a:pPr algn="l"/>
            <a:r>
              <a:rPr lang="vi-VN" b="0" i="0" dirty="0">
                <a:effectLst/>
                <a:latin typeface="Open Sans" panose="020B0606030504020204" pitchFamily="34" charset="0"/>
              </a:rPr>
              <a:t>Trong trường hợp xảy ra tai nạn khi vận hành máy sản xuất linh kiện điện tử, việc xử lý tình huống khẩn cấp là quan trọng để giảm thiểu tổn thất và đảm bảo an toàn cho mọi nhân viên. Đầu tiên, người lao động cần ngừng ngay công việc và báo cáo vụ tai nạn cho người quản lý và bộ phận an toàn lao động.</a:t>
            </a:r>
          </a:p>
          <a:p>
            <a:pPr algn="l"/>
            <a:r>
              <a:rPr lang="vi-VN" b="0" i="0" dirty="0">
                <a:effectLst/>
                <a:latin typeface="Open Sans" panose="020B0606030504020204" pitchFamily="34" charset="0"/>
              </a:rPr>
              <a:t>Sau đó, kiểm tra tình hình y tế của những người bị ảnh hưởng và yêu cầu sự giúp đỡ y tế nếu cần. Việc cung cấp sơ cứu ngay lập tức là quan trọng để giảm thiểu tổn thất sức khỏe và tăng cơ hội phục hồi.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53ECC65-48F2-CEE7-BDE6-E0B05BFB437C}"/>
              </a:ext>
            </a:extLst>
          </p:cNvPr>
          <p:cNvPicPr>
            <a:picLocks noChangeAspect="1"/>
          </p:cNvPicPr>
          <p:nvPr/>
        </p:nvPicPr>
        <p:blipFill>
          <a:blip r:embed="rId3"/>
          <a:stretch>
            <a:fillRect/>
          </a:stretch>
        </p:blipFill>
        <p:spPr>
          <a:xfrm>
            <a:off x="7030516" y="2132856"/>
            <a:ext cx="3312368" cy="331236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Lắp ráp linh kiện điện tử là một quá trình đòi hỏi sự chính xác và kỹ thuật cao để tạo ra các sản phẩm chất lượng. Công việc này không chỉ đơn thuần là sắp xếp các linh kiện mà còn đòi hỏi sự hiểu biết sâu rộng về các loại linh kiện khác nhau và cách chúng tương tác với nhau.</a:t>
            </a:r>
          </a:p>
          <a:p>
            <a:pPr algn="l"/>
            <a:r>
              <a:rPr lang="vi-VN" b="0" i="0" dirty="0">
                <a:effectLst/>
                <a:latin typeface="Open Sans" panose="020B0606030504020204" pitchFamily="34" charset="0"/>
              </a:rPr>
              <a:t>Những đặc điểm chính của công việc lắp ráp linh kiện điện tử bao gồm việc đảm bảo độ chính xác trong việc đặt đúng linh kiện vào vị trí cụ thể trên bo mạch chủ hay mạch in, sử dụng các công cụ chính xác để hàn nối linh kiện với nhau, và kiểm tra kỹ thuật để đảm bảo rằng mọi kết nối là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AF6943C-2A0A-F307-945B-AD1F2462EC37}"/>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linh kiện điện tử, có nhiều nguy cơ tai nạn mà những nhân viên thường xuyên phải đối mặt. Một trong những rủi ro phổ biến nhất là sự cố hàn nóng, khi sự châm chọc của máy hàn có thể gây cháy nổ.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Đối với những người làm việc trong môi trường chất hóa học, rủi ro bị nhiễm chất độc hại từ keo hoặc dung môi là không thể tránh khỏi.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76DC478-D60D-1A15-733D-3C9C4FFC2CF6}"/>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lắp ráp linh kiện điện tử thường xuất phát từ nhiều yếu tố khác nhau. Một trong những nguyên nhân chính là thiếu huấn luyện và hiểu biết về các quy trình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được đào tạo đầy đủ về cách sử dụng các công cụ và thiết bị một cách an toàn có thể dẫn đến sự cố không mong muốn. Sự thiếu chú ý và tập trung cũng là nguyên nhân phổ biến khiến cho những lỗi nhỏ có thể trở thành tai nạn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779E724-E733-6155-6561-98660E640CF9}"/>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lắp ráp linh kiện điện tử, việc thực hiện các biện pháp phòng tránh là không thể thiếu. Quan trắc môi trường lao động đóng vai trò quan trọng trong việc đánh giá và giảm thiểu rủi ro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thực hiện đánh giá an toàn để xác định nguy cơ tiềm ẩn và đề xuất các biện pháp phòng tránh cụ thể. Việc sử dụng thiết bị bảo hộ cá nhân như kính an toàn, khẩu trang, găng tay, và áo bảo hộ giúp bảo vệ nhân viên khỏi nguy cơ cháy nổ và nhiễm chất độc hại. Đồng thời, đào tạo nhân viên về cách sử dụng các công cụ và thiết bị một cách an toàn cũng là một biện pháp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B78510-2261-636B-5CE0-EA33C1F21CE2}"/>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linh kiện điện tử đóng vai trò quan trọng trong việc bảo vệ nhân viên và giảm thiểu nguy cơ tai nạn. Các quy định này thường bao gồm việc đào tạo đầy đủ về an toàn lao động, đặc biệt là về việc sử dụng máy móc và công cụ điện tử.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hướng dẫn về cách đeo đồ bảo hộ cá nhân, bao gồm kính an toàn, khẩu trang, và găng tay để bảo vệ khỏi nguy cơ hàn nóng và chất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C36D954-D031-A517-AFEC-2F289250FB2E}"/>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điện</a:t>
            </a:r>
            <a:r>
              <a:rPr lang="en-US" dirty="0">
                <a:latin typeface="UTM Aptima" panose="02040603050506020204" pitchFamily="18" charset="0"/>
              </a:rPr>
              <a:t> </a:t>
            </a:r>
            <a:r>
              <a:rPr lang="en-US" dirty="0" err="1">
                <a:latin typeface="UTM Aptima" panose="02040603050506020204" pitchFamily="18" charset="0"/>
              </a:rPr>
              <a:t>tử</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là một phần quan trọng của quy trình an toàn khi lắp ráp linh kiện điện tử. Trong trường hợp xảy ra sự cố, nhân viên cần ngay lập tức thông báo về tình trạng cho người quản lý và đồng nghiệp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giúp kích thích phản ứng nhanh chóng và hiệu quả từ đội ngũ cứu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450CFB-588B-4ABA-81D6-DF72EC5E1E0D}"/>
              </a:ext>
            </a:extLst>
          </p:cNvPr>
          <p:cNvPicPr>
            <a:picLocks noChangeAspect="1"/>
          </p:cNvPicPr>
          <p:nvPr/>
        </p:nvPicPr>
        <p:blipFill>
          <a:blip r:embed="rId3"/>
          <a:stretch>
            <a:fillRect/>
          </a:stretch>
        </p:blipFill>
        <p:spPr>
          <a:xfrm>
            <a:off x="549797" y="4038603"/>
            <a:ext cx="3144190" cy="314419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và đo lường mạch điện tử</a:t>
            </a:r>
            <a:r>
              <a:rPr lang="en-US" sz="2400" dirty="0"/>
              <a:t>:</a:t>
            </a:r>
          </a:p>
          <a:p>
            <a:pPr algn="l"/>
            <a:r>
              <a:rPr lang="vi-VN" b="0" i="0" dirty="0">
                <a:solidFill>
                  <a:srgbClr val="4C4F5A"/>
                </a:solidFill>
                <a:effectLst/>
                <a:latin typeface="Open Sans" panose="020B0606030504020204" pitchFamily="34" charset="0"/>
              </a:rPr>
              <a:t>Trong lĩnh vực điện tử, công việc kiểm tra và đo lường mạch điện tử đóng vai trò quan trọng để đảm bảo sự hoạt động chính xác và ổn định của các thiết bị và linh kiện điện tử. Điều này bao gồm việc sử dụng các thiết bị đo chính xác như multimeter, oscilloscope, và các bộ đo đặc biệt khác để kiểm tra các đặc điểm quan trọng của mạch.</a:t>
            </a:r>
          </a:p>
          <a:p>
            <a:pPr algn="l"/>
            <a:r>
              <a:rPr lang="vi-VN" b="0" i="0" dirty="0">
                <a:solidFill>
                  <a:srgbClr val="4C4F5A"/>
                </a:solidFill>
                <a:effectLst/>
                <a:latin typeface="Open Sans" panose="020B0606030504020204" pitchFamily="34" charset="0"/>
              </a:rPr>
              <a:t>Các kỹ thuật kiểm tra có thể bao gồm đo điện áp, dòng điện, và điện trở để đảm bảo rằng mạch hoạt động theo đúng thông số kỹ thuật. Đồng thời, việc sử dụng oscilloscope giúp theo dõi biên độ và tần số của tín hiệu điện, từ đó đánh giá hiệu suất của mạch.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và đo lường mạch điện tử</a:t>
            </a:r>
            <a:r>
              <a:rPr lang="en-US" sz="2400" dirty="0"/>
              <a:t>:</a:t>
            </a:r>
          </a:p>
          <a:p>
            <a:pPr algn="l"/>
            <a:r>
              <a:rPr lang="vi-VN" b="0" i="0" dirty="0">
                <a:solidFill>
                  <a:srgbClr val="4C4F5A"/>
                </a:solidFill>
                <a:effectLst/>
                <a:latin typeface="Open Sans" panose="020B0606030504020204" pitchFamily="34" charset="0"/>
              </a:rPr>
              <a:t>Trong quá trình kiểm tra và đo lường mạch điện tử, có thể xảy ra nhiều loại tai nạn mà người làm việc cần phải lưu ý. Một trong những vấn đề phổ biến là rủi ro điện giật do tiếp xúc với dòng điện cao. Người thực hiện kiểm tra cần luôn tuân thủ các biện pháp an toàn, sử dụng thiết bị bảo vệ cá nhân và đảm bảo rằng mạch điện đang được kiểm tra đã được tắt nguồn.</a:t>
            </a:r>
          </a:p>
          <a:p>
            <a:pPr algn="l"/>
            <a:r>
              <a:rPr lang="vi-VN" b="0" i="0" dirty="0">
                <a:solidFill>
                  <a:srgbClr val="4C4F5A"/>
                </a:solidFill>
                <a:effectLst/>
                <a:latin typeface="Open Sans" panose="020B0606030504020204" pitchFamily="34" charset="0"/>
              </a:rPr>
              <a:t>Tai nạn khác thường gặp là hỏng hóc thiết bị đo do sử dụng không đúng cách hoặc vượt quá giới hạn chịu đựng. Việc không đọc kỹ hướng dẫn sử dụng và không hiểu rõ về giới hạn của thiết bị có thể dẫn đến tình trạng đo lường không chính xác và gây hại cho thiết bị.</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lnSpcReduction="10000"/>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và đo lường mạch điện tử</a:t>
            </a:r>
            <a:r>
              <a:rPr lang="en-US" sz="2400" dirty="0"/>
              <a:t>:</a:t>
            </a:r>
          </a:p>
          <a:p>
            <a:pPr algn="l"/>
            <a:r>
              <a:rPr lang="vi-VN" b="0" i="0" dirty="0">
                <a:solidFill>
                  <a:srgbClr val="4C4F5A"/>
                </a:solidFill>
                <a:effectLst/>
                <a:latin typeface="Open Sans" panose="020B0606030504020204" pitchFamily="34" charset="0"/>
              </a:rPr>
              <a:t>Nguyên nhân gây ra tai nạn khi kiểm tra và đo lường mạch điện tử thường xuất phát từ nhiều yếu tố. Một trong những nguyên nhân quan trọng nhất là thiếu hiểu biết về nguyên tắc hoạt động của mạch và thiết bị đo. Người làm việc nếu không hiểu rõ về cách một mạch hoạt động hoặc không đọc kỹ tài liệu hướng dẫn, họ có thể sử dụng thiết bị một cách không đúng cách, dẫn đến kết quả đo lường sai lệch hoặc thậm chí làm hỏng thiết bị.</a:t>
            </a:r>
          </a:p>
          <a:p>
            <a:pPr algn="l"/>
            <a:r>
              <a:rPr lang="vi-VN" b="0" i="0" dirty="0">
                <a:solidFill>
                  <a:srgbClr val="4C4F5A"/>
                </a:solidFill>
                <a:effectLst/>
                <a:latin typeface="Open Sans" panose="020B0606030504020204" pitchFamily="34" charset="0"/>
              </a:rPr>
              <a:t>Một nguyên nhân khác là sự thiếu cẩn trọng trong quá trình kiểm tra. Việc không tuân thủ các biện pháp an toàn, như không tắt nguồn trước khi kiểm tra mạch, có thể dẫn đến tai nạn điện giật. Sự thiếu cẩn trọng này còn liên quan đến việc sử dụng thiết bị không đúng cách, khiến cho người làm việc trở nên dễ bị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và đo lường mạch điện tử</a:t>
            </a:r>
            <a:r>
              <a:rPr lang="en-US" sz="2400" dirty="0"/>
              <a:t>:</a:t>
            </a:r>
          </a:p>
          <a:p>
            <a:pPr algn="l"/>
            <a:r>
              <a:rPr lang="vi-VN" b="0" i="0" dirty="0">
                <a:solidFill>
                  <a:srgbClr val="4C4F5A"/>
                </a:solidFill>
                <a:effectLst/>
                <a:latin typeface="Open Sans" panose="020B0606030504020204" pitchFamily="34" charset="0"/>
              </a:rPr>
              <a:t>Để đảm bảo an toàn khi kiểm tra và đo lường mạch điện tử, cần thực hiện một số biện pháp phòng tránh chặt chẽ. Trước hết, người làm việc cần đọc kỹ tài liệu hướng dẫn của thiết bị và hiểu rõ về nguyên tắc hoạt động của mạch. Việc này giúp họ sử dụng thiết bị đo đúng cách và tránh được những lỗi không cần thiết.</a:t>
            </a:r>
          </a:p>
          <a:p>
            <a:pPr algn="l"/>
            <a:r>
              <a:rPr lang="vi-VN" b="0" i="0" dirty="0">
                <a:solidFill>
                  <a:srgbClr val="4C4F5A"/>
                </a:solidFill>
                <a:effectLst/>
                <a:latin typeface="Open Sans" panose="020B0606030504020204" pitchFamily="34" charset="0"/>
              </a:rPr>
              <a:t>Ngoài ra, việc luôn tuân thủ các quy tắc an toàn là quan trọng. Tắt nguồn trước khi bắt đầu kiểm tra và đảm bảo rằng môi trường làm việc được duy trì sạch sẽ và khô ráo. Sử dụng các thiết bị bảo vệ cá nhân như găng tay cách điện và kính bảo hộ cũng là một phần quan trọng trong việc giảm thiểu rủi ro điện giật.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lnSpcReduction="10000"/>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và đo lường mạch điện tử</a:t>
            </a:r>
            <a:r>
              <a:rPr lang="en-US" sz="2400" dirty="0"/>
              <a:t>:</a:t>
            </a:r>
          </a:p>
          <a:p>
            <a:pPr algn="l"/>
            <a:r>
              <a:rPr lang="vi-VN" b="0" i="0" dirty="0">
                <a:solidFill>
                  <a:srgbClr val="4C4F5A"/>
                </a:solidFill>
                <a:effectLst/>
                <a:latin typeface="Open Sans" panose="020B0606030504020204" pitchFamily="34" charset="0"/>
              </a:rPr>
              <a:t>Quy định an toàn lao động khi kiểm tra và đo lường mạch điện tử là yếu tố quan trọng để đảm bảo môi trường làm việc an toàn và chống lại rủi ro. Theo các tiêu chuẩn an toàn lao động, người làm việc cần được đào tạo về các biện pháp an toàn cơ bản và quy trình kiểm tra. Trước khi tiến hành công việc, họ cần kiểm tra và đảm bảo rằng các thiết bị đo được sử dụng đang hoạt động đúng cách và đã được kiểm định định kỳ.</a:t>
            </a:r>
          </a:p>
          <a:p>
            <a:pPr algn="l"/>
            <a:r>
              <a:rPr lang="vi-VN" b="0" i="0" dirty="0">
                <a:solidFill>
                  <a:srgbClr val="4C4F5A"/>
                </a:solidFill>
                <a:effectLst/>
                <a:latin typeface="Open Sans" panose="020B0606030504020204" pitchFamily="34" charset="0"/>
              </a:rPr>
              <a:t>Người làm việc cần tuân thủ các nguyên tắc an toàn cơ bản như tắt nguồn trước khi thực hiện kiểm tra, sử dụng các thiết bị bảo vệ cá nhân, và duy trì môi trường làm việc sạch sẽ. Đồng thời, họ cũng cần biết cách xử lý an toàn với các linh kiện và mạch điện, tránh va chạm và gặp nguy hiểm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và đo lường mạch điện tử</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và đo lường mạch điện tử</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và đo lường mạch điện tử, người làm việc cần tự trang bị kiến thức và kỹ năng xử lý tình huống đáng kể. Trước hết, họ cần ngưng ngay công việc và tắt nguồn điện nếu có thể, để đảm bảo an toàn cho bản thân và người xung quanh.</a:t>
            </a:r>
          </a:p>
          <a:p>
            <a:pPr algn="l"/>
            <a:r>
              <a:rPr lang="vi-VN" b="0" i="0" dirty="0">
                <a:solidFill>
                  <a:srgbClr val="4C4F5A"/>
                </a:solidFill>
                <a:effectLst/>
                <a:latin typeface="Open Sans" panose="020B0606030504020204" pitchFamily="34" charset="0"/>
              </a:rPr>
              <a:t>Sau đó, việc kiểm tra tình trạng của bản thân và đồng đội là quan trọng để đảm bảo không có nguy hiểm tiềm ẩn. Nếu có người bị thương, cần gọi cấp cứu ngay lập tức và thực hiện các biện pháp sơ cứu căn bản. Sự nhanh chóng và chính xác trong việc đáp ứng tình huống có thể là yếu tố quyết định giữa an toàn và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161</TotalTime>
  <Words>3667</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LINH KIỆN ĐIỆN TỬ</vt:lpstr>
      <vt:lpstr>Một số vụ tai nạn trong ngành sản xuất linh kiện điện tử</vt:lpstr>
      <vt:lpstr>Tóm tắt bài học</vt:lpstr>
      <vt:lpstr>Chế tạo bo mạch điện tử</vt:lpstr>
      <vt:lpstr>Chế tạo bo mạch điện tử</vt:lpstr>
      <vt:lpstr>Chế tạo bo mạch điện tử</vt:lpstr>
      <vt:lpstr>Chế tạo bo mạch điện tử</vt:lpstr>
      <vt:lpstr>Chế tạo bo mạch điện tử</vt:lpstr>
      <vt:lpstr>Chế tạo bo mạch điện tử</vt:lpstr>
      <vt:lpstr>Vận hành máy sản xuất linh kiện điện tử</vt:lpstr>
      <vt:lpstr>Vận hành máy sản xuất linh kiện điện tử</vt:lpstr>
      <vt:lpstr>Vận hành máy sản xuất linh kiện điện tử</vt:lpstr>
      <vt:lpstr>Vận hành máy sản xuất linh kiện điện tử</vt:lpstr>
      <vt:lpstr>Vận hành máy sản xuất linh kiện điện tử</vt:lpstr>
      <vt:lpstr>Vận hành máy sản xuất linh kiện điện tử</vt:lpstr>
      <vt:lpstr>Lắp ráp linh kiện điện tử</vt:lpstr>
      <vt:lpstr>Lắp ráp linh kiện điện tử</vt:lpstr>
      <vt:lpstr>Lắp ráp linh kiện điện tử</vt:lpstr>
      <vt:lpstr>Lắp ráp linh kiện điện tử</vt:lpstr>
      <vt:lpstr>Lắp ráp linh kiện điện tử</vt:lpstr>
      <vt:lpstr>Lắp ráp linh kiện điện tử</vt:lpstr>
      <vt:lpstr>Kiểm tra và đo lường mạch điện tử</vt:lpstr>
      <vt:lpstr>Kiểm tra và đo lường mạch điện tử</vt:lpstr>
      <vt:lpstr>Kiểm tra và đo lường mạch điện tử</vt:lpstr>
      <vt:lpstr>Kiểm tra và đo lường mạch điện tử</vt:lpstr>
      <vt:lpstr>Kiểm tra và đo lường mạch điện tử</vt:lpstr>
      <vt:lpstr>Kiểm tra và đo lường mạch điện tử</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2024-03-29T04:06:06Z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