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857673" y="2187963"/>
            <a:ext cx="4471889"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MÁY BIẾN ÁP</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C6B794F-49FD-3DBD-D0BE-BE9FF248A968}"/>
              </a:ext>
            </a:extLst>
          </p:cNvPr>
          <p:cNvPicPr>
            <a:picLocks noChangeAspect="1"/>
          </p:cNvPicPr>
          <p:nvPr/>
        </p:nvPicPr>
        <p:blipFill>
          <a:blip r:embed="rId4"/>
          <a:stretch>
            <a:fillRect/>
          </a:stretch>
        </p:blipFill>
        <p:spPr>
          <a:xfrm>
            <a:off x="4435089" y="3789040"/>
            <a:ext cx="3317056" cy="331705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389912"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biến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áp</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máy</a:t>
            </a:r>
            <a:r>
              <a:rPr lang="en-US" b="0" i="0" dirty="0">
                <a:solidFill>
                  <a:srgbClr val="0D0D0D"/>
                </a:solidFill>
                <a:effectLst/>
                <a:latin typeface="Söhne"/>
              </a:rPr>
              <a:t> </a:t>
            </a:r>
            <a:r>
              <a:rPr lang="en-US" b="0" i="0" dirty="0" err="1">
                <a:solidFill>
                  <a:srgbClr val="0D0D0D"/>
                </a:solidFill>
                <a:effectLst/>
                <a:latin typeface="Söhne"/>
              </a:rPr>
              <a:t>biến</a:t>
            </a:r>
            <a:r>
              <a:rPr lang="en-US" b="0" i="0" dirty="0">
                <a:solidFill>
                  <a:srgbClr val="0D0D0D"/>
                </a:solidFill>
                <a:effectLst/>
                <a:latin typeface="Söhne"/>
              </a:rPr>
              <a:t> </a:t>
            </a:r>
            <a:r>
              <a:rPr lang="en-US" b="0" i="0" dirty="0" err="1">
                <a:solidFill>
                  <a:srgbClr val="0D0D0D"/>
                </a:solidFill>
                <a:effectLst/>
                <a:latin typeface="Söhne"/>
              </a:rPr>
              <a:t>áp</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vấn</a:t>
            </a:r>
            <a:r>
              <a:rPr lang="en-US" b="0" i="0" dirty="0">
                <a:solidFill>
                  <a:srgbClr val="0D0D0D"/>
                </a:solidFill>
                <a:effectLst/>
                <a:latin typeface="Söhne"/>
              </a:rPr>
              <a:t> </a:t>
            </a:r>
            <a:r>
              <a:rPr lang="en-US" b="0" i="0" dirty="0" err="1">
                <a:solidFill>
                  <a:srgbClr val="0D0D0D"/>
                </a:solidFill>
                <a:effectLst/>
                <a:latin typeface="Söhne"/>
              </a:rPr>
              <a:t>đề</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đôi</a:t>
            </a:r>
            <a:r>
              <a:rPr lang="en-US" b="0" i="0" dirty="0">
                <a:solidFill>
                  <a:srgbClr val="0D0D0D"/>
                </a:solidFill>
                <a:effectLst/>
                <a:latin typeface="Söhne"/>
              </a:rPr>
              <a:t> </a:t>
            </a:r>
            <a:r>
              <a:rPr lang="en-US" b="0" i="0" dirty="0" err="1">
                <a:solidFill>
                  <a:srgbClr val="0D0D0D"/>
                </a:solidFill>
                <a:effectLst/>
                <a:latin typeface="Söhne"/>
              </a:rPr>
              <a:t>khi</a:t>
            </a:r>
            <a:r>
              <a:rPr lang="en-US" b="0" i="0" dirty="0">
                <a:solidFill>
                  <a:srgbClr val="0D0D0D"/>
                </a:solidFill>
                <a:effectLst/>
                <a:latin typeface="Söhne"/>
              </a:rPr>
              <a:t> </a:t>
            </a:r>
            <a:r>
              <a:rPr lang="en-US" b="0" i="0" dirty="0" err="1">
                <a:solidFill>
                  <a:srgbClr val="0D0D0D"/>
                </a:solidFill>
                <a:effectLst/>
                <a:latin typeface="Söhne"/>
              </a:rPr>
              <a:t>đầy</a:t>
            </a:r>
            <a:r>
              <a:rPr lang="en-US" b="0" i="0" dirty="0">
                <a:solidFill>
                  <a:srgbClr val="0D0D0D"/>
                </a:solidFill>
                <a:effectLst/>
                <a:latin typeface="Söhne"/>
              </a:rPr>
              <a:t> </a:t>
            </a:r>
            <a:r>
              <a:rPr lang="en-US" b="0" i="0" dirty="0" err="1">
                <a:solidFill>
                  <a:srgbClr val="0D0D0D"/>
                </a:solidFill>
                <a:effectLst/>
                <a:latin typeface="Söhne"/>
              </a:rPr>
              <a:t>nguy</a:t>
            </a:r>
            <a:r>
              <a:rPr lang="en-US" b="0" i="0" dirty="0">
                <a:solidFill>
                  <a:srgbClr val="0D0D0D"/>
                </a:solidFill>
                <a:effectLst/>
                <a:latin typeface="Söhne"/>
              </a:rPr>
              <a:t> </a:t>
            </a:r>
            <a:r>
              <a:rPr lang="en-US" b="0" i="0" dirty="0" err="1">
                <a:solidFill>
                  <a:srgbClr val="0D0D0D"/>
                </a:solidFill>
                <a:effectLst/>
                <a:latin typeface="Söhne"/>
              </a:rPr>
              <a:t>hiểm</a:t>
            </a:r>
            <a:r>
              <a:rPr lang="en-US" sz="2000" dirty="0">
                <a:ea typeface="+mn-lt"/>
                <a:cs typeface="+mn-lt"/>
              </a:rPr>
              <a:t>:</a:t>
            </a:r>
            <a:endParaRPr lang="en-US" dirty="0"/>
          </a:p>
          <a:p>
            <a:pPr marL="730885" lvl="1" indent="-304165"/>
            <a:r>
              <a:rPr lang="pt-BR" i="0" dirty="0">
                <a:solidFill>
                  <a:srgbClr val="0D0D0D"/>
                </a:solidFill>
                <a:effectLst/>
                <a:latin typeface="Söhne"/>
              </a:rPr>
              <a:t>Sự Cố Về Thiết Bị và Kỹ Thuật</a:t>
            </a:r>
          </a:p>
          <a:p>
            <a:pPr marL="730885" lvl="1" indent="-304165"/>
            <a:r>
              <a:rPr lang="pt-BR" dirty="0">
                <a:solidFill>
                  <a:srgbClr val="0D0D0D"/>
                </a:solidFill>
                <a:latin typeface="Söhne"/>
              </a:rPr>
              <a:t>Thiếu An Toàn Cá Nhân</a:t>
            </a:r>
          </a:p>
          <a:p>
            <a:pPr marL="730885" lvl="1" indent="-304165"/>
            <a:r>
              <a:rPr lang="en-US" dirty="0" err="1">
                <a:solidFill>
                  <a:srgbClr val="0D0D0D"/>
                </a:solidFill>
                <a:latin typeface="Söhne"/>
              </a:rPr>
              <a:t>Quản</a:t>
            </a:r>
            <a:r>
              <a:rPr lang="en-US" dirty="0">
                <a:solidFill>
                  <a:srgbClr val="0D0D0D"/>
                </a:solidFill>
                <a:latin typeface="Söhne"/>
              </a:rPr>
              <a:t> </a:t>
            </a:r>
            <a:r>
              <a:rPr lang="en-US" dirty="0" err="1">
                <a:solidFill>
                  <a:srgbClr val="0D0D0D"/>
                </a:solidFill>
                <a:latin typeface="Söhne"/>
              </a:rPr>
              <a:t>lý</a:t>
            </a:r>
            <a:r>
              <a:rPr lang="en-US" dirty="0">
                <a:solidFill>
                  <a:srgbClr val="0D0D0D"/>
                </a:solidFill>
                <a:latin typeface="Söhne"/>
              </a:rPr>
              <a:t> </a:t>
            </a:r>
            <a:r>
              <a:rPr lang="en-US" dirty="0" err="1">
                <a:solidFill>
                  <a:srgbClr val="0D0D0D"/>
                </a:solidFill>
                <a:latin typeface="Söhne"/>
              </a:rPr>
              <a:t>Rủi</a:t>
            </a:r>
            <a:r>
              <a:rPr lang="en-US" dirty="0">
                <a:solidFill>
                  <a:srgbClr val="0D0D0D"/>
                </a:solidFill>
                <a:latin typeface="Söhne"/>
              </a:rPr>
              <a:t> Ro </a:t>
            </a:r>
            <a:r>
              <a:rPr lang="en-US" dirty="0" err="1">
                <a:solidFill>
                  <a:srgbClr val="0D0D0D"/>
                </a:solidFill>
                <a:latin typeface="Söhne"/>
              </a:rPr>
              <a:t>Kém</a:t>
            </a:r>
            <a:endParaRPr lang="pt-BR" dirty="0">
              <a:solidFill>
                <a:srgbClr val="0D0D0D"/>
              </a:solidFill>
              <a:latin typeface="Söhne"/>
            </a:endParaRPr>
          </a:p>
          <a:p>
            <a:pPr marL="730885" lvl="1" indent="-304165"/>
            <a:r>
              <a:rPr lang="vi-VN" dirty="0">
                <a:solidFill>
                  <a:srgbClr val="0D0D0D"/>
                </a:solidFill>
                <a:latin typeface="Söhne"/>
              </a:rPr>
              <a:t>Không Đảm Bảo Vệ Môi Trường Làm Việc Sạch Sẽ và An Toàn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2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chế</a:t>
            </a:r>
            <a:r>
              <a:rPr lang="en-US" dirty="0"/>
              <a:t> </a:t>
            </a:r>
            <a:r>
              <a:rPr lang="en-US" dirty="0" err="1"/>
              <a:t>tạo</a:t>
            </a:r>
            <a:r>
              <a:rPr lang="en-US" dirty="0"/>
              <a:t> </a:t>
            </a:r>
            <a:r>
              <a:rPr lang="en-US" dirty="0" err="1"/>
              <a:t>các</a:t>
            </a:r>
            <a:r>
              <a:rPr lang="en-US" dirty="0"/>
              <a:t> </a:t>
            </a:r>
            <a:r>
              <a:rPr lang="en-US" dirty="0" err="1"/>
              <a:t>lá</a:t>
            </a:r>
            <a:r>
              <a:rPr lang="en-US" dirty="0"/>
              <a:t> </a:t>
            </a:r>
            <a:r>
              <a:rPr lang="en-US" dirty="0" err="1"/>
              <a:t>lõi</a:t>
            </a:r>
            <a:r>
              <a:rPr lang="en-US" dirty="0"/>
              <a:t> </a:t>
            </a:r>
            <a:r>
              <a:rPr lang="en-US" dirty="0" err="1"/>
              <a:t>biến</a:t>
            </a:r>
            <a:r>
              <a:rPr lang="en-US" dirty="0"/>
              <a:t> </a:t>
            </a:r>
            <a:r>
              <a:rPr lang="en-US" dirty="0" err="1"/>
              <a:t>áp</a:t>
            </a:r>
            <a:r>
              <a:rPr lang="en-US" dirty="0"/>
              <a:t> </a:t>
            </a:r>
            <a:r>
              <a:rPr lang="en-US" dirty="0" err="1"/>
              <a:t>xếp</a:t>
            </a:r>
            <a:r>
              <a:rPr lang="en-US" dirty="0"/>
              <a:t> </a:t>
            </a:r>
            <a:r>
              <a:rPr lang="en-US" dirty="0" err="1"/>
              <a:t>chồng</a:t>
            </a:r>
            <a:r>
              <a:rPr lang="en-US" dirty="0"/>
              <a:t> </a:t>
            </a:r>
            <a:r>
              <a:rPr lang="en-US" dirty="0" err="1"/>
              <a:t>lên</a:t>
            </a:r>
            <a:r>
              <a:rPr lang="en-US" dirty="0"/>
              <a:t> </a:t>
            </a:r>
            <a:r>
              <a:rPr lang="en-US" dirty="0" err="1"/>
              <a:t>nhau</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sản</a:t>
            </a:r>
            <a:r>
              <a:rPr lang="en-US" dirty="0"/>
              <a:t> </a:t>
            </a:r>
            <a:r>
              <a:rPr lang="en-US" dirty="0" err="1"/>
              <a:t>xuất</a:t>
            </a:r>
            <a:r>
              <a:rPr lang="en-US" dirty="0"/>
              <a:t> </a:t>
            </a:r>
            <a:r>
              <a:rPr lang="en-US" dirty="0" err="1"/>
              <a:t>cuộn</a:t>
            </a:r>
            <a:r>
              <a:rPr lang="en-US" dirty="0"/>
              <a:t> </a:t>
            </a:r>
            <a:r>
              <a:rPr lang="en-US" dirty="0" err="1"/>
              <a:t>dây</a:t>
            </a:r>
            <a:r>
              <a:rPr lang="en-US" dirty="0"/>
              <a:t> </a:t>
            </a:r>
            <a:r>
              <a:rPr lang="en-US" dirty="0" err="1"/>
              <a:t>đồng</a:t>
            </a:r>
            <a:r>
              <a:rPr lang="en-US" dirty="0"/>
              <a:t> </a:t>
            </a:r>
            <a:r>
              <a:rPr lang="en-US" dirty="0" err="1"/>
              <a:t>trong</a:t>
            </a:r>
            <a:r>
              <a:rPr lang="en-US" dirty="0"/>
              <a:t> </a:t>
            </a:r>
            <a:r>
              <a:rPr lang="en-US" dirty="0" err="1"/>
              <a:t>máy</a:t>
            </a:r>
            <a:r>
              <a:rPr lang="en-US" dirty="0"/>
              <a:t> </a:t>
            </a:r>
            <a:r>
              <a:rPr lang="en-US" dirty="0" err="1"/>
              <a:t>biến</a:t>
            </a:r>
            <a:r>
              <a:rPr lang="en-US" dirty="0"/>
              <a:t> </a:t>
            </a:r>
            <a:r>
              <a:rPr lang="en-US" dirty="0" err="1"/>
              <a:t>áp</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chế</a:t>
            </a:r>
            <a:r>
              <a:rPr lang="en-US" dirty="0"/>
              <a:t> </a:t>
            </a:r>
            <a:r>
              <a:rPr lang="en-US" dirty="0" err="1"/>
              <a:t>tạo</a:t>
            </a:r>
            <a:r>
              <a:rPr lang="en-US" dirty="0"/>
              <a:t> </a:t>
            </a:r>
            <a:r>
              <a:rPr lang="en-US" dirty="0" err="1"/>
              <a:t>vỏ</a:t>
            </a:r>
            <a:r>
              <a:rPr lang="en-US" dirty="0"/>
              <a:t> </a:t>
            </a:r>
            <a:r>
              <a:rPr lang="en-US" dirty="0" err="1"/>
              <a:t>kim</a:t>
            </a:r>
            <a:r>
              <a:rPr lang="en-US" dirty="0"/>
              <a:t> </a:t>
            </a:r>
            <a:r>
              <a:rPr lang="en-US" dirty="0" err="1"/>
              <a:t>loại</a:t>
            </a:r>
            <a:r>
              <a:rPr lang="en-US" dirty="0"/>
              <a:t> </a:t>
            </a:r>
            <a:r>
              <a:rPr lang="en-US" dirty="0" err="1"/>
              <a:t>bên</a:t>
            </a:r>
            <a:r>
              <a:rPr lang="en-US" dirty="0"/>
              <a:t> </a:t>
            </a:r>
            <a:r>
              <a:rPr lang="en-US" dirty="0" err="1"/>
              <a:t>ngoài</a:t>
            </a:r>
            <a:r>
              <a:rPr lang="en-US" dirty="0"/>
              <a:t> </a:t>
            </a:r>
            <a:r>
              <a:rPr lang="en-US" dirty="0" err="1"/>
              <a:t>máy</a:t>
            </a:r>
            <a:r>
              <a:rPr lang="en-US" dirty="0"/>
              <a:t> </a:t>
            </a:r>
            <a:r>
              <a:rPr lang="en-US" dirty="0" err="1"/>
              <a:t>biến</a:t>
            </a:r>
            <a:r>
              <a:rPr lang="en-US" dirty="0"/>
              <a:t> </a:t>
            </a:r>
            <a:r>
              <a:rPr lang="en-US" dirty="0" err="1"/>
              <a:t>áp</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các</a:t>
            </a:r>
            <a:r>
              <a:rPr lang="en-US" dirty="0"/>
              <a:t> </a:t>
            </a:r>
            <a:r>
              <a:rPr lang="en-US" dirty="0" err="1"/>
              <a:t>bộ</a:t>
            </a:r>
            <a:r>
              <a:rPr lang="en-US" dirty="0"/>
              <a:t> </a:t>
            </a:r>
            <a:r>
              <a:rPr lang="en-US" dirty="0" err="1"/>
              <a:t>phận</a:t>
            </a:r>
            <a:r>
              <a:rPr lang="en-US" dirty="0"/>
              <a:t> </a:t>
            </a:r>
            <a:r>
              <a:rPr lang="en-US" dirty="0" err="1"/>
              <a:t>lõi</a:t>
            </a:r>
            <a:r>
              <a:rPr lang="en-US" dirty="0"/>
              <a:t>, </a:t>
            </a:r>
            <a:r>
              <a:rPr lang="en-US" dirty="0" err="1"/>
              <a:t>cuộn</a:t>
            </a:r>
            <a:r>
              <a:rPr lang="en-US" dirty="0"/>
              <a:t> </a:t>
            </a:r>
            <a:r>
              <a:rPr lang="en-US" dirty="0" err="1"/>
              <a:t>dây</a:t>
            </a:r>
            <a:r>
              <a:rPr lang="en-US" dirty="0"/>
              <a:t> </a:t>
            </a:r>
            <a:r>
              <a:rPr lang="en-US" dirty="0" err="1"/>
              <a:t>và</a:t>
            </a:r>
            <a:r>
              <a:rPr lang="en-US" dirty="0"/>
              <a:t> </a:t>
            </a:r>
            <a:r>
              <a:rPr lang="en-US" dirty="0" err="1"/>
              <a:t>vỏ</a:t>
            </a:r>
            <a:r>
              <a:rPr lang="en-US" dirty="0"/>
              <a:t> </a:t>
            </a:r>
            <a:r>
              <a:rPr lang="en-US" dirty="0" err="1"/>
              <a:t>ngoài</a:t>
            </a:r>
            <a:r>
              <a:rPr lang="en-US" dirty="0"/>
              <a:t> </a:t>
            </a:r>
            <a:r>
              <a:rPr lang="en-US" dirty="0" err="1"/>
              <a:t>thành</a:t>
            </a:r>
            <a:r>
              <a:rPr lang="en-US" dirty="0"/>
              <a:t> 1 </a:t>
            </a:r>
            <a:r>
              <a:rPr lang="en-US" dirty="0" err="1"/>
              <a:t>máy</a:t>
            </a:r>
            <a:r>
              <a:rPr lang="en-US" dirty="0"/>
              <a:t> </a:t>
            </a:r>
            <a:r>
              <a:rPr lang="en-US" dirty="0" err="1"/>
              <a:t>biến</a:t>
            </a:r>
            <a:r>
              <a:rPr lang="en-US" dirty="0"/>
              <a:t> </a:t>
            </a:r>
            <a:r>
              <a:rPr lang="en-US" dirty="0" err="1"/>
              <a:t>áp</a:t>
            </a:r>
            <a:r>
              <a:rPr lang="en-US" dirty="0"/>
              <a:t> </a:t>
            </a:r>
            <a:r>
              <a:rPr lang="en-US" dirty="0" err="1"/>
              <a:t>hoàn</a:t>
            </a:r>
            <a:r>
              <a:rPr lang="en-US" dirty="0"/>
              <a:t> </a:t>
            </a:r>
            <a:r>
              <a:rPr lang="en-US" dirty="0" err="1"/>
              <a:t>chỉnh</a:t>
            </a:r>
            <a:endParaRPr lang="en-US" dirty="0"/>
          </a:p>
          <a:p>
            <a:pPr marL="304165" indent="-304165">
              <a:buClr>
                <a:schemeClr val="tx1"/>
              </a:buClr>
            </a:pPr>
            <a:r>
              <a:rPr lang="en-US" dirty="0"/>
              <a:t>5.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đổ</a:t>
            </a:r>
            <a:r>
              <a:rPr lang="en-US" dirty="0"/>
              <a:t> </a:t>
            </a:r>
            <a:r>
              <a:rPr lang="en-US" dirty="0" err="1"/>
              <a:t>chất</a:t>
            </a:r>
            <a:r>
              <a:rPr lang="en-US" dirty="0"/>
              <a:t> </a:t>
            </a:r>
            <a:r>
              <a:rPr lang="en-US" dirty="0" err="1"/>
              <a:t>cách</a:t>
            </a:r>
            <a:r>
              <a:rPr lang="en-US" dirty="0"/>
              <a:t> </a:t>
            </a:r>
            <a:r>
              <a:rPr lang="en-US" dirty="0" err="1"/>
              <a:t>nhiệt</a:t>
            </a:r>
            <a:r>
              <a:rPr lang="en-US" dirty="0"/>
              <a:t> </a:t>
            </a:r>
            <a:r>
              <a:rPr lang="en-US" dirty="0" err="1"/>
              <a:t>vào</a:t>
            </a:r>
            <a:r>
              <a:rPr lang="en-US" dirty="0"/>
              <a:t> </a:t>
            </a:r>
            <a:r>
              <a:rPr lang="en-US" dirty="0" err="1"/>
              <a:t>bên</a:t>
            </a:r>
            <a:r>
              <a:rPr lang="en-US" dirty="0"/>
              <a:t> </a:t>
            </a:r>
            <a:r>
              <a:rPr lang="en-US" dirty="0" err="1"/>
              <a:t>trong</a:t>
            </a:r>
            <a:r>
              <a:rPr lang="en-US" dirty="0"/>
              <a:t> </a:t>
            </a:r>
            <a:r>
              <a:rPr lang="en-US" dirty="0" err="1"/>
              <a:t>lõi</a:t>
            </a:r>
            <a:r>
              <a:rPr lang="en-US" dirty="0"/>
              <a:t> </a:t>
            </a:r>
            <a:r>
              <a:rPr lang="en-US" dirty="0" err="1"/>
              <a:t>máy</a:t>
            </a:r>
            <a:r>
              <a:rPr lang="en-US" dirty="0"/>
              <a:t> </a:t>
            </a:r>
            <a:r>
              <a:rPr lang="en-US" dirty="0" err="1"/>
              <a:t>biến</a:t>
            </a:r>
            <a:r>
              <a:rPr lang="en-US" dirty="0"/>
              <a:t> </a:t>
            </a:r>
            <a:r>
              <a:rPr lang="en-US" dirty="0" err="1"/>
              <a:t>áp</a:t>
            </a:r>
            <a:r>
              <a:rPr lang="en-US" dirty="0"/>
              <a:t> </a:t>
            </a:r>
            <a:r>
              <a:rPr lang="en-US" dirty="0" err="1"/>
              <a:t>để</a:t>
            </a:r>
            <a:r>
              <a:rPr lang="en-US" dirty="0"/>
              <a:t> </a:t>
            </a:r>
            <a:r>
              <a:rPr lang="en-US" dirty="0" err="1"/>
              <a:t>ngăn</a:t>
            </a:r>
            <a:r>
              <a:rPr lang="en-US" dirty="0"/>
              <a:t> </a:t>
            </a:r>
            <a:r>
              <a:rPr lang="en-US" dirty="0" err="1"/>
              <a:t>cách</a:t>
            </a:r>
            <a:r>
              <a:rPr lang="en-US" dirty="0"/>
              <a:t> </a:t>
            </a:r>
            <a:r>
              <a:rPr lang="en-US" dirty="0" err="1"/>
              <a:t>giữa</a:t>
            </a:r>
            <a:r>
              <a:rPr lang="en-US" dirty="0"/>
              <a:t> </a:t>
            </a:r>
            <a:r>
              <a:rPr lang="en-US" dirty="0" err="1"/>
              <a:t>cuộn</a:t>
            </a:r>
            <a:r>
              <a:rPr lang="en-US" dirty="0"/>
              <a:t> </a:t>
            </a:r>
            <a:r>
              <a:rPr lang="en-US" dirty="0" err="1"/>
              <a:t>dây</a:t>
            </a:r>
            <a:r>
              <a:rPr lang="en-US" dirty="0"/>
              <a:t> </a:t>
            </a:r>
            <a:r>
              <a:rPr lang="en-US" dirty="0" err="1"/>
              <a:t>và</a:t>
            </a:r>
            <a:r>
              <a:rPr lang="en-US" dirty="0"/>
              <a:t> </a:t>
            </a:r>
            <a:r>
              <a:rPr lang="en-US" dirty="0" err="1"/>
              <a:t>vỏ</a:t>
            </a:r>
            <a:r>
              <a:rPr lang="en-US" dirty="0"/>
              <a:t> </a:t>
            </a:r>
            <a:r>
              <a:rPr lang="en-US" dirty="0" err="1"/>
              <a:t>bảo</a:t>
            </a:r>
            <a:r>
              <a:rPr lang="en-US" dirty="0"/>
              <a:t> </a:t>
            </a:r>
            <a:r>
              <a:rPr lang="en-US" dirty="0" err="1"/>
              <a:t>vệ</a:t>
            </a:r>
            <a:r>
              <a:rPr lang="en-US" dirty="0"/>
              <a:t> </a:t>
            </a:r>
            <a:r>
              <a:rPr lang="en-US" dirty="0" err="1"/>
              <a:t>ngoài</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lõi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xếp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nhau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xếp</a:t>
            </a:r>
            <a:r>
              <a:rPr lang="en-US" b="1" i="0" dirty="0">
                <a:effectLst/>
                <a:latin typeface="Open Sans" panose="020B0606030504020204" pitchFamily="34" charset="0"/>
              </a:rPr>
              <a:t> </a:t>
            </a:r>
            <a:r>
              <a:rPr lang="en-US" b="1" i="0" dirty="0" err="1">
                <a:effectLst/>
                <a:latin typeface="Open Sans" panose="020B0606030504020204" pitchFamily="34" charset="0"/>
              </a:rPr>
              <a:t>chồng</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nhau</a:t>
            </a:r>
            <a:endParaRPr lang="en-US" sz="2400" b="1" i="0" dirty="0">
              <a:effectLst/>
              <a:latin typeface="Söhne"/>
            </a:endParaRPr>
          </a:p>
          <a:p>
            <a:r>
              <a:rPr lang="vi-VN" b="0" i="0" dirty="0">
                <a:effectLst/>
                <a:latin typeface="Open Sans" panose="020B0606030504020204" pitchFamily="34" charset="0"/>
              </a:rPr>
              <a:t>Trong quá trình vận hành máy chế tạo các lá lõi biến áp xếp chồng lên nhau, có những đặc điểm cụ thể đòi hỏi sự chuyên nghiệp và kiến thức sâu rộng.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quy trình này đòi hỏi sự hiểu biết vững về cấu trúc của lá lõi biến áp, đặc biệt là cách chúng được xếp chồng để tạo thành một hệ thống hoạt động hiệu quả.</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24DD786-E716-03A6-2BD8-2AA1F3BAF835}"/>
              </a:ext>
            </a:extLst>
          </p:cNvPr>
          <p:cNvPicPr>
            <a:picLocks noChangeAspect="1"/>
          </p:cNvPicPr>
          <p:nvPr/>
        </p:nvPicPr>
        <p:blipFill>
          <a:blip r:embed="rId3"/>
          <a:stretch>
            <a:fillRect/>
          </a:stretch>
        </p:blipFill>
        <p:spPr>
          <a:xfrm>
            <a:off x="-818356" y="3510386"/>
            <a:ext cx="4824536" cy="482453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lõi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xếp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nhau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xếp</a:t>
            </a:r>
            <a:r>
              <a:rPr lang="en-US" b="1" i="0" dirty="0">
                <a:effectLst/>
                <a:latin typeface="Open Sans" panose="020B0606030504020204" pitchFamily="34" charset="0"/>
              </a:rPr>
              <a:t> </a:t>
            </a:r>
            <a:r>
              <a:rPr lang="en-US" b="1" i="0" dirty="0" err="1">
                <a:effectLst/>
                <a:latin typeface="Open Sans" panose="020B0606030504020204" pitchFamily="34" charset="0"/>
              </a:rPr>
              <a:t>chồng</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nhau</a:t>
            </a:r>
            <a:endParaRPr lang="en-US" sz="2400" b="1" i="0" dirty="0">
              <a:effectLst/>
              <a:latin typeface="Söhne"/>
            </a:endParaRPr>
          </a:p>
          <a:p>
            <a:r>
              <a:rPr lang="vi-VN" b="0" i="0" dirty="0">
                <a:effectLst/>
                <a:latin typeface="Open Sans" panose="020B0606030504020204" pitchFamily="34" charset="0"/>
              </a:rPr>
              <a:t>Trong quá trình vận hành máy chế tạo các lá lõi biến áp xếp chồng lên nhau, có những nguy cơ về tai nạn mà nhà sản xuất cần chú ý. Một số dạng tai nạn thường gặp bao gồm sự cố trong quá trình đặt và kết nối lá lõi, có thể dẫn đến mất an toàn và chất lượng sản phẩm. </a:t>
            </a:r>
            <a:endParaRPr lang="en-US" b="0" i="0" dirty="0">
              <a:effectLst/>
              <a:latin typeface="Open Sans" panose="020B0606030504020204" pitchFamily="34" charset="0"/>
            </a:endParaRPr>
          </a:p>
          <a:p>
            <a:r>
              <a:rPr lang="vi-VN" b="0" i="0" dirty="0">
                <a:effectLst/>
                <a:latin typeface="Open Sans" panose="020B0606030504020204" pitchFamily="34" charset="0"/>
              </a:rPr>
              <a:t>Những tai nạn này thường liên quan đến sự mất kiểm soát trong quá trình sản xuất, có thể xảy ra khi không tuân thủ đúng các quy trình và tiêu chuẩn kỹ thuật.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3F49453-7261-EF72-CD5B-A93D9CE79AE5}"/>
              </a:ext>
            </a:extLst>
          </p:cNvPr>
          <p:cNvPicPr>
            <a:picLocks noChangeAspect="1"/>
          </p:cNvPicPr>
          <p:nvPr/>
        </p:nvPicPr>
        <p:blipFill>
          <a:blip r:embed="rId3"/>
          <a:stretch>
            <a:fillRect/>
          </a:stretch>
        </p:blipFill>
        <p:spPr>
          <a:xfrm>
            <a:off x="-818356" y="3510386"/>
            <a:ext cx="4824536" cy="4824536"/>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lõi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xếp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nhau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xếp</a:t>
            </a:r>
            <a:r>
              <a:rPr lang="en-US" b="1" i="0" dirty="0">
                <a:effectLst/>
                <a:latin typeface="Open Sans" panose="020B0606030504020204" pitchFamily="34" charset="0"/>
              </a:rPr>
              <a:t> </a:t>
            </a:r>
            <a:r>
              <a:rPr lang="en-US" b="1" i="0" dirty="0" err="1">
                <a:effectLst/>
                <a:latin typeface="Open Sans" panose="020B0606030504020204" pitchFamily="34" charset="0"/>
              </a:rPr>
              <a:t>chồng</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nhau</a:t>
            </a:r>
            <a:endParaRPr lang="en-US" sz="2400" b="1" i="0" dirty="0">
              <a:effectLst/>
              <a:latin typeface="Söhne"/>
            </a:endParaRPr>
          </a:p>
          <a:p>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lá</a:t>
            </a:r>
            <a:r>
              <a:rPr lang="en-US" b="0" i="0" dirty="0">
                <a:effectLst/>
                <a:latin typeface="Open Sans" panose="020B0606030504020204" pitchFamily="34" charset="0"/>
              </a:rPr>
              <a:t> </a:t>
            </a:r>
            <a:r>
              <a:rPr lang="en-US" b="0" i="0" dirty="0" err="1">
                <a:effectLst/>
                <a:latin typeface="Open Sans" panose="020B0606030504020204" pitchFamily="34" charset="0"/>
              </a:rPr>
              <a:t>lõi</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xếp</a:t>
            </a:r>
            <a:r>
              <a:rPr lang="en-US" b="0" i="0" dirty="0">
                <a:effectLst/>
                <a:latin typeface="Open Sans" panose="020B0606030504020204" pitchFamily="34" charset="0"/>
              </a:rPr>
              <a:t> </a:t>
            </a:r>
            <a:r>
              <a:rPr lang="en-US" b="0" i="0" dirty="0" err="1">
                <a:effectLst/>
                <a:latin typeface="Open Sans" panose="020B0606030504020204" pitchFamily="34" charset="0"/>
              </a:rPr>
              <a:t>chồng</a:t>
            </a:r>
            <a:r>
              <a:rPr lang="en-US" b="0" i="0" dirty="0">
                <a:effectLst/>
                <a:latin typeface="Open Sans" panose="020B0606030504020204" pitchFamily="34" charset="0"/>
              </a:rPr>
              <a:t> </a:t>
            </a:r>
            <a:r>
              <a:rPr lang="en-US" b="0" i="0" dirty="0" err="1">
                <a:effectLst/>
                <a:latin typeface="Open Sans" panose="020B0606030504020204" pitchFamily="34" charset="0"/>
              </a:rPr>
              <a:t>lên</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p>
          <a:p>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tiêu</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Khi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xác</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đặt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kết</a:t>
            </a:r>
            <a:r>
              <a:rPr lang="en-US" b="0" i="0" dirty="0">
                <a:effectLst/>
                <a:latin typeface="Open Sans" panose="020B0606030504020204" pitchFamily="34" charset="0"/>
              </a:rPr>
              <a:t> </a:t>
            </a:r>
            <a:r>
              <a:rPr lang="en-US" b="0" i="0" dirty="0" err="1">
                <a:effectLst/>
                <a:latin typeface="Open Sans" panose="020B0606030504020204" pitchFamily="34" charset="0"/>
              </a:rPr>
              <a:t>nối</a:t>
            </a:r>
            <a:r>
              <a:rPr lang="en-US" b="0" i="0" dirty="0">
                <a:effectLst/>
                <a:latin typeface="Open Sans" panose="020B0606030504020204" pitchFamily="34" charset="0"/>
              </a:rPr>
              <a:t> </a:t>
            </a:r>
            <a:r>
              <a:rPr lang="en-US" b="0" i="0" dirty="0" err="1">
                <a:effectLst/>
                <a:latin typeface="Open Sans" panose="020B0606030504020204" pitchFamily="34" charset="0"/>
              </a:rPr>
              <a:t>lá</a:t>
            </a:r>
            <a:r>
              <a:rPr lang="en-US" b="0" i="0" dirty="0">
                <a:effectLst/>
                <a:latin typeface="Open Sans" panose="020B0606030504020204" pitchFamily="34" charset="0"/>
              </a:rPr>
              <a:t> </a:t>
            </a:r>
            <a:r>
              <a:rPr lang="en-US" b="0" i="0" dirty="0" err="1">
                <a:effectLst/>
                <a:latin typeface="Open Sans" panose="020B0606030504020204" pitchFamily="34" charset="0"/>
              </a:rPr>
              <a:t>lõi</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mất</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ổn</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CE9220F-D63A-931C-C3DE-92E9C0C2FA2A}"/>
              </a:ext>
            </a:extLst>
          </p:cNvPr>
          <p:cNvPicPr>
            <a:picLocks noChangeAspect="1"/>
          </p:cNvPicPr>
          <p:nvPr/>
        </p:nvPicPr>
        <p:blipFill>
          <a:blip r:embed="rId3"/>
          <a:stretch>
            <a:fillRect/>
          </a:stretch>
        </p:blipFill>
        <p:spPr>
          <a:xfrm>
            <a:off x="-818356" y="3510386"/>
            <a:ext cx="4824536" cy="4824536"/>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lõi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xếp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nhau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xếp</a:t>
            </a:r>
            <a:r>
              <a:rPr lang="en-US" b="1" i="0" dirty="0">
                <a:effectLst/>
                <a:latin typeface="Open Sans" panose="020B0606030504020204" pitchFamily="34" charset="0"/>
              </a:rPr>
              <a:t> </a:t>
            </a:r>
            <a:r>
              <a:rPr lang="en-US" b="1" i="0" dirty="0" err="1">
                <a:effectLst/>
                <a:latin typeface="Open Sans" panose="020B0606030504020204" pitchFamily="34" charset="0"/>
              </a:rPr>
              <a:t>chồng</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nhau</a:t>
            </a:r>
            <a:endParaRPr lang="en-US" sz="2400" b="1" i="0" dirty="0">
              <a:effectLst/>
              <a:latin typeface="Söhne"/>
            </a:endParaRPr>
          </a:p>
          <a:p>
            <a:r>
              <a:rPr lang="vi-VN" b="0" i="0" dirty="0">
                <a:effectLst/>
                <a:latin typeface="Open Sans" panose="020B0606030504020204" pitchFamily="34" charset="0"/>
              </a:rPr>
              <a:t>Để đảm bảo an toàn trong quá trình vận hành máy chế tạo các lá lõi biến áp xếp chồng lên nhau, cần thực hiện các biện pháp phòng tránh kỹ thuật và hành vi an toàn.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đào tạo nhân viên đầy đủ về quy trình và tiêu chuẩn an toàn là quan trọng. Việc này giúp đảm bảo rằng mọi người tham gia quá trình sản xuất đều hiểu rõ về các nguy cơ và biện pháp phòng tránh.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33CD8E1-E56E-5D8E-50CC-39747918BC35}"/>
              </a:ext>
            </a:extLst>
          </p:cNvPr>
          <p:cNvPicPr>
            <a:picLocks noChangeAspect="1"/>
          </p:cNvPicPr>
          <p:nvPr/>
        </p:nvPicPr>
        <p:blipFill>
          <a:blip r:embed="rId3"/>
          <a:stretch>
            <a:fillRect/>
          </a:stretch>
        </p:blipFill>
        <p:spPr>
          <a:xfrm>
            <a:off x="-818356" y="3510386"/>
            <a:ext cx="4824536" cy="4824536"/>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chế tạo các lá lõi biến áp xếp chồng lên nhau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xếp</a:t>
            </a:r>
            <a:r>
              <a:rPr lang="en-US" b="1" i="0" dirty="0">
                <a:effectLst/>
                <a:latin typeface="Open Sans" panose="020B0606030504020204" pitchFamily="34" charset="0"/>
              </a:rPr>
              <a:t> </a:t>
            </a:r>
            <a:r>
              <a:rPr lang="en-US" b="1" i="0" dirty="0" err="1">
                <a:effectLst/>
                <a:latin typeface="Open Sans" panose="020B0606030504020204" pitchFamily="34" charset="0"/>
              </a:rPr>
              <a:t>chồng</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nhau</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vận hành máy chế tạo các lá lõi biến áp xếp chồng lên nhau đóng vai trò quan trọng để bảo vệ nhân viên và duy trì môi trường làm việc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cần tuân thủ các quy tắc an toàn như đeo đủ trang bị bảo hộ cá nhân, bao gồm kính bảo hộ và áo chống nhiệt. Việc này giúp giảm nguy cơ bị thương tích do các yếu tố như nhiệt độ cao và chất lỏng nóng.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9309AC4-E780-9A7E-55C2-9AB937DC9782}"/>
              </a:ext>
            </a:extLst>
          </p:cNvPr>
          <p:cNvPicPr>
            <a:picLocks noChangeAspect="1"/>
          </p:cNvPicPr>
          <p:nvPr/>
        </p:nvPicPr>
        <p:blipFill>
          <a:blip r:embed="rId3"/>
          <a:stretch>
            <a:fillRect/>
          </a:stretch>
        </p:blipFill>
        <p:spPr>
          <a:xfrm>
            <a:off x="-818356" y="3510386"/>
            <a:ext cx="4824536" cy="4824536"/>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chế tạo các lá lõi biến áp xếp chồng lên nhau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xếp</a:t>
            </a:r>
            <a:r>
              <a:rPr lang="en-US" b="1" i="0" dirty="0">
                <a:effectLst/>
                <a:latin typeface="Open Sans" panose="020B0606030504020204" pitchFamily="34" charset="0"/>
              </a:rPr>
              <a:t> </a:t>
            </a:r>
            <a:r>
              <a:rPr lang="en-US" b="1" i="0" dirty="0" err="1">
                <a:effectLst/>
                <a:latin typeface="Open Sans" panose="020B0606030504020204" pitchFamily="34" charset="0"/>
              </a:rPr>
              <a:t>chồng</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nhau</a:t>
            </a:r>
            <a:endParaRPr lang="en-US" sz="2400" b="1" i="0" dirty="0">
              <a:effectLst/>
              <a:latin typeface="Söhne"/>
            </a:endParaRPr>
          </a:p>
          <a:p>
            <a:r>
              <a:rPr lang="vi-VN" b="0" i="0" dirty="0">
                <a:effectLst/>
                <a:latin typeface="Open Sans" panose="020B0606030504020204" pitchFamily="34" charset="0"/>
              </a:rPr>
              <a:t>Trong trường hợp xảy ra tai nạn khẩn cấp trong quá trình vận hành máy chế tạo lá lõi biến áp xếp chồng lên nhau, việc xử lý nhanh chóng và chính xác là quan trọng để giảm thiểu hậu quả.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được đào tạo về kỹ thuật xử lý tình huống khẩn cấp và biết cách sử dụng các thiết bị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C011A65-EEAF-2F5A-6F98-EEC673FAA7A4}"/>
              </a:ext>
            </a:extLst>
          </p:cNvPr>
          <p:cNvPicPr>
            <a:picLocks noChangeAspect="1"/>
          </p:cNvPicPr>
          <p:nvPr/>
        </p:nvPicPr>
        <p:blipFill>
          <a:blip r:embed="rId3"/>
          <a:stretch>
            <a:fillRect/>
          </a:stretch>
        </p:blipFill>
        <p:spPr>
          <a:xfrm>
            <a:off x="-818356" y="3510386"/>
            <a:ext cx="4824536" cy="482453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sản xuất cuộn dây đồng trong máy biến áp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sz="2000" dirty="0"/>
              <a:t>:</a:t>
            </a:r>
          </a:p>
          <a:p>
            <a:pPr algn="l"/>
            <a:r>
              <a:rPr lang="vi-VN" b="0" i="0" dirty="0">
                <a:effectLst/>
                <a:latin typeface="Open Sans" panose="020B0606030504020204" pitchFamily="34" charset="0"/>
              </a:rPr>
              <a:t>Đặc điểm công việc vận hành máy sản xuất cuộn dây đồng trong máy biến áp là một khía cạnh quan trọng trong quá trình sản xuất ngành công nghiệp điện.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này đòi hỏi sự chuyên nghiệp và kiên nhẫn từ những người làm việc trong lĩnh vực này.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6D2ECC2-B895-AFC7-1AF1-18A2B9D8CBE9}"/>
              </a:ext>
            </a:extLst>
          </p:cNvPr>
          <p:cNvPicPr>
            <a:picLocks noChangeAspect="1"/>
          </p:cNvPicPr>
          <p:nvPr/>
        </p:nvPicPr>
        <p:blipFill>
          <a:blip r:embed="rId3"/>
          <a:stretch>
            <a:fillRect/>
          </a:stretch>
        </p:blipFill>
        <p:spPr>
          <a:xfrm>
            <a:off x="7097836" y="1916832"/>
            <a:ext cx="3465761" cy="3465761"/>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sản xuất cuộn dây đồng trong máy biến áp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sz="2000" dirty="0"/>
              <a:t>:</a:t>
            </a:r>
          </a:p>
          <a:p>
            <a:pPr algn="l"/>
            <a:r>
              <a:rPr lang="vi-VN" b="0" i="0" dirty="0">
                <a:effectLst/>
                <a:latin typeface="Open Sans" panose="020B0606030504020204" pitchFamily="34" charset="0"/>
              </a:rPr>
              <a:t>Trong quá trình vận hành máy sản xuất cuộn dây đồng cho máy biến áp, có những rủi ro liên quan đến các dạng tai nạn cần được chú ý và quản lý một cách cẩn thận.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tai nạn thường gặp bao gồm việc cháy nổ, nguy cơ va đập và thương tổn do vật liệu nóng.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85C4581-B79F-869A-0B86-A9331974D95F}"/>
              </a:ext>
            </a:extLst>
          </p:cNvPr>
          <p:cNvPicPr>
            <a:picLocks noChangeAspect="1"/>
          </p:cNvPicPr>
          <p:nvPr/>
        </p:nvPicPr>
        <p:blipFill>
          <a:blip r:embed="rId3"/>
          <a:stretch>
            <a:fillRect/>
          </a:stretch>
        </p:blipFill>
        <p:spPr>
          <a:xfrm>
            <a:off x="7097836" y="1916832"/>
            <a:ext cx="3465761" cy="3465761"/>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cuộn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dây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đồng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biến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áp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endParaRPr lang="en-US" b="1" i="0" dirty="0">
              <a:effectLst/>
              <a:latin typeface="Open Sans" panose="020B0606030504020204" pitchFamily="34" charset="0"/>
            </a:endParaRPr>
          </a:p>
          <a:p>
            <a:r>
              <a:rPr lang="vi-VN" b="0" i="0" dirty="0">
                <a:effectLst/>
                <a:latin typeface="Open Sans" panose="020B0606030504020204" pitchFamily="34" charset="0"/>
              </a:rPr>
              <a:t>Nguyên nhân gây ra tai nạn trong quá trình vận hành máy sản xuất cuộn dây đồng cho máy biến áp là một vấn đề quan trọng cần được đối mặt và giải quyết chặt chẽ.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yếu tố chính là sự thiếu hiểu biết vững về quy trình và công nghệ sản xuất. Nhân viên không đủ thông tin có thể gặp khó khăn trong việc kiểm soát nhiệt độ, áp suất, và các tham số kỹ thuật khác, dẫn đến nguy cơ cao về cháy nổ.</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1BE3776-78DD-BEA7-ADF8-477860FF45E7}"/>
              </a:ext>
            </a:extLst>
          </p:cNvPr>
          <p:cNvPicPr>
            <a:picLocks noChangeAspect="1"/>
          </p:cNvPicPr>
          <p:nvPr/>
        </p:nvPicPr>
        <p:blipFill>
          <a:blip r:embed="rId3"/>
          <a:stretch>
            <a:fillRect/>
          </a:stretch>
        </p:blipFill>
        <p:spPr>
          <a:xfrm>
            <a:off x="7097836" y="1916832"/>
            <a:ext cx="3465761" cy="3465761"/>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cuộn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dây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đồng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biến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áp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sz="2000" dirty="0"/>
              <a:t>:</a:t>
            </a:r>
          </a:p>
          <a:p>
            <a:pPr algn="l">
              <a:buFont typeface="Arial" panose="020B0604020202020204" pitchFamily="34" charset="0"/>
              <a:buChar char="•"/>
            </a:pP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cuộn</a:t>
            </a:r>
            <a:r>
              <a:rPr lang="en-US" b="0" i="0" dirty="0">
                <a:effectLst/>
                <a:latin typeface="Open Sans" panose="020B0606030504020204" pitchFamily="34" charset="0"/>
              </a:rPr>
              <a:t> </a:t>
            </a:r>
            <a:r>
              <a:rPr lang="en-US" b="0" i="0" dirty="0" err="1">
                <a:effectLst/>
                <a:latin typeface="Open Sans" panose="020B0606030504020204" pitchFamily="34" charset="0"/>
              </a:rPr>
              <a:t>dây</a:t>
            </a:r>
            <a:r>
              <a:rPr lang="en-US" b="0" i="0" dirty="0">
                <a:effectLst/>
                <a:latin typeface="Open Sans" panose="020B0606030504020204" pitchFamily="34" charset="0"/>
              </a:rPr>
              <a:t> </a:t>
            </a:r>
            <a:r>
              <a:rPr lang="en-US" b="0" i="0" dirty="0" err="1">
                <a:effectLst/>
                <a:latin typeface="Open Sans" panose="020B0606030504020204" pitchFamily="34" charset="0"/>
              </a:rPr>
              <a:t>đồng</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triển</a:t>
            </a:r>
            <a:r>
              <a:rPr lang="en-US" b="0" i="0" dirty="0">
                <a:effectLst/>
                <a:latin typeface="Open Sans" panose="020B0606030504020204" pitchFamily="34" charset="0"/>
              </a:rPr>
              <a:t> </a:t>
            </a:r>
            <a:r>
              <a:rPr lang="en-US" b="0" i="0" dirty="0" err="1">
                <a:effectLst/>
                <a:latin typeface="Open Sans" panose="020B0606030504020204" pitchFamily="34" charset="0"/>
              </a:rPr>
              <a:t>khai</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loạt</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phòng</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a:t>
            </a:r>
            <a:r>
              <a:rPr lang="en-US" b="0" i="0" dirty="0" err="1">
                <a:effectLst/>
                <a:latin typeface="Open Sans" panose="020B0606030504020204" pitchFamily="34" charset="0"/>
              </a:rPr>
              <a:t>hiệu</a:t>
            </a:r>
            <a:r>
              <a:rPr lang="en-US" b="0" i="0" dirty="0">
                <a:effectLst/>
                <a:latin typeface="Open Sans" panose="020B0606030504020204" pitchFamily="34" charset="0"/>
              </a:rPr>
              <a:t> </a:t>
            </a:r>
            <a:r>
              <a:rPr lang="en-US" b="0" i="0" dirty="0" err="1">
                <a:effectLst/>
                <a:latin typeface="Open Sans" panose="020B0606030504020204" pitchFamily="34" charset="0"/>
              </a:rPr>
              <a:t>quả</a:t>
            </a:r>
            <a:r>
              <a:rPr lang="en-US" b="0" i="0" dirty="0">
                <a:effectLst/>
                <a:latin typeface="Open Sans" panose="020B0606030504020204" pitchFamily="34" charset="0"/>
              </a:rPr>
              <a:t>. </a:t>
            </a:r>
          </a:p>
          <a:p>
            <a:pPr algn="l">
              <a:buFont typeface="Arial" panose="020B0604020202020204" pitchFamily="34" charset="0"/>
              <a:buChar char="•"/>
            </a:pPr>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tiên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rất</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Họ</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nắm</a:t>
            </a:r>
            <a:r>
              <a:rPr lang="en-US" b="0" i="0" dirty="0">
                <a:effectLst/>
                <a:latin typeface="Open Sans" panose="020B0606030504020204" pitchFamily="34" charset="0"/>
              </a:rPr>
              <a:t> </a:t>
            </a:r>
            <a:r>
              <a:rPr lang="en-US" b="0" i="0" dirty="0" err="1">
                <a:effectLst/>
                <a:latin typeface="Open Sans" panose="020B0606030504020204" pitchFamily="34" charset="0"/>
              </a:rPr>
              <a:t>vững</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hộ</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ứng</a:t>
            </a:r>
            <a:r>
              <a:rPr lang="en-US" b="0" i="0" dirty="0">
                <a:effectLst/>
                <a:latin typeface="Open Sans" panose="020B0606030504020204" pitchFamily="34" charset="0"/>
              </a:rPr>
              <a:t> </a:t>
            </a:r>
            <a:r>
              <a:rPr lang="en-US" b="0" i="0" dirty="0" err="1">
                <a:effectLst/>
                <a:latin typeface="Open Sans" panose="020B0606030504020204" pitchFamily="34" charset="0"/>
              </a:rPr>
              <a:t>phó</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a:t>
            </a:r>
            <a:r>
              <a:rPr lang="en-US" b="0" i="0" dirty="0" err="1">
                <a:effectLst/>
                <a:latin typeface="Open Sans" panose="020B0606030504020204" pitchFamily="34" charset="0"/>
              </a:rPr>
              <a:t>khẩn</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5F10FA0-380C-30BA-D7CF-3E6F46734CCC}"/>
              </a:ext>
            </a:extLst>
          </p:cNvPr>
          <p:cNvPicPr>
            <a:picLocks noChangeAspect="1"/>
          </p:cNvPicPr>
          <p:nvPr/>
        </p:nvPicPr>
        <p:blipFill>
          <a:blip r:embed="rId3"/>
          <a:stretch>
            <a:fillRect/>
          </a:stretch>
        </p:blipFill>
        <p:spPr>
          <a:xfrm>
            <a:off x="7097836" y="1916832"/>
            <a:ext cx="3465761" cy="3465761"/>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cuộn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dây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đồng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biến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áp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sz="2000" dirty="0"/>
              <a:t>:</a:t>
            </a:r>
          </a:p>
          <a:p>
            <a:pPr algn="l"/>
            <a:r>
              <a:rPr lang="vi-VN" b="0" i="0" dirty="0">
                <a:effectLst/>
                <a:latin typeface="Open Sans" panose="020B0606030504020204" pitchFamily="34" charset="0"/>
              </a:rPr>
              <a:t>Quy định an toàn lao động đóng vai trò quan trọng trong việc bảo vệ nhân viên khi vận hành máy sản xuất cuộn dây đồng cho máy biến áp.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huấn luyện an toàn lao động đóng vai trò lớn trong việc chuẩn bị nhân viên trước các nguy cơ và biểu hiện của môi trường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76A1680-0BDD-7589-66FB-76F050511730}"/>
              </a:ext>
            </a:extLst>
          </p:cNvPr>
          <p:cNvPicPr>
            <a:picLocks noChangeAspect="1"/>
          </p:cNvPicPr>
          <p:nvPr/>
        </p:nvPicPr>
        <p:blipFill>
          <a:blip r:embed="rId3"/>
          <a:stretch>
            <a:fillRect/>
          </a:stretch>
        </p:blipFill>
        <p:spPr>
          <a:xfrm>
            <a:off x="7097836" y="1916832"/>
            <a:ext cx="3465761" cy="3465761"/>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cuộn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dây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đồng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biến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áp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sz="2000" dirty="0"/>
              <a:t>:</a:t>
            </a:r>
          </a:p>
          <a:p>
            <a:pPr algn="l"/>
            <a:r>
              <a:rPr lang="vi-VN" b="0" i="0" dirty="0">
                <a:effectLst/>
                <a:latin typeface="Open Sans" panose="020B0606030504020204" pitchFamily="34" charset="0"/>
              </a:rPr>
              <a:t>Xử lý tình huống tai nạn khẩn cấp khi vận hành máy sản xuất cuộn dây đồng cho máy biến áp đòi hỏi sự nhanh nhạy và chủ động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đầu tiên là báo cáo ngay lập tức cho người quản lý và đồng đội. Đồng thời, kích động hệ thống báo động để cảnh báo mọi người trong khu vực.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A2622DB-3AD2-E45C-2F72-2C1EF17955F5}"/>
              </a:ext>
            </a:extLst>
          </p:cNvPr>
          <p:cNvPicPr>
            <a:picLocks noChangeAspect="1"/>
          </p:cNvPicPr>
          <p:nvPr/>
        </p:nvPicPr>
        <p:blipFill>
          <a:blip r:embed="rId3"/>
          <a:stretch>
            <a:fillRect/>
          </a:stretch>
        </p:blipFill>
        <p:spPr>
          <a:xfrm>
            <a:off x="7097836" y="1916832"/>
            <a:ext cx="3465761" cy="3465761"/>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kim</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bên</a:t>
            </a:r>
            <a:r>
              <a:rPr lang="en-US" dirty="0">
                <a:latin typeface="UTM Aptima" panose="02040603050506020204" pitchFamily="18" charset="0"/>
              </a:rPr>
              <a:t> </a:t>
            </a:r>
            <a:r>
              <a:rPr lang="en-US" dirty="0" err="1">
                <a:latin typeface="UTM Aptima" panose="02040603050506020204" pitchFamily="18" charset="0"/>
              </a:rPr>
              <a:t>ngoài</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áp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bên</a:t>
            </a:r>
            <a:r>
              <a:rPr lang="en-US" b="1" i="0" dirty="0">
                <a:effectLst/>
                <a:latin typeface="Open Sans" panose="020B0606030504020204" pitchFamily="34" charset="0"/>
              </a:rPr>
              <a:t> </a:t>
            </a:r>
            <a:r>
              <a:rPr lang="en-US" b="1" i="0" dirty="0" err="1">
                <a:effectLst/>
                <a:latin typeface="Open Sans" panose="020B0606030504020204" pitchFamily="34" charset="0"/>
              </a:rPr>
              <a:t>ngoài</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chế tạo vỏ kim loại bên ngoài máy biến áp (Power transformer), các công nhân cần phải tuân thủ các quy trình và quy định an toàn nghiêm ngặt.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đòi hỏi sự chuyên nghiệp và kỹ năng chuyên sâu trong lĩnh vực chế tạo kim loại. Việc vận hành máy chế tạo đòi hỏi sự chú ý đặc biệt đến chi tiết và độ chính xác, vì đó là yếu tố quyết định đến chất lượng cuối cùng của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4F1DA3C7-26EB-1AD1-BF48-B04AE63B8950}"/>
              </a:ext>
            </a:extLst>
          </p:cNvPr>
          <p:cNvPicPr>
            <a:picLocks noChangeAspect="1"/>
          </p:cNvPicPr>
          <p:nvPr/>
        </p:nvPicPr>
        <p:blipFill>
          <a:blip r:embed="rId3"/>
          <a:stretch>
            <a:fillRect/>
          </a:stretch>
        </p:blipFill>
        <p:spPr>
          <a:xfrm>
            <a:off x="-1106387" y="3438377"/>
            <a:ext cx="4536504" cy="453650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kim</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bên</a:t>
            </a:r>
            <a:r>
              <a:rPr lang="en-US" dirty="0">
                <a:latin typeface="UTM Aptima" panose="02040603050506020204" pitchFamily="18" charset="0"/>
              </a:rPr>
              <a:t> </a:t>
            </a:r>
            <a:r>
              <a:rPr lang="en-US" dirty="0" err="1">
                <a:latin typeface="UTM Aptima" panose="02040603050506020204" pitchFamily="18" charset="0"/>
              </a:rPr>
              <a:t>ngoài</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áp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bên</a:t>
            </a:r>
            <a:r>
              <a:rPr lang="en-US" b="1" i="0" dirty="0">
                <a:effectLst/>
                <a:latin typeface="Open Sans" panose="020B0606030504020204" pitchFamily="34" charset="0"/>
              </a:rPr>
              <a:t> </a:t>
            </a:r>
            <a:r>
              <a:rPr lang="en-US" b="1" i="0" dirty="0" err="1">
                <a:effectLst/>
                <a:latin typeface="Open Sans" panose="020B0606030504020204" pitchFamily="34" charset="0"/>
              </a:rPr>
              <a:t>ngoài</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chế tạo vỏ kim loại bên ngoài máy biến áp, có một số dạng tai nạn mà nhân viên cần phải cảnh báo và tránh.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tai nạn thường xuyên xảy ra bao gồm việc chấn thương do va đập từ các bộ phận máy chế tạo, nhất là trong quá trình điều chỉnh và bảo trì. Để giảm thiểu rủi ro này, việc sử dụng bảo hộ cá nhân, như mũ bảo hiểm và găng tay, là cực kỳ quan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00E20CB-91E8-1831-2BD8-1AE186A5D6B0}"/>
              </a:ext>
            </a:extLst>
          </p:cNvPr>
          <p:cNvPicPr>
            <a:picLocks noChangeAspect="1"/>
          </p:cNvPicPr>
          <p:nvPr/>
        </p:nvPicPr>
        <p:blipFill>
          <a:blip r:embed="rId3"/>
          <a:stretch>
            <a:fillRect/>
          </a:stretch>
        </p:blipFill>
        <p:spPr>
          <a:xfrm>
            <a:off x="-1106387" y="3438377"/>
            <a:ext cx="4536504" cy="453650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kim</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bên</a:t>
            </a:r>
            <a:r>
              <a:rPr lang="en-US" dirty="0">
                <a:latin typeface="UTM Aptima" panose="02040603050506020204" pitchFamily="18" charset="0"/>
              </a:rPr>
              <a:t> </a:t>
            </a:r>
            <a:r>
              <a:rPr lang="en-US" dirty="0" err="1">
                <a:latin typeface="UTM Aptima" panose="02040603050506020204" pitchFamily="18" charset="0"/>
              </a:rPr>
              <a:t>ngoài</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áp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bên</a:t>
            </a:r>
            <a:r>
              <a:rPr lang="en-US" b="1" i="0" dirty="0">
                <a:effectLst/>
                <a:latin typeface="Open Sans" panose="020B0606030504020204" pitchFamily="34" charset="0"/>
              </a:rPr>
              <a:t> </a:t>
            </a:r>
            <a:r>
              <a:rPr lang="en-US" b="1" i="0" dirty="0" err="1">
                <a:effectLst/>
                <a:latin typeface="Open Sans" panose="020B0606030504020204" pitchFamily="34" charset="0"/>
              </a:rPr>
              <a:t>ngoài</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trong quá trình vận hành máy chế tạo vỏ kim loại bên ngoài máy biến áp có thể xuất phát từ nhiều nguyên nhân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yếu tố quan trọng là sự thiếu chú ý và nhận thức của nhân viên về môi trường làm việc. Hiểu rõ về quy trình làm việc và tuân thủ các quy tắc an toàn có thể giảm thiểu rủi ro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F93AB88-7668-B131-C834-8671C0CE08E5}"/>
              </a:ext>
            </a:extLst>
          </p:cNvPr>
          <p:cNvPicPr>
            <a:picLocks noChangeAspect="1"/>
          </p:cNvPicPr>
          <p:nvPr/>
        </p:nvPicPr>
        <p:blipFill>
          <a:blip r:embed="rId3"/>
          <a:stretch>
            <a:fillRect/>
          </a:stretch>
        </p:blipFill>
        <p:spPr>
          <a:xfrm>
            <a:off x="-1106387" y="3438377"/>
            <a:ext cx="4536504" cy="453650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kim</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bên</a:t>
            </a:r>
            <a:r>
              <a:rPr lang="en-US" dirty="0">
                <a:latin typeface="UTM Aptima" panose="02040603050506020204" pitchFamily="18" charset="0"/>
              </a:rPr>
              <a:t> </a:t>
            </a:r>
            <a:r>
              <a:rPr lang="en-US" dirty="0" err="1">
                <a:latin typeface="UTM Aptima" panose="02040603050506020204" pitchFamily="18" charset="0"/>
              </a:rPr>
              <a:t>ngoài</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áp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bên</a:t>
            </a:r>
            <a:r>
              <a:rPr lang="en-US" b="1" i="0" dirty="0">
                <a:effectLst/>
                <a:latin typeface="Open Sans" panose="020B0606030504020204" pitchFamily="34" charset="0"/>
              </a:rPr>
              <a:t> </a:t>
            </a:r>
            <a:r>
              <a:rPr lang="en-US" b="1" i="0" dirty="0" err="1">
                <a:effectLst/>
                <a:latin typeface="Open Sans" panose="020B0606030504020204" pitchFamily="34" charset="0"/>
              </a:rPr>
              <a:t>ngoài</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vận hành máy chế tạo vỏ kim loại bên ngoài máy biến áp, việc thực hiện các biện pháp phòng tránh là chìa khóa quan trọng. Đầu tiên, quan trắc môi trường lao động chính là công cụ quan trọng để đánh giá và giảm thiểu nguy cơ.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việc theo dõi các yếu tố như nhiệt độ, áp suất, và hàm lượng chất độc hại.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9FC20F1-0266-10CF-C475-64DDB919985F}"/>
              </a:ext>
            </a:extLst>
          </p:cNvPr>
          <p:cNvPicPr>
            <a:picLocks noChangeAspect="1"/>
          </p:cNvPicPr>
          <p:nvPr/>
        </p:nvPicPr>
        <p:blipFill>
          <a:blip r:embed="rId3"/>
          <a:stretch>
            <a:fillRect/>
          </a:stretch>
        </p:blipFill>
        <p:spPr>
          <a:xfrm>
            <a:off x="-1106387" y="3438377"/>
            <a:ext cx="4536504" cy="453650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kim</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bên</a:t>
            </a:r>
            <a:r>
              <a:rPr lang="en-US" dirty="0">
                <a:latin typeface="UTM Aptima" panose="02040603050506020204" pitchFamily="18" charset="0"/>
              </a:rPr>
              <a:t> </a:t>
            </a:r>
            <a:r>
              <a:rPr lang="en-US" dirty="0" err="1">
                <a:latin typeface="UTM Aptima" panose="02040603050506020204" pitchFamily="18" charset="0"/>
              </a:rPr>
              <a:t>ngoài</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áp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bên</a:t>
            </a:r>
            <a:r>
              <a:rPr lang="en-US" b="1" i="0" dirty="0">
                <a:effectLst/>
                <a:latin typeface="Open Sans" panose="020B0606030504020204" pitchFamily="34" charset="0"/>
              </a:rPr>
              <a:t> </a:t>
            </a:r>
            <a:r>
              <a:rPr lang="en-US" b="1" i="0" dirty="0" err="1">
                <a:effectLst/>
                <a:latin typeface="Open Sans" panose="020B0606030504020204" pitchFamily="34" charset="0"/>
              </a:rPr>
              <a:t>ngoài</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chế tạo vỏ kim loại bên ngoài máy biến áp đóng vai trò quan trọng trong bảo vệ nhân viên và bảo dưỡng môi trường làm việc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thường xuyên được yêu cầu tuân thủ các quy tắc an toàn, sử dụng bảo hộ cá nhân như mũ bảo hiểm, kính bảo hộ, và găng tay.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48FAA0F-6911-C72B-3816-4640EC5FFB34}"/>
              </a:ext>
            </a:extLst>
          </p:cNvPr>
          <p:cNvPicPr>
            <a:picLocks noChangeAspect="1"/>
          </p:cNvPicPr>
          <p:nvPr/>
        </p:nvPicPr>
        <p:blipFill>
          <a:blip r:embed="rId3"/>
          <a:stretch>
            <a:fillRect/>
          </a:stretch>
        </p:blipFill>
        <p:spPr>
          <a:xfrm>
            <a:off x="-1106387" y="3438377"/>
            <a:ext cx="4536504" cy="453650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kim</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bên</a:t>
            </a:r>
            <a:r>
              <a:rPr lang="en-US" dirty="0">
                <a:latin typeface="UTM Aptima" panose="02040603050506020204" pitchFamily="18" charset="0"/>
              </a:rPr>
              <a:t> </a:t>
            </a:r>
            <a:r>
              <a:rPr lang="en-US" dirty="0" err="1">
                <a:latin typeface="UTM Aptima" panose="02040603050506020204" pitchFamily="18" charset="0"/>
              </a:rPr>
              <a:t>ngoài</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áp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bên</a:t>
            </a:r>
            <a:r>
              <a:rPr lang="en-US" b="1" i="0" dirty="0">
                <a:effectLst/>
                <a:latin typeface="Open Sans" panose="020B0606030504020204" pitchFamily="34" charset="0"/>
              </a:rPr>
              <a:t> </a:t>
            </a:r>
            <a:r>
              <a:rPr lang="en-US" b="1" i="0" dirty="0" err="1">
                <a:effectLst/>
                <a:latin typeface="Open Sans" panose="020B0606030504020204" pitchFamily="34" charset="0"/>
              </a:rPr>
              <a:t>ngoài</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chế tạo vỏ kim loại bên ngoài máy biến áp đòi hỏi sự nhanh nhẹn và chủ động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đầu tiên là bảo vệ bản thân bằng cách sử dụng trang thiết bị bảo hộ cá nhân và di chuyển đến nơi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91C9364-C7F5-4620-9F24-FBB546985BFD}"/>
              </a:ext>
            </a:extLst>
          </p:cNvPr>
          <p:cNvPicPr>
            <a:picLocks noChangeAspect="1"/>
          </p:cNvPicPr>
          <p:nvPr/>
        </p:nvPicPr>
        <p:blipFill>
          <a:blip r:embed="rId3"/>
          <a:stretch>
            <a:fillRect/>
          </a:stretch>
        </p:blipFill>
        <p:spPr>
          <a:xfrm>
            <a:off x="-1106387" y="3438377"/>
            <a:ext cx="4536504" cy="453650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Lắp</a:t>
            </a:r>
            <a:r>
              <a:rPr lang="en-US" sz="3600" b="1" dirty="0">
                <a:latin typeface="UTM Aptima" panose="02040603050506020204" pitchFamily="18" charset="0"/>
              </a:rPr>
              <a:t> </a:t>
            </a:r>
            <a:r>
              <a:rPr lang="en-US" sz="3600" b="1" dirty="0" err="1">
                <a:latin typeface="UTM Aptima" panose="02040603050506020204" pitchFamily="18" charset="0"/>
              </a:rPr>
              <a:t>ráp</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bộ</a:t>
            </a:r>
            <a:r>
              <a:rPr lang="en-US" sz="3600" b="1" dirty="0">
                <a:latin typeface="UTM Aptima" panose="02040603050506020204" pitchFamily="18" charset="0"/>
              </a:rPr>
              <a:t> </a:t>
            </a:r>
            <a:r>
              <a:rPr lang="en-US" sz="3600" b="1" dirty="0" err="1">
                <a:latin typeface="UTM Aptima" panose="02040603050506020204" pitchFamily="18" charset="0"/>
              </a:rPr>
              <a:t>phận</a:t>
            </a:r>
            <a:r>
              <a:rPr lang="en-US" sz="3600" b="1" dirty="0">
                <a:latin typeface="UTM Aptima" panose="02040603050506020204" pitchFamily="18" charset="0"/>
              </a:rPr>
              <a:t> </a:t>
            </a:r>
            <a:r>
              <a:rPr lang="en-US" sz="3600" b="1" dirty="0" err="1">
                <a:latin typeface="UTM Aptima" panose="02040603050506020204" pitchFamily="18" charset="0"/>
              </a:rPr>
              <a:t>lõi</a:t>
            </a:r>
            <a:r>
              <a:rPr lang="en-US" sz="3600" b="1" dirty="0">
                <a:latin typeface="UTM Aptima" panose="02040603050506020204" pitchFamily="18" charset="0"/>
              </a:rPr>
              <a:t>, </a:t>
            </a:r>
            <a:r>
              <a:rPr lang="en-US" sz="3600" b="1" dirty="0" err="1">
                <a:latin typeface="UTM Aptima" panose="02040603050506020204" pitchFamily="18" charset="0"/>
              </a:rPr>
              <a:t>cuộn</a:t>
            </a:r>
            <a:r>
              <a:rPr lang="en-US" sz="3600" b="1" dirty="0">
                <a:latin typeface="UTM Aptima" panose="02040603050506020204" pitchFamily="18" charset="0"/>
              </a:rPr>
              <a:t> </a:t>
            </a:r>
            <a:r>
              <a:rPr lang="en-US" sz="3600" b="1" dirty="0" err="1">
                <a:latin typeface="UTM Aptima" panose="02040603050506020204" pitchFamily="18" charset="0"/>
              </a:rPr>
              <a:t>dây</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vỏ</a:t>
            </a:r>
            <a:r>
              <a:rPr lang="en-US" sz="3600" b="1" dirty="0">
                <a:latin typeface="UTM Aptima" panose="02040603050506020204" pitchFamily="18" charset="0"/>
              </a:rPr>
              <a:t> </a:t>
            </a:r>
            <a:r>
              <a:rPr lang="en-US" sz="3600" b="1" dirty="0" err="1">
                <a:latin typeface="UTM Aptima" panose="02040603050506020204" pitchFamily="18" charset="0"/>
              </a:rPr>
              <a:t>ngoài</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1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biến</a:t>
            </a:r>
            <a:r>
              <a:rPr lang="en-US" sz="3600" b="1" dirty="0">
                <a:latin typeface="UTM Aptima" panose="02040603050506020204" pitchFamily="18" charset="0"/>
              </a:rPr>
              <a:t> </a:t>
            </a:r>
            <a:r>
              <a:rPr lang="en-US" sz="3600" b="1" dirty="0" err="1">
                <a:latin typeface="UTM Aptima" panose="02040603050506020204" pitchFamily="18" charset="0"/>
              </a:rPr>
              <a:t>áp</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lõi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cuộn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vỏ</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ngoài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1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biến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Quá trình lắp ráp các bộ phận lõi, cuộn dây và vỏ ngoài để tạo thành một máy biến áp hoàn chỉnh đòi hỏi sự chính xác và chuyên nghiệp.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các bộ phận lõi được sắp xếp theo đúng kích thước và kiểu dáng, đảm bảo rằng chúng hoạt động hiệu quả. Cuộn dây được cẩn thận và chính xác lắp đặt vào bộ phận lõi, tuân theo kế hoạch kỹ thuật và yêu cầu công suất của máy biến áp.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Lắp</a:t>
            </a:r>
            <a:r>
              <a:rPr lang="en-US" sz="3600" b="1" dirty="0">
                <a:latin typeface="UTM Aptima" panose="02040603050506020204" pitchFamily="18" charset="0"/>
              </a:rPr>
              <a:t> </a:t>
            </a:r>
            <a:r>
              <a:rPr lang="en-US" sz="3600" b="1" dirty="0" err="1">
                <a:latin typeface="UTM Aptima" panose="02040603050506020204" pitchFamily="18" charset="0"/>
              </a:rPr>
              <a:t>ráp</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bộ</a:t>
            </a:r>
            <a:r>
              <a:rPr lang="en-US" sz="3600" b="1" dirty="0">
                <a:latin typeface="UTM Aptima" panose="02040603050506020204" pitchFamily="18" charset="0"/>
              </a:rPr>
              <a:t> </a:t>
            </a:r>
            <a:r>
              <a:rPr lang="en-US" sz="3600" b="1" dirty="0" err="1">
                <a:latin typeface="UTM Aptima" panose="02040603050506020204" pitchFamily="18" charset="0"/>
              </a:rPr>
              <a:t>phận</a:t>
            </a:r>
            <a:r>
              <a:rPr lang="en-US" sz="3600" b="1" dirty="0">
                <a:latin typeface="UTM Aptima" panose="02040603050506020204" pitchFamily="18" charset="0"/>
              </a:rPr>
              <a:t> </a:t>
            </a:r>
            <a:r>
              <a:rPr lang="en-US" sz="3600" b="1" dirty="0" err="1">
                <a:latin typeface="UTM Aptima" panose="02040603050506020204" pitchFamily="18" charset="0"/>
              </a:rPr>
              <a:t>lõi</a:t>
            </a:r>
            <a:r>
              <a:rPr lang="en-US" sz="3600" b="1" dirty="0">
                <a:latin typeface="UTM Aptima" panose="02040603050506020204" pitchFamily="18" charset="0"/>
              </a:rPr>
              <a:t>, </a:t>
            </a:r>
            <a:r>
              <a:rPr lang="en-US" sz="3600" b="1" dirty="0" err="1">
                <a:latin typeface="UTM Aptima" panose="02040603050506020204" pitchFamily="18" charset="0"/>
              </a:rPr>
              <a:t>cuộn</a:t>
            </a:r>
            <a:r>
              <a:rPr lang="en-US" sz="3600" b="1" dirty="0">
                <a:latin typeface="UTM Aptima" panose="02040603050506020204" pitchFamily="18" charset="0"/>
              </a:rPr>
              <a:t> </a:t>
            </a:r>
            <a:r>
              <a:rPr lang="en-US" sz="3600" b="1" dirty="0" err="1">
                <a:latin typeface="UTM Aptima" panose="02040603050506020204" pitchFamily="18" charset="0"/>
              </a:rPr>
              <a:t>dây</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vỏ</a:t>
            </a:r>
            <a:r>
              <a:rPr lang="en-US" sz="3600" b="1" dirty="0">
                <a:latin typeface="UTM Aptima" panose="02040603050506020204" pitchFamily="18" charset="0"/>
              </a:rPr>
              <a:t> </a:t>
            </a:r>
            <a:r>
              <a:rPr lang="en-US" sz="3600" b="1" dirty="0" err="1">
                <a:latin typeface="UTM Aptima" panose="02040603050506020204" pitchFamily="18" charset="0"/>
              </a:rPr>
              <a:t>ngoài</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1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biến</a:t>
            </a:r>
            <a:r>
              <a:rPr lang="en-US" sz="3600" b="1" dirty="0">
                <a:latin typeface="UTM Aptima" panose="02040603050506020204" pitchFamily="18" charset="0"/>
              </a:rPr>
              <a:t> </a:t>
            </a:r>
            <a:r>
              <a:rPr lang="en-US" sz="3600" b="1" dirty="0" err="1">
                <a:latin typeface="UTM Aptima" panose="02040603050506020204" pitchFamily="18" charset="0"/>
              </a:rPr>
              <a:t>áp</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lõi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cuộn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vỏ</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ngoài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1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biến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Trong quá trình lắp ráp máy biến áp, có những rủi ro về tai nạn cần được chú ý. Một số vấn đề thường gặp bao gồm nguy cơ chấn thương do việc di chuyển và nâng các bộ phận lõi nặng, đặc biệt là khi sử dụng thiết bị nâng không đúng cách. Việc làm việc gần cuộn dây và các vật liệu điện tử cũng mang lại nguy cơ dính điện và nguy cơ cháy nổ.</a:t>
            </a:r>
          </a:p>
          <a:p>
            <a:pPr algn="l"/>
            <a:r>
              <a:rPr lang="vi-VN" b="0" i="0" dirty="0">
                <a:solidFill>
                  <a:srgbClr val="4C4F5A"/>
                </a:solidFill>
                <a:effectLst/>
                <a:latin typeface="Open Sans" panose="020B0606030504020204" pitchFamily="34" charset="0"/>
              </a:rPr>
              <a:t>Ngoài ra, trong quá trình kết nối và gắn kết các bộ phận, có thể xảy ra tai nạn do sự không chắc chắn hoặc lắp đặt không đúng cách. Các nhân viên tham gia lắp ráp cần phải tuân thủ các quy tắc an toàn và sử dụng đúng bảo hộ lao động để giảm thiểu rủi ro.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Lắp</a:t>
            </a:r>
            <a:r>
              <a:rPr lang="en-US" sz="3600" b="1" dirty="0">
                <a:latin typeface="UTM Aptima" panose="02040603050506020204" pitchFamily="18" charset="0"/>
              </a:rPr>
              <a:t> </a:t>
            </a:r>
            <a:r>
              <a:rPr lang="en-US" sz="3600" b="1" dirty="0" err="1">
                <a:latin typeface="UTM Aptima" panose="02040603050506020204" pitchFamily="18" charset="0"/>
              </a:rPr>
              <a:t>ráp</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bộ</a:t>
            </a:r>
            <a:r>
              <a:rPr lang="en-US" sz="3600" b="1" dirty="0">
                <a:latin typeface="UTM Aptima" panose="02040603050506020204" pitchFamily="18" charset="0"/>
              </a:rPr>
              <a:t> </a:t>
            </a:r>
            <a:r>
              <a:rPr lang="en-US" sz="3600" b="1" dirty="0" err="1">
                <a:latin typeface="UTM Aptima" panose="02040603050506020204" pitchFamily="18" charset="0"/>
              </a:rPr>
              <a:t>phận</a:t>
            </a:r>
            <a:r>
              <a:rPr lang="en-US" sz="3600" b="1" dirty="0">
                <a:latin typeface="UTM Aptima" panose="02040603050506020204" pitchFamily="18" charset="0"/>
              </a:rPr>
              <a:t> </a:t>
            </a:r>
            <a:r>
              <a:rPr lang="en-US" sz="3600" b="1" dirty="0" err="1">
                <a:latin typeface="UTM Aptima" panose="02040603050506020204" pitchFamily="18" charset="0"/>
              </a:rPr>
              <a:t>lõi</a:t>
            </a:r>
            <a:r>
              <a:rPr lang="en-US" sz="3600" b="1" dirty="0">
                <a:latin typeface="UTM Aptima" panose="02040603050506020204" pitchFamily="18" charset="0"/>
              </a:rPr>
              <a:t>, </a:t>
            </a:r>
            <a:r>
              <a:rPr lang="en-US" sz="3600" b="1" dirty="0" err="1">
                <a:latin typeface="UTM Aptima" panose="02040603050506020204" pitchFamily="18" charset="0"/>
              </a:rPr>
              <a:t>cuộn</a:t>
            </a:r>
            <a:r>
              <a:rPr lang="en-US" sz="3600" b="1" dirty="0">
                <a:latin typeface="UTM Aptima" panose="02040603050506020204" pitchFamily="18" charset="0"/>
              </a:rPr>
              <a:t> </a:t>
            </a:r>
            <a:r>
              <a:rPr lang="en-US" sz="3600" b="1" dirty="0" err="1">
                <a:latin typeface="UTM Aptima" panose="02040603050506020204" pitchFamily="18" charset="0"/>
              </a:rPr>
              <a:t>dây</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vỏ</a:t>
            </a:r>
            <a:r>
              <a:rPr lang="en-US" sz="3600" b="1" dirty="0">
                <a:latin typeface="UTM Aptima" panose="02040603050506020204" pitchFamily="18" charset="0"/>
              </a:rPr>
              <a:t> </a:t>
            </a:r>
            <a:r>
              <a:rPr lang="en-US" sz="3600" b="1" dirty="0" err="1">
                <a:latin typeface="UTM Aptima" panose="02040603050506020204" pitchFamily="18" charset="0"/>
              </a:rPr>
              <a:t>ngoài</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1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biến</a:t>
            </a:r>
            <a:r>
              <a:rPr lang="en-US" sz="3600" b="1" dirty="0">
                <a:latin typeface="UTM Aptima" panose="02040603050506020204" pitchFamily="18" charset="0"/>
              </a:rPr>
              <a:t> </a:t>
            </a:r>
            <a:r>
              <a:rPr lang="en-US" sz="3600" b="1" dirty="0" err="1">
                <a:latin typeface="UTM Aptima" panose="02040603050506020204" pitchFamily="18" charset="0"/>
              </a:rPr>
              <a:t>áp</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lõi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cuộn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vỏ</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ngoài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1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biến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Nguyên nhân gây ra tai nạn trong quá trình lắp ráp máy biến áp có thể xuất phát từ nhiều yếu tố khác nhau. Một trong những nguyên nhân chính là thiếu đào tạo và hiểu biết đầy đủ về an toàn của nhân viên. Khi họ không hiểu rõ về các quy tắc an toàn và quy trình làm việc, nguy cơ tai nạn tăng lên.</a:t>
            </a:r>
          </a:p>
          <a:p>
            <a:pPr algn="l"/>
            <a:r>
              <a:rPr lang="vi-VN" b="0" i="0" dirty="0">
                <a:solidFill>
                  <a:srgbClr val="4C4F5A"/>
                </a:solidFill>
                <a:effectLst/>
                <a:latin typeface="Open Sans" panose="020B0606030504020204" pitchFamily="34" charset="0"/>
              </a:rPr>
              <a:t>Sự cẩu thả trong quá trình lắp ráp cũng có thể gây ra tai nạn. Việc không tuân thủ đúng quy trình kỹ thuật, lắp đặt không chính xác, hoặc bỏ qua các bước kiểm tra an toàn đều có thể dẫn đến hậu quả nghiêm trọng. Không sử dụng đúng thiết bị bảo hộ và không duy trì máy móc đúng cách cũng là nguyên nhân đáng kể.</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Lắp</a:t>
            </a:r>
            <a:r>
              <a:rPr lang="en-US" sz="3600" b="1" dirty="0">
                <a:latin typeface="UTM Aptima" panose="02040603050506020204" pitchFamily="18" charset="0"/>
              </a:rPr>
              <a:t> </a:t>
            </a:r>
            <a:r>
              <a:rPr lang="en-US" sz="3600" b="1" dirty="0" err="1">
                <a:latin typeface="UTM Aptima" panose="02040603050506020204" pitchFamily="18" charset="0"/>
              </a:rPr>
              <a:t>ráp</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bộ</a:t>
            </a:r>
            <a:r>
              <a:rPr lang="en-US" sz="3600" b="1" dirty="0">
                <a:latin typeface="UTM Aptima" panose="02040603050506020204" pitchFamily="18" charset="0"/>
              </a:rPr>
              <a:t> </a:t>
            </a:r>
            <a:r>
              <a:rPr lang="en-US" sz="3600" b="1" dirty="0" err="1">
                <a:latin typeface="UTM Aptima" panose="02040603050506020204" pitchFamily="18" charset="0"/>
              </a:rPr>
              <a:t>phận</a:t>
            </a:r>
            <a:r>
              <a:rPr lang="en-US" sz="3600" b="1" dirty="0">
                <a:latin typeface="UTM Aptima" panose="02040603050506020204" pitchFamily="18" charset="0"/>
              </a:rPr>
              <a:t> </a:t>
            </a:r>
            <a:r>
              <a:rPr lang="en-US" sz="3600" b="1" dirty="0" err="1">
                <a:latin typeface="UTM Aptima" panose="02040603050506020204" pitchFamily="18" charset="0"/>
              </a:rPr>
              <a:t>lõi</a:t>
            </a:r>
            <a:r>
              <a:rPr lang="en-US" sz="3600" b="1" dirty="0">
                <a:latin typeface="UTM Aptima" panose="02040603050506020204" pitchFamily="18" charset="0"/>
              </a:rPr>
              <a:t>, </a:t>
            </a:r>
            <a:r>
              <a:rPr lang="en-US" sz="3600" b="1" dirty="0" err="1">
                <a:latin typeface="UTM Aptima" panose="02040603050506020204" pitchFamily="18" charset="0"/>
              </a:rPr>
              <a:t>cuộn</a:t>
            </a:r>
            <a:r>
              <a:rPr lang="en-US" sz="3600" b="1" dirty="0">
                <a:latin typeface="UTM Aptima" panose="02040603050506020204" pitchFamily="18" charset="0"/>
              </a:rPr>
              <a:t> </a:t>
            </a:r>
            <a:r>
              <a:rPr lang="en-US" sz="3600" b="1" dirty="0" err="1">
                <a:latin typeface="UTM Aptima" panose="02040603050506020204" pitchFamily="18" charset="0"/>
              </a:rPr>
              <a:t>dây</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vỏ</a:t>
            </a:r>
            <a:r>
              <a:rPr lang="en-US" sz="3600" b="1" dirty="0">
                <a:latin typeface="UTM Aptima" panose="02040603050506020204" pitchFamily="18" charset="0"/>
              </a:rPr>
              <a:t> </a:t>
            </a:r>
            <a:r>
              <a:rPr lang="en-US" sz="3600" b="1" dirty="0" err="1">
                <a:latin typeface="UTM Aptima" panose="02040603050506020204" pitchFamily="18" charset="0"/>
              </a:rPr>
              <a:t>ngoài</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1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biến</a:t>
            </a:r>
            <a:r>
              <a:rPr lang="en-US" sz="3600" b="1" dirty="0">
                <a:latin typeface="UTM Aptima" panose="02040603050506020204" pitchFamily="18" charset="0"/>
              </a:rPr>
              <a:t> </a:t>
            </a:r>
            <a:r>
              <a:rPr lang="en-US" sz="3600" b="1" dirty="0" err="1">
                <a:latin typeface="UTM Aptima" panose="02040603050506020204" pitchFamily="18" charset="0"/>
              </a:rPr>
              <a:t>áp</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lõi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cuộn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vỏ</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ngoài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1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biến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Để ngăn chặn tai nạn trong quá trình lắp ráp máy biến áp, cần áp dụng nhiều biện pháp phòng tránh. Đầu tiên, đào tạo nhân viên với kiến thức rõ về an toàn lao động và quy trình kỹ thuật.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bao gồm cả việc hướng dẫn cách sử dụng đúng thiết bị bảo hộ và giáo dục về rủi ro cụ thể liên quan đến quá trình lắp ráp.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Lắp</a:t>
            </a:r>
            <a:r>
              <a:rPr lang="en-US" sz="3600" b="1" dirty="0">
                <a:latin typeface="UTM Aptima" panose="02040603050506020204" pitchFamily="18" charset="0"/>
              </a:rPr>
              <a:t> </a:t>
            </a:r>
            <a:r>
              <a:rPr lang="en-US" sz="3600" b="1" dirty="0" err="1">
                <a:latin typeface="UTM Aptima" panose="02040603050506020204" pitchFamily="18" charset="0"/>
              </a:rPr>
              <a:t>ráp</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bộ</a:t>
            </a:r>
            <a:r>
              <a:rPr lang="en-US" sz="3600" b="1" dirty="0">
                <a:latin typeface="UTM Aptima" panose="02040603050506020204" pitchFamily="18" charset="0"/>
              </a:rPr>
              <a:t> </a:t>
            </a:r>
            <a:r>
              <a:rPr lang="en-US" sz="3600" b="1" dirty="0" err="1">
                <a:latin typeface="UTM Aptima" panose="02040603050506020204" pitchFamily="18" charset="0"/>
              </a:rPr>
              <a:t>phận</a:t>
            </a:r>
            <a:r>
              <a:rPr lang="en-US" sz="3600" b="1" dirty="0">
                <a:latin typeface="UTM Aptima" panose="02040603050506020204" pitchFamily="18" charset="0"/>
              </a:rPr>
              <a:t> </a:t>
            </a:r>
            <a:r>
              <a:rPr lang="en-US" sz="3600" b="1" dirty="0" err="1">
                <a:latin typeface="UTM Aptima" panose="02040603050506020204" pitchFamily="18" charset="0"/>
              </a:rPr>
              <a:t>lõi</a:t>
            </a:r>
            <a:r>
              <a:rPr lang="en-US" sz="3600" b="1" dirty="0">
                <a:latin typeface="UTM Aptima" panose="02040603050506020204" pitchFamily="18" charset="0"/>
              </a:rPr>
              <a:t>, </a:t>
            </a:r>
            <a:r>
              <a:rPr lang="en-US" sz="3600" b="1" dirty="0" err="1">
                <a:latin typeface="UTM Aptima" panose="02040603050506020204" pitchFamily="18" charset="0"/>
              </a:rPr>
              <a:t>cuộn</a:t>
            </a:r>
            <a:r>
              <a:rPr lang="en-US" sz="3600" b="1" dirty="0">
                <a:latin typeface="UTM Aptima" panose="02040603050506020204" pitchFamily="18" charset="0"/>
              </a:rPr>
              <a:t> </a:t>
            </a:r>
            <a:r>
              <a:rPr lang="en-US" sz="3600" b="1" dirty="0" err="1">
                <a:latin typeface="UTM Aptima" panose="02040603050506020204" pitchFamily="18" charset="0"/>
              </a:rPr>
              <a:t>dây</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vỏ</a:t>
            </a:r>
            <a:r>
              <a:rPr lang="en-US" sz="3600" b="1" dirty="0">
                <a:latin typeface="UTM Aptima" panose="02040603050506020204" pitchFamily="18" charset="0"/>
              </a:rPr>
              <a:t> </a:t>
            </a:r>
            <a:r>
              <a:rPr lang="en-US" sz="3600" b="1" dirty="0" err="1">
                <a:latin typeface="UTM Aptima" panose="02040603050506020204" pitchFamily="18" charset="0"/>
              </a:rPr>
              <a:t>ngoài</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1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biến</a:t>
            </a:r>
            <a:r>
              <a:rPr lang="en-US" sz="3600" b="1" dirty="0">
                <a:latin typeface="UTM Aptima" panose="02040603050506020204" pitchFamily="18" charset="0"/>
              </a:rPr>
              <a:t> </a:t>
            </a:r>
            <a:r>
              <a:rPr lang="en-US" sz="3600" b="1" dirty="0" err="1">
                <a:latin typeface="UTM Aptima" panose="02040603050506020204" pitchFamily="18" charset="0"/>
              </a:rPr>
              <a:t>áp</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lõi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cuộn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vỏ</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ngoài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1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biến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Trước hết, việc đảm bảo nhân viên được đào tạo về an toàn lao động là quan trọng. Họ cần được hướng dẫn về việc sử dụng đúng thiết bị bảo hộ cá nhân, cũng như biết cách nhận biết và ứng phó với các rủi ro tiềm ẩn trong quá trình lắp ráp.</a:t>
            </a:r>
          </a:p>
          <a:p>
            <a:pPr algn="l"/>
            <a:r>
              <a:rPr lang="vi-VN" b="0" i="0" dirty="0">
                <a:solidFill>
                  <a:srgbClr val="4C4F5A"/>
                </a:solidFill>
                <a:effectLst/>
                <a:latin typeface="Open Sans" panose="020B0606030504020204" pitchFamily="34" charset="0"/>
              </a:rPr>
              <a:t>Quy định cụ thể về việc sử dụng và bảo quản thiết bị nâng, cũng như các biện pháp phòng tránh dính điện và cháy nổ cũng nên được đưa ra. Các khu vực làm việc cần được kiểm tra định kỳ để đảm bảo sự sạch sẽ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Lắp</a:t>
            </a:r>
            <a:r>
              <a:rPr lang="en-US" sz="3600" b="1" dirty="0">
                <a:latin typeface="UTM Aptima" panose="02040603050506020204" pitchFamily="18" charset="0"/>
              </a:rPr>
              <a:t> </a:t>
            </a:r>
            <a:r>
              <a:rPr lang="en-US" sz="3600" b="1" dirty="0" err="1">
                <a:latin typeface="UTM Aptima" panose="02040603050506020204" pitchFamily="18" charset="0"/>
              </a:rPr>
              <a:t>ráp</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bộ</a:t>
            </a:r>
            <a:r>
              <a:rPr lang="en-US" sz="3600" b="1" dirty="0">
                <a:latin typeface="UTM Aptima" panose="02040603050506020204" pitchFamily="18" charset="0"/>
              </a:rPr>
              <a:t> </a:t>
            </a:r>
            <a:r>
              <a:rPr lang="en-US" sz="3600" b="1" dirty="0" err="1">
                <a:latin typeface="UTM Aptima" panose="02040603050506020204" pitchFamily="18" charset="0"/>
              </a:rPr>
              <a:t>phận</a:t>
            </a:r>
            <a:r>
              <a:rPr lang="en-US" sz="3600" b="1" dirty="0">
                <a:latin typeface="UTM Aptima" panose="02040603050506020204" pitchFamily="18" charset="0"/>
              </a:rPr>
              <a:t> </a:t>
            </a:r>
            <a:r>
              <a:rPr lang="en-US" sz="3600" b="1" dirty="0" err="1">
                <a:latin typeface="UTM Aptima" panose="02040603050506020204" pitchFamily="18" charset="0"/>
              </a:rPr>
              <a:t>lõi</a:t>
            </a:r>
            <a:r>
              <a:rPr lang="en-US" sz="3600" b="1" dirty="0">
                <a:latin typeface="UTM Aptima" panose="02040603050506020204" pitchFamily="18" charset="0"/>
              </a:rPr>
              <a:t>, </a:t>
            </a:r>
            <a:r>
              <a:rPr lang="en-US" sz="3600" b="1" dirty="0" err="1">
                <a:latin typeface="UTM Aptima" panose="02040603050506020204" pitchFamily="18" charset="0"/>
              </a:rPr>
              <a:t>cuộn</a:t>
            </a:r>
            <a:r>
              <a:rPr lang="en-US" sz="3600" b="1" dirty="0">
                <a:latin typeface="UTM Aptima" panose="02040603050506020204" pitchFamily="18" charset="0"/>
              </a:rPr>
              <a:t> </a:t>
            </a:r>
            <a:r>
              <a:rPr lang="en-US" sz="3600" b="1" dirty="0" err="1">
                <a:latin typeface="UTM Aptima" panose="02040603050506020204" pitchFamily="18" charset="0"/>
              </a:rPr>
              <a:t>dây</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vỏ</a:t>
            </a:r>
            <a:r>
              <a:rPr lang="en-US" sz="3600" b="1" dirty="0">
                <a:latin typeface="UTM Aptima" panose="02040603050506020204" pitchFamily="18" charset="0"/>
              </a:rPr>
              <a:t> </a:t>
            </a:r>
            <a:r>
              <a:rPr lang="en-US" sz="3600" b="1" dirty="0" err="1">
                <a:latin typeface="UTM Aptima" panose="02040603050506020204" pitchFamily="18" charset="0"/>
              </a:rPr>
              <a:t>ngoài</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1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biến</a:t>
            </a:r>
            <a:r>
              <a:rPr lang="en-US" sz="3600" b="1" dirty="0">
                <a:latin typeface="UTM Aptima" panose="02040603050506020204" pitchFamily="18" charset="0"/>
              </a:rPr>
              <a:t> </a:t>
            </a:r>
            <a:r>
              <a:rPr lang="en-US" sz="3600" b="1" dirty="0" err="1">
                <a:latin typeface="UTM Aptima" panose="02040603050506020204" pitchFamily="18" charset="0"/>
              </a:rPr>
              <a:t>áp</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lõi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cuộn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vỏ</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ngoài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1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biến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Trước hết, kế hoạch an toàn cần được thực hiện để đảm bảo sự hiểu biết rõ ràng về cách hành động trong trường hợp khẩn cấp. Các nhân viên cần biết cách sử dụng các thiết bị cứu thương và thực hiện các bước cứu thương cơ bản.</a:t>
            </a:r>
          </a:p>
          <a:p>
            <a:pPr algn="l"/>
            <a:r>
              <a:rPr lang="vi-VN" b="0" i="0" dirty="0">
                <a:solidFill>
                  <a:srgbClr val="4C4F5A"/>
                </a:solidFill>
                <a:effectLst/>
                <a:latin typeface="Open Sans" panose="020B0606030504020204" pitchFamily="34" charset="0"/>
              </a:rPr>
              <a:t>Việc thông báo về tai nạn và kích thích hệ thống cứu thương là quan trọng để đảm bảo rằng sự giúp đỡ đến nhanh chóng. Đồng thời, cần phải có kế hoạch sơ tán an toàn và hiệu quả, đảm bảo rằng mọi người có thể rời khỏi khu vực nguy hiểm một cách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261764" y="188640"/>
            <a:ext cx="4176464" cy="2133598"/>
          </a:xfrm>
        </p:spPr>
        <p:txBody>
          <a:bodyPr>
            <a:normAutofit fontScale="90000"/>
          </a:bodyPr>
          <a:lstStyle/>
          <a:p>
            <a:r>
              <a:rPr lang="en-US" dirty="0" err="1">
                <a:latin typeface="UTM Aptima" panose="02040603050506020204" pitchFamily="18" charset="0"/>
              </a:rPr>
              <a:t>Đổ</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cách</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bên</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lõi</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áp</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ngăn</a:t>
            </a:r>
            <a:r>
              <a:rPr lang="en-US" dirty="0">
                <a:latin typeface="UTM Aptima" panose="02040603050506020204" pitchFamily="18" charset="0"/>
              </a:rPr>
              <a:t> </a:t>
            </a:r>
            <a:r>
              <a:rPr lang="en-US" dirty="0" err="1">
                <a:latin typeface="UTM Aptima" panose="02040603050506020204" pitchFamily="18" charset="0"/>
              </a:rPr>
              <a:t>cách</a:t>
            </a:r>
            <a:r>
              <a:rPr lang="en-US" dirty="0">
                <a:latin typeface="UTM Aptima" panose="02040603050506020204" pitchFamily="18" charset="0"/>
              </a:rPr>
              <a:t> </a:t>
            </a:r>
            <a:r>
              <a:rPr lang="en-US" dirty="0" err="1">
                <a:latin typeface="UTM Aptima" panose="02040603050506020204" pitchFamily="18" charset="0"/>
              </a:rPr>
              <a:t>giữa</a:t>
            </a:r>
            <a:r>
              <a:rPr lang="en-US" dirty="0">
                <a:latin typeface="UTM Aptima" panose="02040603050506020204" pitchFamily="18" charset="0"/>
              </a:rPr>
              <a:t> </a:t>
            </a:r>
            <a:r>
              <a:rPr lang="en-US" dirty="0" err="1">
                <a:latin typeface="UTM Aptima" panose="02040603050506020204" pitchFamily="18" charset="0"/>
              </a:rPr>
              <a:t>cuộn</a:t>
            </a:r>
            <a:r>
              <a:rPr lang="en-US" dirty="0">
                <a:latin typeface="UTM Aptima" panose="02040603050506020204" pitchFamily="18" charset="0"/>
              </a:rPr>
              <a:t> </a:t>
            </a:r>
            <a:r>
              <a:rPr lang="en-US" dirty="0" err="1">
                <a:latin typeface="UTM Aptima" panose="02040603050506020204" pitchFamily="18" charset="0"/>
              </a:rPr>
              <a:t>dây</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ngoài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b="1" dirty="0">
                <a:latin typeface="Open Sans" panose="020B0606030504020204" pitchFamily="34" charset="0"/>
              </a:rPr>
              <a:t>1</a:t>
            </a:r>
            <a:r>
              <a:rPr lang="en-US" sz="2000" b="1" i="0" dirty="0">
                <a:effectLst/>
                <a:latin typeface="Open Sans" panose="020B0606030504020204" pitchFamily="34" charset="0"/>
              </a:rPr>
              <a:t>.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cách</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bên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ngăn</a:t>
            </a:r>
            <a:r>
              <a:rPr lang="en-US" b="1" i="0" dirty="0">
                <a:effectLst/>
                <a:latin typeface="Open Sans" panose="020B0606030504020204" pitchFamily="34" charset="0"/>
              </a:rPr>
              <a:t> </a:t>
            </a:r>
            <a:r>
              <a:rPr lang="en-US" b="1" i="0" dirty="0" err="1">
                <a:effectLst/>
                <a:latin typeface="Open Sans" panose="020B0606030504020204" pitchFamily="34" charset="0"/>
              </a:rPr>
              <a:t>cách</a:t>
            </a:r>
            <a:r>
              <a:rPr lang="en-US" b="1" i="0" dirty="0">
                <a:effectLst/>
                <a:latin typeface="Open Sans" panose="020B0606030504020204" pitchFamily="34" charset="0"/>
              </a:rPr>
              <a:t> </a:t>
            </a:r>
            <a:r>
              <a:rPr lang="en-US" b="1" i="0" dirty="0" err="1">
                <a:effectLst/>
                <a:latin typeface="Open Sans" panose="020B0606030504020204" pitchFamily="34" charset="0"/>
              </a:rPr>
              <a:t>giữa</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ngoài</a:t>
            </a:r>
            <a:endParaRPr lang="vi-VN" sz="2000" b="1" i="0" dirty="0">
              <a:effectLst/>
              <a:latin typeface="Open Sans" panose="020B0606030504020204" pitchFamily="34" charset="0"/>
            </a:endParaRPr>
          </a:p>
          <a:p>
            <a:pPr algn="l">
              <a:lnSpc>
                <a:spcPct val="120000"/>
              </a:lnSpc>
            </a:pPr>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đổ</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vào</a:t>
            </a:r>
            <a:r>
              <a:rPr lang="en-US" b="0" i="0" dirty="0">
                <a:effectLst/>
                <a:latin typeface="Open Sans" panose="020B0606030504020204" pitchFamily="34" charset="0"/>
              </a:rPr>
              <a:t> </a:t>
            </a:r>
            <a:r>
              <a:rPr lang="en-US" b="0" i="0" dirty="0" err="1">
                <a:effectLst/>
                <a:latin typeface="Open Sans" panose="020B0606030504020204" pitchFamily="34" charset="0"/>
              </a:rPr>
              <a:t>bên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lõi</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đóng</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vai</a:t>
            </a:r>
            <a:r>
              <a:rPr lang="en-US" b="0" i="0" dirty="0">
                <a:effectLst/>
                <a:latin typeface="Open Sans" panose="020B0606030504020204" pitchFamily="34" charset="0"/>
              </a:rPr>
              <a:t> </a:t>
            </a:r>
            <a:r>
              <a:rPr lang="en-US" b="0" i="0" dirty="0" err="1">
                <a:effectLst/>
                <a:latin typeface="Open Sans" panose="020B0606030504020204" pitchFamily="34" charset="0"/>
              </a:rPr>
              <a:t>trò</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vệ</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duy</a:t>
            </a:r>
            <a:r>
              <a:rPr lang="en-US" b="0" i="0" dirty="0">
                <a:effectLst/>
                <a:latin typeface="Open Sans" panose="020B0606030504020204" pitchFamily="34" charset="0"/>
              </a:rPr>
              <a:t> </a:t>
            </a:r>
            <a:r>
              <a:rPr lang="en-US" b="0" i="0" dirty="0" err="1">
                <a:effectLst/>
                <a:latin typeface="Open Sans" panose="020B0606030504020204" pitchFamily="34" charset="0"/>
              </a:rPr>
              <a:t>trì</a:t>
            </a:r>
            <a:r>
              <a:rPr lang="en-US" b="0" i="0" dirty="0">
                <a:effectLst/>
                <a:latin typeface="Open Sans" panose="020B0606030504020204" pitchFamily="34" charset="0"/>
              </a:rPr>
              <a:t> </a:t>
            </a:r>
            <a:r>
              <a:rPr lang="en-US" b="0" i="0" dirty="0" err="1">
                <a:effectLst/>
                <a:latin typeface="Open Sans" panose="020B0606030504020204" pitchFamily="34" charset="0"/>
              </a:rPr>
              <a:t>hiệu</a:t>
            </a:r>
            <a:r>
              <a:rPr lang="en-US" b="0" i="0" dirty="0">
                <a:effectLst/>
                <a:latin typeface="Open Sans" panose="020B0606030504020204" pitchFamily="34" charset="0"/>
              </a:rPr>
              <a:t> </a:t>
            </a:r>
            <a:r>
              <a:rPr lang="en-US" b="0" i="0" dirty="0" err="1">
                <a:effectLst/>
                <a:latin typeface="Open Sans" panose="020B0606030504020204" pitchFamily="34" charset="0"/>
              </a:rPr>
              <a:t>suất</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Điều</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biệt</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ngăn</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giữa</a:t>
            </a:r>
            <a:r>
              <a:rPr lang="en-US" b="0" i="0" dirty="0">
                <a:effectLst/>
                <a:latin typeface="Open Sans" panose="020B0606030504020204" pitchFamily="34" charset="0"/>
              </a:rPr>
              <a:t> </a:t>
            </a:r>
            <a:r>
              <a:rPr lang="en-US" b="0" i="0" dirty="0" err="1">
                <a:effectLst/>
                <a:latin typeface="Open Sans" panose="020B0606030504020204" pitchFamily="34" charset="0"/>
              </a:rPr>
              <a:t>cuộn</a:t>
            </a:r>
            <a:r>
              <a:rPr lang="en-US" b="0" i="0" dirty="0">
                <a:effectLst/>
                <a:latin typeface="Open Sans" panose="020B0606030504020204" pitchFamily="34" charset="0"/>
              </a:rPr>
              <a:t> </a:t>
            </a:r>
            <a:r>
              <a:rPr lang="en-US" b="0" i="0" dirty="0" err="1">
                <a:effectLst/>
                <a:latin typeface="Open Sans" panose="020B0606030504020204" pitchFamily="34" charset="0"/>
              </a:rPr>
              <a:t>dây</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vỏ</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vệ</a:t>
            </a:r>
            <a:r>
              <a:rPr lang="en-US" b="0" i="0" dirty="0">
                <a:effectLst/>
                <a:latin typeface="Open Sans" panose="020B0606030504020204" pitchFamily="34" charset="0"/>
              </a:rPr>
              <a:t> </a:t>
            </a:r>
            <a:r>
              <a:rPr lang="en-US" b="0" i="0" dirty="0" err="1">
                <a:effectLst/>
                <a:latin typeface="Open Sans" panose="020B0606030504020204" pitchFamily="34" charset="0"/>
              </a:rPr>
              <a:t>ngoài</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6C286D2-1368-A991-82E6-0278C90AD22E}"/>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18540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261764" y="188640"/>
            <a:ext cx="4248472" cy="2133598"/>
          </a:xfrm>
        </p:spPr>
        <p:txBody>
          <a:bodyPr>
            <a:normAutofit fontScale="90000"/>
          </a:bodyPr>
          <a:lstStyle/>
          <a:p>
            <a:r>
              <a:rPr lang="en-US" dirty="0" err="1">
                <a:latin typeface="UTM Aptima" panose="02040603050506020204" pitchFamily="18" charset="0"/>
              </a:rPr>
              <a:t>Đổ</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cách</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bên</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lõi</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áp</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ngăn</a:t>
            </a:r>
            <a:r>
              <a:rPr lang="en-US" dirty="0">
                <a:latin typeface="UTM Aptima" panose="02040603050506020204" pitchFamily="18" charset="0"/>
              </a:rPr>
              <a:t> </a:t>
            </a:r>
            <a:r>
              <a:rPr lang="en-US" dirty="0" err="1">
                <a:latin typeface="UTM Aptima" panose="02040603050506020204" pitchFamily="18" charset="0"/>
              </a:rPr>
              <a:t>cách</a:t>
            </a:r>
            <a:r>
              <a:rPr lang="en-US" dirty="0">
                <a:latin typeface="UTM Aptima" panose="02040603050506020204" pitchFamily="18" charset="0"/>
              </a:rPr>
              <a:t> </a:t>
            </a:r>
            <a:r>
              <a:rPr lang="en-US" dirty="0" err="1">
                <a:latin typeface="UTM Aptima" panose="02040603050506020204" pitchFamily="18" charset="0"/>
              </a:rPr>
              <a:t>giữa</a:t>
            </a:r>
            <a:r>
              <a:rPr lang="en-US" dirty="0">
                <a:latin typeface="UTM Aptima" panose="02040603050506020204" pitchFamily="18" charset="0"/>
              </a:rPr>
              <a:t> </a:t>
            </a:r>
            <a:r>
              <a:rPr lang="en-US" dirty="0" err="1">
                <a:latin typeface="UTM Aptima" panose="02040603050506020204" pitchFamily="18" charset="0"/>
              </a:rPr>
              <a:t>cuộn</a:t>
            </a:r>
            <a:r>
              <a:rPr lang="en-US" dirty="0">
                <a:latin typeface="UTM Aptima" panose="02040603050506020204" pitchFamily="18" charset="0"/>
              </a:rPr>
              <a:t> </a:t>
            </a:r>
            <a:r>
              <a:rPr lang="en-US" dirty="0" err="1">
                <a:latin typeface="UTM Aptima" panose="02040603050506020204" pitchFamily="18" charset="0"/>
              </a:rPr>
              <a:t>dây</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ngoài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cách</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bên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ngăn</a:t>
            </a:r>
            <a:r>
              <a:rPr lang="en-US" b="1" i="0" dirty="0">
                <a:effectLst/>
                <a:latin typeface="Open Sans" panose="020B0606030504020204" pitchFamily="34" charset="0"/>
              </a:rPr>
              <a:t> </a:t>
            </a:r>
            <a:r>
              <a:rPr lang="en-US" b="1" i="0" dirty="0" err="1">
                <a:effectLst/>
                <a:latin typeface="Open Sans" panose="020B0606030504020204" pitchFamily="34" charset="0"/>
              </a:rPr>
              <a:t>cách</a:t>
            </a:r>
            <a:r>
              <a:rPr lang="en-US" b="1" i="0" dirty="0">
                <a:effectLst/>
                <a:latin typeface="Open Sans" panose="020B0606030504020204" pitchFamily="34" charset="0"/>
              </a:rPr>
              <a:t> </a:t>
            </a:r>
            <a:r>
              <a:rPr lang="en-US" b="1" i="0" dirty="0" err="1">
                <a:effectLst/>
                <a:latin typeface="Open Sans" panose="020B0606030504020204" pitchFamily="34" charset="0"/>
              </a:rPr>
              <a:t>giữa</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ngoài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đổ chất cách nhiệt vào bên trong lõi máy biến áp, nhiều loại tai nạn có thể xảy ra, đặt ra những thách thức đáng kể đối với kỹ thuật viên và chuyên gia điều chỉnh. Một trong những vấn đề chính là rủi ro cách điện giữa cuộn dây và vỏ bảo vệ ngoài.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này, có thể xuất hiện các vết nứt, lỗ hổng hoặc sự mất mát cách điện, gây ra nguy cơ nước hoặc bụi bẩn xâm nhập vào lõi máy, làm giảm hiệu suất và độ an toàn của biến áp.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CFF010E-51DA-F26E-89DF-FA1DE1C58A73}"/>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20868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261764" y="188640"/>
            <a:ext cx="4176464" cy="2133598"/>
          </a:xfrm>
        </p:spPr>
        <p:txBody>
          <a:bodyPr>
            <a:normAutofit fontScale="90000"/>
          </a:bodyPr>
          <a:lstStyle/>
          <a:p>
            <a:r>
              <a:rPr lang="en-US" dirty="0" err="1">
                <a:latin typeface="UTM Aptima" panose="02040603050506020204" pitchFamily="18" charset="0"/>
              </a:rPr>
              <a:t>Đổ</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cách</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bên</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lõi</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áp</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ngăn</a:t>
            </a:r>
            <a:r>
              <a:rPr lang="en-US" dirty="0">
                <a:latin typeface="UTM Aptima" panose="02040603050506020204" pitchFamily="18" charset="0"/>
              </a:rPr>
              <a:t> </a:t>
            </a:r>
            <a:r>
              <a:rPr lang="en-US" dirty="0" err="1">
                <a:latin typeface="UTM Aptima" panose="02040603050506020204" pitchFamily="18" charset="0"/>
              </a:rPr>
              <a:t>cách</a:t>
            </a:r>
            <a:r>
              <a:rPr lang="en-US" dirty="0">
                <a:latin typeface="UTM Aptima" panose="02040603050506020204" pitchFamily="18" charset="0"/>
              </a:rPr>
              <a:t> </a:t>
            </a:r>
            <a:r>
              <a:rPr lang="en-US" dirty="0" err="1">
                <a:latin typeface="UTM Aptima" panose="02040603050506020204" pitchFamily="18" charset="0"/>
              </a:rPr>
              <a:t>giữa</a:t>
            </a:r>
            <a:r>
              <a:rPr lang="en-US" dirty="0">
                <a:latin typeface="UTM Aptima" panose="02040603050506020204" pitchFamily="18" charset="0"/>
              </a:rPr>
              <a:t> </a:t>
            </a:r>
            <a:r>
              <a:rPr lang="en-US" dirty="0" err="1">
                <a:latin typeface="UTM Aptima" panose="02040603050506020204" pitchFamily="18" charset="0"/>
              </a:rPr>
              <a:t>cuộn</a:t>
            </a:r>
            <a:r>
              <a:rPr lang="en-US" dirty="0">
                <a:latin typeface="UTM Aptima" panose="02040603050506020204" pitchFamily="18" charset="0"/>
              </a:rPr>
              <a:t> </a:t>
            </a:r>
            <a:r>
              <a:rPr lang="en-US" dirty="0" err="1">
                <a:latin typeface="UTM Aptima" panose="02040603050506020204" pitchFamily="18" charset="0"/>
              </a:rPr>
              <a:t>dây</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ngoài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cách</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bên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ngăn</a:t>
            </a:r>
            <a:r>
              <a:rPr lang="en-US" b="1" i="0" dirty="0">
                <a:effectLst/>
                <a:latin typeface="Open Sans" panose="020B0606030504020204" pitchFamily="34" charset="0"/>
              </a:rPr>
              <a:t> </a:t>
            </a:r>
            <a:r>
              <a:rPr lang="en-US" b="1" i="0" dirty="0" err="1">
                <a:effectLst/>
                <a:latin typeface="Open Sans" panose="020B0606030504020204" pitchFamily="34" charset="0"/>
              </a:rPr>
              <a:t>cách</a:t>
            </a:r>
            <a:r>
              <a:rPr lang="en-US" b="1" i="0" dirty="0">
                <a:effectLst/>
                <a:latin typeface="Open Sans" panose="020B0606030504020204" pitchFamily="34" charset="0"/>
              </a:rPr>
              <a:t> </a:t>
            </a:r>
            <a:r>
              <a:rPr lang="en-US" b="1" i="0" dirty="0" err="1">
                <a:effectLst/>
                <a:latin typeface="Open Sans" panose="020B0606030504020204" pitchFamily="34" charset="0"/>
              </a:rPr>
              <a:t>giữa</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ngoài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tai nạn trong quá trình đổ chất cách nhiệt vào lõi máy biến áp thường xuất phát từ một số nguyên nhân chính. Một trong những vấn đề phổ biến nhất là sự không đồng đều trong quá trình đổ, dẫn đến việc hình thành các khe hở cách điện không mong muốn.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có thể xảy ra khi lượng chất cách nhiệt không được phân phối đều, tạo áp lực và stress không đồng nhất trong lõi máy, ảnh hưởng đến khả năng cách điện và an toàn của biến áp.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B5B3F03-40C5-AC8C-0B6B-77EED36270D3}"/>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923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333772" y="188640"/>
            <a:ext cx="4330079" cy="2133598"/>
          </a:xfrm>
        </p:spPr>
        <p:txBody>
          <a:bodyPr>
            <a:normAutofit fontScale="90000"/>
          </a:bodyPr>
          <a:lstStyle/>
          <a:p>
            <a:r>
              <a:rPr lang="en-US" dirty="0" err="1">
                <a:latin typeface="UTM Aptima" panose="02040603050506020204" pitchFamily="18" charset="0"/>
              </a:rPr>
              <a:t>Đổ</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cách</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bên</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lõi</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áp</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ngăn</a:t>
            </a:r>
            <a:r>
              <a:rPr lang="en-US" dirty="0">
                <a:latin typeface="UTM Aptima" panose="02040603050506020204" pitchFamily="18" charset="0"/>
              </a:rPr>
              <a:t> </a:t>
            </a:r>
            <a:r>
              <a:rPr lang="en-US" dirty="0" err="1">
                <a:latin typeface="UTM Aptima" panose="02040603050506020204" pitchFamily="18" charset="0"/>
              </a:rPr>
              <a:t>cách</a:t>
            </a:r>
            <a:r>
              <a:rPr lang="en-US" dirty="0">
                <a:latin typeface="UTM Aptima" panose="02040603050506020204" pitchFamily="18" charset="0"/>
              </a:rPr>
              <a:t> </a:t>
            </a:r>
            <a:r>
              <a:rPr lang="en-US" dirty="0" err="1">
                <a:latin typeface="UTM Aptima" panose="02040603050506020204" pitchFamily="18" charset="0"/>
              </a:rPr>
              <a:t>giữa</a:t>
            </a:r>
            <a:r>
              <a:rPr lang="en-US" dirty="0">
                <a:latin typeface="UTM Aptima" panose="02040603050506020204" pitchFamily="18" charset="0"/>
              </a:rPr>
              <a:t> </a:t>
            </a:r>
            <a:r>
              <a:rPr lang="en-US" dirty="0" err="1">
                <a:latin typeface="UTM Aptima" panose="02040603050506020204" pitchFamily="18" charset="0"/>
              </a:rPr>
              <a:t>cuộn</a:t>
            </a:r>
            <a:r>
              <a:rPr lang="en-US" dirty="0">
                <a:latin typeface="UTM Aptima" panose="02040603050506020204" pitchFamily="18" charset="0"/>
              </a:rPr>
              <a:t> </a:t>
            </a:r>
            <a:r>
              <a:rPr lang="en-US" dirty="0" err="1">
                <a:latin typeface="UTM Aptima" panose="02040603050506020204" pitchFamily="18" charset="0"/>
              </a:rPr>
              <a:t>dây</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ngoài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cách</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bên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ngăn</a:t>
            </a:r>
            <a:r>
              <a:rPr lang="en-US" b="1" i="0" dirty="0">
                <a:effectLst/>
                <a:latin typeface="Open Sans" panose="020B0606030504020204" pitchFamily="34" charset="0"/>
              </a:rPr>
              <a:t> </a:t>
            </a:r>
            <a:r>
              <a:rPr lang="en-US" b="1" i="0" dirty="0" err="1">
                <a:effectLst/>
                <a:latin typeface="Open Sans" panose="020B0606030504020204" pitchFamily="34" charset="0"/>
              </a:rPr>
              <a:t>cách</a:t>
            </a:r>
            <a:r>
              <a:rPr lang="en-US" b="1" i="0" dirty="0">
                <a:effectLst/>
                <a:latin typeface="Open Sans" panose="020B0606030504020204" pitchFamily="34" charset="0"/>
              </a:rPr>
              <a:t> </a:t>
            </a:r>
            <a:r>
              <a:rPr lang="en-US" b="1" i="0" dirty="0" err="1">
                <a:effectLst/>
                <a:latin typeface="Open Sans" panose="020B0606030504020204" pitchFamily="34" charset="0"/>
              </a:rPr>
              <a:t>giữa</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ngoài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khi đổ chất cách nhiệt vào lõi máy biến áp, các biện pháp phòng tránh đóng vai trò quan trọng trong quá trình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sử dụng chất cách nhiệt chất lượng cao và đồng đều là quan trọng. Chất cách nhiệt nên được chọn lựa kỹ lưỡng để đảm bảo tính cách điện và khả năng làm mát tối ưu. Đồng thời, quy trình đổ cần được kiểm soát chặt chẽ để tránh tình trạng không đồng đều và áp lực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AA64410-5A61-C6B4-C048-523818A76DAB}"/>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10422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117748" y="332656"/>
            <a:ext cx="4474095" cy="2133598"/>
          </a:xfrm>
        </p:spPr>
        <p:txBody>
          <a:bodyPr>
            <a:normAutofit fontScale="90000"/>
          </a:bodyPr>
          <a:lstStyle/>
          <a:p>
            <a:r>
              <a:rPr lang="en-US" dirty="0" err="1">
                <a:latin typeface="UTM Aptima" panose="02040603050506020204" pitchFamily="18" charset="0"/>
              </a:rPr>
              <a:t>Đổ</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cách</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bên</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lõi</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áp</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ngăn</a:t>
            </a:r>
            <a:r>
              <a:rPr lang="en-US" dirty="0">
                <a:latin typeface="UTM Aptima" panose="02040603050506020204" pitchFamily="18" charset="0"/>
              </a:rPr>
              <a:t> </a:t>
            </a:r>
            <a:r>
              <a:rPr lang="en-US" dirty="0" err="1">
                <a:latin typeface="UTM Aptima" panose="02040603050506020204" pitchFamily="18" charset="0"/>
              </a:rPr>
              <a:t>cách</a:t>
            </a:r>
            <a:r>
              <a:rPr lang="en-US" dirty="0">
                <a:latin typeface="UTM Aptima" panose="02040603050506020204" pitchFamily="18" charset="0"/>
              </a:rPr>
              <a:t> </a:t>
            </a:r>
            <a:r>
              <a:rPr lang="en-US" dirty="0" err="1">
                <a:latin typeface="UTM Aptima" panose="02040603050506020204" pitchFamily="18" charset="0"/>
              </a:rPr>
              <a:t>giữa</a:t>
            </a:r>
            <a:r>
              <a:rPr lang="en-US" dirty="0">
                <a:latin typeface="UTM Aptima" panose="02040603050506020204" pitchFamily="18" charset="0"/>
              </a:rPr>
              <a:t> </a:t>
            </a:r>
            <a:r>
              <a:rPr lang="en-US" dirty="0" err="1">
                <a:latin typeface="UTM Aptima" panose="02040603050506020204" pitchFamily="18" charset="0"/>
              </a:rPr>
              <a:t>cuộn</a:t>
            </a:r>
            <a:r>
              <a:rPr lang="en-US" dirty="0">
                <a:latin typeface="UTM Aptima" panose="02040603050506020204" pitchFamily="18" charset="0"/>
              </a:rPr>
              <a:t> </a:t>
            </a:r>
            <a:r>
              <a:rPr lang="en-US" dirty="0" err="1">
                <a:latin typeface="UTM Aptima" panose="02040603050506020204" pitchFamily="18" charset="0"/>
              </a:rPr>
              <a:t>dây</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ngoài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cách</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bên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ngăn</a:t>
            </a:r>
            <a:r>
              <a:rPr lang="en-US" b="1" i="0" dirty="0">
                <a:effectLst/>
                <a:latin typeface="Open Sans" panose="020B0606030504020204" pitchFamily="34" charset="0"/>
              </a:rPr>
              <a:t> </a:t>
            </a:r>
            <a:r>
              <a:rPr lang="en-US" b="1" i="0" dirty="0" err="1">
                <a:effectLst/>
                <a:latin typeface="Open Sans" panose="020B0606030504020204" pitchFamily="34" charset="0"/>
              </a:rPr>
              <a:t>cách</a:t>
            </a:r>
            <a:r>
              <a:rPr lang="en-US" b="1" i="0" dirty="0">
                <a:effectLst/>
                <a:latin typeface="Open Sans" panose="020B0606030504020204" pitchFamily="34" charset="0"/>
              </a:rPr>
              <a:t> </a:t>
            </a:r>
            <a:r>
              <a:rPr lang="en-US" b="1" i="0" dirty="0" err="1">
                <a:effectLst/>
                <a:latin typeface="Open Sans" panose="020B0606030504020204" pitchFamily="34" charset="0"/>
              </a:rPr>
              <a:t>giữa</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ngoài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đổ chất cách nhiệt vào lõi máy biến áp đóng vai trò quan trọng để bảo vệ sức khỏe và an toàn của nhân viên. Đầu tiên, việc đeo đồ bảo hộ là bắt buộc, bao gồm mũ bảo hiểm, kính bảo hộ, và trang phục chống hóa chất để ngăn chất cách nhiệt tiếp xúc trực tiếp với da.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làm việc cần được đào tạo về việc sử dụng đúng cách các thiết bị bảo hộ và biết cách ứng phó với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85CA24F-65C2-586A-97EC-4A8F0177FE27}"/>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61346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261764" y="188640"/>
            <a:ext cx="4114055" cy="2133598"/>
          </a:xfrm>
        </p:spPr>
        <p:txBody>
          <a:bodyPr>
            <a:normAutofit fontScale="90000"/>
          </a:bodyPr>
          <a:lstStyle/>
          <a:p>
            <a:r>
              <a:rPr lang="en-US" dirty="0" err="1">
                <a:latin typeface="UTM Aptima" panose="02040603050506020204" pitchFamily="18" charset="0"/>
              </a:rPr>
              <a:t>Đổ</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cách</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bên</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lõi</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áp</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ngăn</a:t>
            </a:r>
            <a:r>
              <a:rPr lang="en-US" dirty="0">
                <a:latin typeface="UTM Aptima" panose="02040603050506020204" pitchFamily="18" charset="0"/>
              </a:rPr>
              <a:t> </a:t>
            </a:r>
            <a:r>
              <a:rPr lang="en-US" dirty="0" err="1">
                <a:latin typeface="UTM Aptima" panose="02040603050506020204" pitchFamily="18" charset="0"/>
              </a:rPr>
              <a:t>cách</a:t>
            </a:r>
            <a:r>
              <a:rPr lang="en-US" dirty="0">
                <a:latin typeface="UTM Aptima" panose="02040603050506020204" pitchFamily="18" charset="0"/>
              </a:rPr>
              <a:t> </a:t>
            </a:r>
            <a:r>
              <a:rPr lang="en-US" dirty="0" err="1">
                <a:latin typeface="UTM Aptima" panose="02040603050506020204" pitchFamily="18" charset="0"/>
              </a:rPr>
              <a:t>giữa</a:t>
            </a:r>
            <a:r>
              <a:rPr lang="en-US" dirty="0">
                <a:latin typeface="UTM Aptima" panose="02040603050506020204" pitchFamily="18" charset="0"/>
              </a:rPr>
              <a:t> </a:t>
            </a:r>
            <a:r>
              <a:rPr lang="en-US" dirty="0" err="1">
                <a:latin typeface="UTM Aptima" panose="02040603050506020204" pitchFamily="18" charset="0"/>
              </a:rPr>
              <a:t>cuộn</a:t>
            </a:r>
            <a:r>
              <a:rPr lang="en-US" dirty="0">
                <a:latin typeface="UTM Aptima" panose="02040603050506020204" pitchFamily="18" charset="0"/>
              </a:rPr>
              <a:t> </a:t>
            </a:r>
            <a:r>
              <a:rPr lang="en-US" dirty="0" err="1">
                <a:latin typeface="UTM Aptima" panose="02040603050506020204" pitchFamily="18" charset="0"/>
              </a:rPr>
              <a:t>dây</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ngoài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cách</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bên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ngăn</a:t>
            </a:r>
            <a:r>
              <a:rPr lang="en-US" b="1" i="0" dirty="0">
                <a:effectLst/>
                <a:latin typeface="Open Sans" panose="020B0606030504020204" pitchFamily="34" charset="0"/>
              </a:rPr>
              <a:t> </a:t>
            </a:r>
            <a:r>
              <a:rPr lang="en-US" b="1" i="0" dirty="0" err="1">
                <a:effectLst/>
                <a:latin typeface="Open Sans" panose="020B0606030504020204" pitchFamily="34" charset="0"/>
              </a:rPr>
              <a:t>cách</a:t>
            </a:r>
            <a:r>
              <a:rPr lang="en-US" b="1" i="0" dirty="0">
                <a:effectLst/>
                <a:latin typeface="Open Sans" panose="020B0606030504020204" pitchFamily="34" charset="0"/>
              </a:rPr>
              <a:t> </a:t>
            </a:r>
            <a:r>
              <a:rPr lang="en-US" b="1" i="0" dirty="0" err="1">
                <a:effectLst/>
                <a:latin typeface="Open Sans" panose="020B0606030504020204" pitchFamily="34" charset="0"/>
              </a:rPr>
              <a:t>giữa</a:t>
            </a:r>
            <a:r>
              <a:rPr lang="en-US" b="1" i="0" dirty="0">
                <a:effectLst/>
                <a:latin typeface="Open Sans" panose="020B0606030504020204" pitchFamily="34" charset="0"/>
              </a:rPr>
              <a:t> </a:t>
            </a:r>
            <a:r>
              <a:rPr lang="en-US" b="1" i="0" dirty="0" err="1">
                <a:effectLst/>
                <a:latin typeface="Open Sans" panose="020B0606030504020204" pitchFamily="34" charset="0"/>
              </a:rPr>
              <a:t>cuộn</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ngoài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khẩn cấp khi đang tiến hành quá trình đổ chất cách nhiệt vào lõi máy biến áp, sự chuẩn bị và phản ứng nhanh chóng của nhân viên là quyết định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và quan trọng nhất, nhân viên phải đeo đầy đủ đồ bảo hộ và có kiến thức vững về các quy trình an toàn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EF4EBCF-DEF7-B5A2-C56D-64405A1847FE}"/>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14808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204</TotalTime>
  <Words>4241</Words>
  <Application>Microsoft Office PowerPoint</Application>
  <PresentationFormat>Custom</PresentationFormat>
  <Paragraphs>151</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MÁY BIẾN ÁP</vt:lpstr>
      <vt:lpstr>Một số vụ tai nạn trong  nhà máy sản xuất máy biến áp</vt:lpstr>
      <vt:lpstr>Tóm tắt bài học</vt:lpstr>
      <vt:lpstr>Vận hành máy chế tạo các lá lõi biến áp xếp chồng lên nhau</vt:lpstr>
      <vt:lpstr>Vận hành máy chế tạo các lá lõi biến áp xếp chồng lên nhau</vt:lpstr>
      <vt:lpstr>Vận hành máy chế tạo các lá lõi biến áp xếp chồng lên nhau</vt:lpstr>
      <vt:lpstr>Vận hành máy chế tạo các lá lõi biến áp xếp chồng lên nhau</vt:lpstr>
      <vt:lpstr>Vận hành máy chế tạo các lá lõi biến áp xếp chồng lên nhau</vt:lpstr>
      <vt:lpstr>Vận hành máy chế tạo các lá lõi biến áp xếp chồng lên nhau</vt:lpstr>
      <vt:lpstr>Vận hành máy sản xuất cuộn dây đồng trong máy biến áp</vt:lpstr>
      <vt:lpstr>Vận hành máy sản xuất cuộn dây đồng trong máy biến áp</vt:lpstr>
      <vt:lpstr>Vận hành máy sản xuất cuộn dây đồng trong máy biến áp</vt:lpstr>
      <vt:lpstr>Vận hành máy sản xuất cuộn dây đồng trong máy biến áp</vt:lpstr>
      <vt:lpstr>Vận hành máy sản xuất cuộn dây đồng trong máy biến áp</vt:lpstr>
      <vt:lpstr>Vận hành máy sản xuất cuộn dây đồng trong máy biến áp</vt:lpstr>
      <vt:lpstr>Vận hành máy chế tạo vỏ kim loại bên ngoài máy biến áp</vt:lpstr>
      <vt:lpstr>Vận hành máy chế tạo vỏ kim loại bên ngoài máy biến áp</vt:lpstr>
      <vt:lpstr>Vận hành máy chế tạo vỏ kim loại bên ngoài máy biến áp</vt:lpstr>
      <vt:lpstr>Vận hành máy chế tạo vỏ kim loại bên ngoài máy biến áp</vt:lpstr>
      <vt:lpstr>Vận hành máy chế tạo vỏ kim loại bên ngoài máy biến áp</vt:lpstr>
      <vt:lpstr>Vận hành máy chế tạo vỏ kim loại bên ngoài máy biến áp</vt:lpstr>
      <vt:lpstr>Lắp ráp các bộ phận lõi, cuộn dây và vỏ ngoài thành 1 máy biến áp hoàn chỉnh</vt:lpstr>
      <vt:lpstr>Lắp ráp các bộ phận lõi, cuộn dây và vỏ ngoài thành 1 máy biến áp hoàn chỉnh</vt:lpstr>
      <vt:lpstr>Lắp ráp các bộ phận lõi, cuộn dây và vỏ ngoài thành 1 máy biến áp hoàn chỉnh</vt:lpstr>
      <vt:lpstr>Lắp ráp các bộ phận lõi, cuộn dây và vỏ ngoài thành 1 máy biến áp hoàn chỉnh</vt:lpstr>
      <vt:lpstr>Lắp ráp các bộ phận lõi, cuộn dây và vỏ ngoài thành 1 máy biến áp hoàn chỉnh</vt:lpstr>
      <vt:lpstr>Lắp ráp các bộ phận lõi, cuộn dây và vỏ ngoài thành 1 máy biến áp hoàn chỉnh</vt:lpstr>
      <vt:lpstr>Đổ chất cách nhiệt vào bên trong lõi máy biến áp để ngăn cách giữa cuộn dây và vỏ bảo vệ ngoài</vt:lpstr>
      <vt:lpstr>Đổ chất cách nhiệt vào bên trong lõi máy biến áp để ngăn cách giữa cuộn dây và vỏ bảo vệ ngoài</vt:lpstr>
      <vt:lpstr>Đổ chất cách nhiệt vào bên trong lõi máy biến áp để ngăn cách giữa cuộn dây và vỏ bảo vệ ngoài</vt:lpstr>
      <vt:lpstr>Đổ chất cách nhiệt vào bên trong lõi máy biến áp để ngăn cách giữa cuộn dây và vỏ bảo vệ ngoài</vt:lpstr>
      <vt:lpstr>Đổ chất cách nhiệt vào bên trong lõi máy biến áp để ngăn cách giữa cuộn dây và vỏ bảo vệ ngoài</vt:lpstr>
      <vt:lpstr>Đổ chất cách nhiệt vào bên trong lõi máy biến áp để ngăn cách giữa cuộn dây và vỏ bảo vệ ngoài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2024-04-04T01:55:10Z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