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69641" y="2188029"/>
            <a:ext cx="504795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MÁY TÍNH BỎ TÚI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4" name="Picture 3">
            <a:extLst>
              <a:ext uri="{FF2B5EF4-FFF2-40B4-BE49-F238E27FC236}">
                <a16:creationId xmlns:a16="http://schemas.microsoft.com/office/drawing/2014/main" id="{6022650D-2B81-ECB0-9DD7-84846F66D111}"/>
              </a:ext>
            </a:extLst>
          </p:cNvPr>
          <p:cNvPicPr>
            <a:picLocks noChangeAspect="1"/>
          </p:cNvPicPr>
          <p:nvPr/>
        </p:nvPicPr>
        <p:blipFill>
          <a:blip r:embed="rId4"/>
          <a:stretch>
            <a:fillRect/>
          </a:stretch>
        </p:blipFill>
        <p:spPr>
          <a:xfrm>
            <a:off x="5404852" y="4869160"/>
            <a:ext cx="1377529" cy="137752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182000"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tính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bỏ</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túi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máy tính bỏ túi, việc duy trì môi trường làm việc an toàn luôn là mối quan tâm hàng đầu</a:t>
            </a:r>
            <a:r>
              <a:rPr lang="en-US" sz="2000" dirty="0">
                <a:ea typeface="+mn-lt"/>
                <a:cs typeface="+mn-lt"/>
              </a:rPr>
              <a:t>:</a:t>
            </a:r>
            <a:endParaRPr lang="en-US" dirty="0"/>
          </a:p>
          <a:p>
            <a:pPr marL="730885" lvl="1" indent="-304165"/>
            <a:r>
              <a:rPr lang="vi-VN" i="0" dirty="0">
                <a:solidFill>
                  <a:srgbClr val="0D0D0D"/>
                </a:solidFill>
                <a:effectLst/>
                <a:latin typeface="Söhne"/>
              </a:rPr>
              <a:t>Thương Tích Do Quá Trình Lắp Ráp Máy Tính</a:t>
            </a:r>
            <a:endParaRPr lang="en-US" i="0" dirty="0">
              <a:solidFill>
                <a:srgbClr val="0D0D0D"/>
              </a:solidFill>
              <a:effectLst/>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Trong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Liệu</a:t>
            </a:r>
            <a:r>
              <a:rPr lang="en-US" dirty="0">
                <a:solidFill>
                  <a:srgbClr val="0D0D0D"/>
                </a:solidFill>
                <a:latin typeface="Söhne"/>
              </a:rPr>
              <a:t> </a:t>
            </a:r>
            <a:r>
              <a:rPr lang="en-US" dirty="0" err="1">
                <a:solidFill>
                  <a:srgbClr val="0D0D0D"/>
                </a:solidFill>
                <a:latin typeface="Söhne"/>
              </a:rPr>
              <a:t>Nguy</a:t>
            </a:r>
            <a:r>
              <a:rPr lang="en-US" dirty="0">
                <a:solidFill>
                  <a:srgbClr val="0D0D0D"/>
                </a:solidFill>
                <a:latin typeface="Söhne"/>
              </a:rPr>
              <a:t> </a:t>
            </a:r>
            <a:r>
              <a:rPr lang="en-US" dirty="0" err="1">
                <a:solidFill>
                  <a:srgbClr val="0D0D0D"/>
                </a:solidFill>
                <a:latin typeface="Söhne"/>
              </a:rPr>
              <a:t>Hiểm</a:t>
            </a:r>
            <a:endParaRPr lang="en-US" dirty="0">
              <a:solidFill>
                <a:srgbClr val="0D0D0D"/>
              </a:solidFill>
              <a:latin typeface="Söhne"/>
            </a:endParaRPr>
          </a:p>
          <a:p>
            <a:pPr marL="730885" lvl="1" indent="-304165"/>
            <a:r>
              <a:rPr lang="vi-VN" dirty="0">
                <a:solidFill>
                  <a:srgbClr val="0D0D0D"/>
                </a:solidFill>
                <a:latin typeface="Söhne"/>
              </a:rPr>
              <a:t>Nguy Cơ Tại Các Dây Chuyền Sản Xuất</a:t>
            </a:r>
            <a:endParaRPr lang="en-US"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Huấn</a:t>
            </a:r>
            <a:r>
              <a:rPr lang="en-US" dirty="0">
                <a:solidFill>
                  <a:srgbClr val="0D0D0D"/>
                </a:solidFill>
                <a:latin typeface="Söhne"/>
              </a:rPr>
              <a:t> </a:t>
            </a:r>
            <a:r>
              <a:rPr lang="en-US" dirty="0" err="1">
                <a:solidFill>
                  <a:srgbClr val="0D0D0D"/>
                </a:solidFill>
                <a:latin typeface="Söhne"/>
              </a:rPr>
              <a:t>Luyện</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gia</a:t>
            </a:r>
            <a:r>
              <a:rPr lang="en-US" dirty="0"/>
              <a:t> </a:t>
            </a:r>
            <a:r>
              <a:rPr lang="en-US" dirty="0" err="1"/>
              <a:t>công</a:t>
            </a:r>
            <a:r>
              <a:rPr lang="en-US" dirty="0"/>
              <a:t> </a:t>
            </a:r>
            <a:r>
              <a:rPr lang="en-US" dirty="0" err="1"/>
              <a:t>để</a:t>
            </a:r>
            <a:r>
              <a:rPr lang="en-US" dirty="0"/>
              <a:t> </a:t>
            </a:r>
            <a:r>
              <a:rPr lang="en-US" dirty="0" err="1"/>
              <a:t>tạo</a:t>
            </a:r>
            <a:r>
              <a:rPr lang="en-US" dirty="0"/>
              <a:t> </a:t>
            </a:r>
            <a:r>
              <a:rPr lang="en-US" dirty="0" err="1"/>
              <a:t>bảng</a:t>
            </a:r>
            <a:r>
              <a:rPr lang="en-US" dirty="0"/>
              <a:t> </a:t>
            </a:r>
            <a:r>
              <a:rPr lang="en-US" dirty="0" err="1"/>
              <a:t>mạch</a:t>
            </a:r>
            <a:r>
              <a:rPr lang="en-US" dirty="0"/>
              <a:t> </a:t>
            </a:r>
            <a:r>
              <a:rPr lang="en-US" dirty="0" err="1"/>
              <a:t>chủ</a:t>
            </a:r>
            <a:r>
              <a:rPr lang="en-US" dirty="0"/>
              <a:t> </a:t>
            </a:r>
            <a:r>
              <a:rPr lang="en-US" dirty="0" err="1"/>
              <a:t>của</a:t>
            </a:r>
            <a:r>
              <a:rPr lang="en-US" dirty="0"/>
              <a:t> </a:t>
            </a:r>
            <a:r>
              <a:rPr lang="en-US" dirty="0" err="1"/>
              <a:t>máy</a:t>
            </a:r>
            <a:r>
              <a:rPr lang="en-US" dirty="0"/>
              <a:t> </a:t>
            </a:r>
            <a:r>
              <a:rPr lang="en-US" dirty="0" err="1"/>
              <a:t>tính</a:t>
            </a:r>
            <a:r>
              <a:rPr lang="en-US" dirty="0"/>
              <a:t> </a:t>
            </a:r>
            <a:r>
              <a:rPr lang="en-US" dirty="0" err="1"/>
              <a:t>bỏ</a:t>
            </a:r>
            <a:r>
              <a:rPr lang="en-US" dirty="0"/>
              <a:t> </a:t>
            </a:r>
            <a:r>
              <a:rPr lang="en-US" dirty="0" err="1"/>
              <a:t>túi</a:t>
            </a:r>
            <a:r>
              <a:rPr lang="en-US" dirty="0"/>
              <a:t> </a:t>
            </a:r>
            <a:r>
              <a:rPr lang="en-US" dirty="0" err="1"/>
              <a:t>với</a:t>
            </a:r>
            <a:r>
              <a:rPr lang="en-US" dirty="0"/>
              <a:t> </a:t>
            </a:r>
            <a:r>
              <a:rPr lang="en-US" dirty="0" err="1"/>
              <a:t>các</a:t>
            </a:r>
            <a:r>
              <a:rPr lang="en-US" dirty="0"/>
              <a:t> </a:t>
            </a:r>
            <a:r>
              <a:rPr lang="en-US" dirty="0" err="1"/>
              <a:t>linh</a:t>
            </a:r>
            <a:r>
              <a:rPr lang="en-US" dirty="0"/>
              <a:t> </a:t>
            </a:r>
            <a:r>
              <a:rPr lang="en-US" dirty="0" err="1"/>
              <a:t>kiện</a:t>
            </a:r>
            <a:r>
              <a:rPr lang="en-US" dirty="0"/>
              <a:t> </a:t>
            </a:r>
            <a:r>
              <a:rPr lang="en-US" dirty="0" err="1"/>
              <a:t>chính</a:t>
            </a:r>
            <a:r>
              <a:rPr lang="en-US" dirty="0"/>
              <a:t> </a:t>
            </a:r>
            <a:r>
              <a:rPr lang="en-US" dirty="0" err="1"/>
              <a:t>xác</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nhựa</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vỏ</a:t>
            </a:r>
            <a:r>
              <a:rPr lang="en-US" dirty="0"/>
              <a:t> </a:t>
            </a:r>
            <a:r>
              <a:rPr lang="en-US" dirty="0" err="1"/>
              <a:t>ngoài</a:t>
            </a:r>
            <a:r>
              <a:rPr lang="en-US" dirty="0"/>
              <a:t> </a:t>
            </a:r>
            <a:r>
              <a:rPr lang="en-US" dirty="0" err="1"/>
              <a:t>của</a:t>
            </a:r>
            <a:r>
              <a:rPr lang="en-US" dirty="0"/>
              <a:t> </a:t>
            </a:r>
            <a:r>
              <a:rPr lang="en-US" dirty="0" err="1"/>
              <a:t>máy</a:t>
            </a:r>
            <a:r>
              <a:rPr lang="en-US" dirty="0"/>
              <a:t> </a:t>
            </a:r>
            <a:r>
              <a:rPr lang="en-US" dirty="0" err="1"/>
              <a:t>tính</a:t>
            </a:r>
            <a:r>
              <a:rPr lang="en-US" dirty="0"/>
              <a:t> </a:t>
            </a:r>
            <a:r>
              <a:rPr lang="en-US" dirty="0" err="1"/>
              <a:t>bỏ</a:t>
            </a:r>
            <a:r>
              <a:rPr lang="en-US" dirty="0"/>
              <a:t> </a:t>
            </a:r>
            <a:r>
              <a:rPr lang="en-US" dirty="0" err="1"/>
              <a:t>túi</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CPU, </a:t>
            </a:r>
            <a:r>
              <a:rPr lang="en-US" dirty="0" err="1"/>
              <a:t>bộ</a:t>
            </a:r>
            <a:r>
              <a:rPr lang="en-US" dirty="0"/>
              <a:t> </a:t>
            </a:r>
            <a:r>
              <a:rPr lang="en-US" dirty="0" err="1"/>
              <a:t>nhớ</a:t>
            </a:r>
            <a:r>
              <a:rPr lang="en-US" dirty="0"/>
              <a:t>, </a:t>
            </a:r>
            <a:r>
              <a:rPr lang="en-US" dirty="0" err="1"/>
              <a:t>màn</a:t>
            </a:r>
            <a:r>
              <a:rPr lang="en-US" dirty="0"/>
              <a:t> </a:t>
            </a:r>
            <a:r>
              <a:rPr lang="en-US" dirty="0" err="1"/>
              <a:t>hình</a:t>
            </a:r>
            <a:r>
              <a:rPr lang="en-US" dirty="0"/>
              <a:t> </a:t>
            </a:r>
            <a:r>
              <a:rPr lang="en-US" dirty="0" err="1"/>
              <a:t>và</a:t>
            </a:r>
            <a:r>
              <a:rPr lang="en-US" dirty="0"/>
              <a:t> </a:t>
            </a:r>
            <a:r>
              <a:rPr lang="en-US" dirty="0" err="1"/>
              <a:t>các</a:t>
            </a:r>
            <a:r>
              <a:rPr lang="en-US" dirty="0"/>
              <a:t> </a:t>
            </a:r>
            <a:r>
              <a:rPr lang="en-US" dirty="0" err="1"/>
              <a:t>linh</a:t>
            </a:r>
            <a:r>
              <a:rPr lang="en-US" dirty="0"/>
              <a:t> </a:t>
            </a:r>
            <a:r>
              <a:rPr lang="en-US" dirty="0" err="1"/>
              <a:t>kiện</a:t>
            </a:r>
            <a:r>
              <a:rPr lang="en-US" dirty="0"/>
              <a:t> </a:t>
            </a:r>
            <a:r>
              <a:rPr lang="en-US" dirty="0" err="1"/>
              <a:t>khác</a:t>
            </a:r>
            <a:r>
              <a:rPr lang="en-US" dirty="0"/>
              <a:t> </a:t>
            </a:r>
            <a:r>
              <a:rPr lang="en-US" dirty="0" err="1"/>
              <a:t>thành</a:t>
            </a:r>
            <a:r>
              <a:rPr lang="en-US" dirty="0"/>
              <a:t> </a:t>
            </a:r>
            <a:r>
              <a:rPr lang="en-US" dirty="0" err="1"/>
              <a:t>một</a:t>
            </a:r>
            <a:r>
              <a:rPr lang="en-US" dirty="0"/>
              <a:t> </a:t>
            </a:r>
            <a:r>
              <a:rPr lang="en-US" dirty="0" err="1"/>
              <a:t>máy</a:t>
            </a:r>
            <a:r>
              <a:rPr lang="en-US" dirty="0"/>
              <a:t> </a:t>
            </a:r>
            <a:r>
              <a:rPr lang="en-US" dirty="0" err="1"/>
              <a:t>tính</a:t>
            </a:r>
            <a:r>
              <a:rPr lang="en-US" dirty="0"/>
              <a:t> </a:t>
            </a:r>
            <a:r>
              <a:rPr lang="en-US" dirty="0" err="1"/>
              <a:t>bỏ</a:t>
            </a:r>
            <a:r>
              <a:rPr lang="en-US" dirty="0"/>
              <a:t> </a:t>
            </a:r>
            <a:r>
              <a:rPr lang="en-US" dirty="0" err="1"/>
              <a:t>túi</a:t>
            </a:r>
            <a:r>
              <a:rPr lang="en-US" dirty="0"/>
              <a:t> </a:t>
            </a:r>
            <a:r>
              <a:rPr lang="en-US" dirty="0" err="1"/>
              <a:t>hoàn</a:t>
            </a:r>
            <a:r>
              <a:rPr lang="en-US" dirty="0"/>
              <a:t> </a:t>
            </a:r>
            <a:r>
              <a:rPr lang="en-US" dirty="0" err="1"/>
              <a:t>chỉnh</a:t>
            </a:r>
            <a:r>
              <a:rPr lang="en-US" dirty="0"/>
              <a:t> </a:t>
            </a:r>
          </a:p>
          <a:p>
            <a:pPr marL="304165" indent="-304165">
              <a:buClr>
                <a:schemeClr val="tx1"/>
              </a:buClr>
            </a:pPr>
            <a:r>
              <a:rPr lang="en-US" dirty="0"/>
              <a:t>4. </a:t>
            </a:r>
            <a:r>
              <a:rPr lang="vi-VN" dirty="0"/>
              <a:t>An toàn vệ sinh lao động đối với nhân viên kiểm tra chất lượng máy tính bỏ túi hoàn chỉnh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260648"/>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túi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bảng</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chủ</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chính</a:t>
            </a:r>
            <a:r>
              <a:rPr lang="en-US" b="1" i="0" dirty="0">
                <a:effectLst/>
                <a:latin typeface="Open Sans" panose="020B0606030504020204" pitchFamily="34" charset="0"/>
              </a:rPr>
              <a:t> </a:t>
            </a:r>
            <a:r>
              <a:rPr lang="en-US" b="1" i="0" dirty="0" err="1">
                <a:effectLst/>
                <a:latin typeface="Open Sans" panose="020B0606030504020204" pitchFamily="34" charset="0"/>
              </a:rPr>
              <a:t>xác</a:t>
            </a:r>
            <a:endParaRPr lang="en-US" sz="2400" b="1" i="0" dirty="0">
              <a:effectLst/>
              <a:latin typeface="Söhne"/>
            </a:endParaRPr>
          </a:p>
          <a:p>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bảng</a:t>
            </a:r>
            <a:r>
              <a:rPr lang="en-US" b="0" i="0" dirty="0">
                <a:effectLst/>
                <a:latin typeface="Open Sans" panose="020B0606030504020204" pitchFamily="34" charset="0"/>
              </a:rPr>
              <a:t> </a:t>
            </a:r>
            <a:r>
              <a:rPr lang="en-US" b="0" i="0" dirty="0" err="1">
                <a:effectLst/>
                <a:latin typeface="Open Sans" panose="020B0606030504020204" pitchFamily="34" charset="0"/>
              </a:rPr>
              <a:t>mạch</a:t>
            </a:r>
            <a:r>
              <a:rPr lang="en-US" b="0" i="0" dirty="0">
                <a:effectLst/>
                <a:latin typeface="Open Sans" panose="020B0606030504020204" pitchFamily="34" charset="0"/>
              </a:rPr>
              <a:t> </a:t>
            </a:r>
            <a:r>
              <a:rPr lang="en-US" b="0" i="0" dirty="0" err="1">
                <a:effectLst/>
                <a:latin typeface="Open Sans" panose="020B0606030504020204" pitchFamily="34" charset="0"/>
              </a:rPr>
              <a:t>chủ</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a:t>
            </a:r>
            <a:r>
              <a:rPr lang="en-US" b="0" i="0" dirty="0" err="1">
                <a:effectLst/>
                <a:latin typeface="Open Sans" panose="020B0606030504020204" pitchFamily="34" charset="0"/>
              </a:rPr>
              <a:t>túi</a:t>
            </a:r>
            <a:r>
              <a:rPr lang="en-US" b="0" i="0" dirty="0">
                <a:effectLst/>
                <a:latin typeface="Open Sans" panose="020B0606030504020204" pitchFamily="34" charset="0"/>
              </a:rPr>
              <a:t> (calculator)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phức</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p>
          <a:p>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tiêu</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kiện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2C44D77B-1983-73C8-1FB4-4C59240DB886}"/>
              </a:ext>
            </a:extLst>
          </p:cNvPr>
          <p:cNvPicPr>
            <a:picLocks noChangeAspect="1"/>
          </p:cNvPicPr>
          <p:nvPr/>
        </p:nvPicPr>
        <p:blipFill>
          <a:blip r:embed="rId3"/>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332656"/>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túi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bảng</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chủ</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chính</a:t>
            </a:r>
            <a:r>
              <a:rPr lang="en-US" b="1" i="0" dirty="0">
                <a:effectLst/>
                <a:latin typeface="Open Sans" panose="020B0606030504020204" pitchFamily="34" charset="0"/>
              </a:rPr>
              <a:t> </a:t>
            </a:r>
            <a:r>
              <a:rPr lang="en-US" b="1" i="0" dirty="0" err="1">
                <a:effectLst/>
                <a:latin typeface="Open Sans" panose="020B0606030504020204" pitchFamily="34" charset="0"/>
              </a:rPr>
              <a:t>xác</a:t>
            </a:r>
            <a:endParaRPr lang="en-US" sz="2400" b="1" i="0" dirty="0">
              <a:effectLst/>
              <a:latin typeface="Söhne"/>
            </a:endParaRPr>
          </a:p>
          <a:p>
            <a:r>
              <a:rPr lang="vi-VN" b="0" i="0" dirty="0">
                <a:effectLst/>
                <a:latin typeface="Open Sans" panose="020B0606030504020204" pitchFamily="34" charset="0"/>
              </a:rPr>
              <a:t>Trong quá trình vận hành máy gia công để tạo bảng mạch chủ cho máy tính bỏ túi với các linh kiện chính xác, có những rủi ro về tai nạn cần được đối mặt. </a:t>
            </a:r>
            <a:endParaRPr lang="en-US" b="0" i="0" dirty="0">
              <a:effectLst/>
              <a:latin typeface="Open Sans" panose="020B0606030504020204" pitchFamily="34" charset="0"/>
            </a:endParaRPr>
          </a:p>
          <a:p>
            <a:r>
              <a:rPr lang="vi-VN" b="0" i="0" dirty="0">
                <a:effectLst/>
                <a:latin typeface="Open Sans" panose="020B0606030504020204" pitchFamily="34" charset="0"/>
              </a:rPr>
              <a:t>Một số dạng tai nạn phổ biến bao gồm sự cố trong quá trình gia công, gây ảnh hưởng đến chất lượng sản phẩm và an toàn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C33BC49-51B5-A9D7-8B57-E1C5CCC3923D}"/>
              </a:ext>
            </a:extLst>
          </p:cNvPr>
          <p:cNvPicPr>
            <a:picLocks noChangeAspect="1"/>
          </p:cNvPicPr>
          <p:nvPr/>
        </p:nvPicPr>
        <p:blipFill>
          <a:blip r:embed="rId3"/>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túi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bảng</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chủ</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chính</a:t>
            </a:r>
            <a:r>
              <a:rPr lang="en-US" b="1" i="0" dirty="0">
                <a:effectLst/>
                <a:latin typeface="Open Sans" panose="020B0606030504020204" pitchFamily="34" charset="0"/>
              </a:rPr>
              <a:t> </a:t>
            </a:r>
            <a:r>
              <a:rPr lang="en-US" b="1" i="0" dirty="0" err="1">
                <a:effectLst/>
                <a:latin typeface="Open Sans" panose="020B0606030504020204" pitchFamily="34" charset="0"/>
              </a:rPr>
              <a:t>xác</a:t>
            </a:r>
            <a:endParaRPr lang="en-US" sz="2400" b="1" i="0" dirty="0">
              <a:effectLst/>
              <a:latin typeface="Söhne"/>
            </a:endParaRPr>
          </a:p>
          <a:p>
            <a:r>
              <a:rPr lang="vi-VN" b="0" i="0" dirty="0">
                <a:effectLst/>
                <a:latin typeface="Open Sans" panose="020B0606030504020204" pitchFamily="34" charset="0"/>
              </a:rPr>
              <a:t>Nguyên nhân gây ra tai nạn khi vận hành máy gia công để tạo bảng mạch chủ cho máy tính bỏ túi với các linh kiện chính xác có thể bắt nguồn từ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thiếu sót trong quá trình lập trình máy gia công. Nếu thông số kỹ thuật không được đặt đúng hoặc có sai sót, có thể dẫn đến việc cắt và gia công không chính xác.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16078B9-BC9E-7D01-04C2-9233FA0E2018}"/>
              </a:ext>
            </a:extLst>
          </p:cNvPr>
          <p:cNvPicPr>
            <a:picLocks noChangeAspect="1"/>
          </p:cNvPicPr>
          <p:nvPr/>
        </p:nvPicPr>
        <p:blipFill>
          <a:blip r:embed="rId3"/>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260648"/>
            <a:ext cx="3886199" cy="2133598"/>
          </a:xfrm>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bảng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túi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với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chính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bảng</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chủ</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chính</a:t>
            </a:r>
            <a:r>
              <a:rPr lang="en-US" b="1" i="0" dirty="0">
                <a:effectLst/>
                <a:latin typeface="Open Sans" panose="020B0606030504020204" pitchFamily="34" charset="0"/>
              </a:rPr>
              <a:t> </a:t>
            </a:r>
            <a:r>
              <a:rPr lang="en-US" b="1" i="0" dirty="0" err="1">
                <a:effectLst/>
                <a:latin typeface="Open Sans" panose="020B0606030504020204" pitchFamily="34" charset="0"/>
              </a:rPr>
              <a:t>xác</a:t>
            </a:r>
            <a:endParaRPr lang="en-US" sz="2400" b="1" i="0" dirty="0">
              <a:effectLst/>
              <a:latin typeface="Söhne"/>
            </a:endParaRPr>
          </a:p>
          <a:p>
            <a:r>
              <a:rPr lang="vi-VN" b="0" i="0" dirty="0">
                <a:effectLst/>
                <a:latin typeface="Open Sans" panose="020B0606030504020204" pitchFamily="34" charset="0"/>
              </a:rPr>
              <a:t>Để ngăn chặn tai nạn khi vận hành máy gia công để tạo bảng mạch chủ cho máy tính bỏ túi với các linh kiện chính xác, cần áp dụng một số biện pháp phòng tránh.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quản lý chất lượng nguyên liệu đầu vào là quan trọng. Kiểm tra kỹ lưỡng bảng mạch và linh kiện trước khi gia công có thể giảm nguy cơ lỗi sản xuất.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5AC4D95-3F76-933F-EA7C-A5AD32DC2F13}"/>
              </a:ext>
            </a:extLst>
          </p:cNvPr>
          <p:cNvPicPr>
            <a:picLocks noChangeAspect="1"/>
          </p:cNvPicPr>
          <p:nvPr/>
        </p:nvPicPr>
        <p:blipFill>
          <a:blip r:embed="rId3"/>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332656"/>
            <a:ext cx="3886199" cy="2133598"/>
          </a:xfrm>
        </p:spPr>
        <p:txBody>
          <a:bodyPr>
            <a:normAutofit fontScale="90000"/>
          </a:bodyPr>
          <a:lstStyle/>
          <a:p>
            <a:r>
              <a:rPr lang="vi-VN" dirty="0">
                <a:solidFill>
                  <a:schemeClr val="accent4"/>
                </a:solidFill>
                <a:latin typeface="UTM Aptima" panose="02040603050506020204" pitchFamily="18" charset="0"/>
              </a:rPr>
              <a:t>Vận hành máy gia công để tạo bảng mạch chủ của máy tính bỏ túi với các linh kiện chính xác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bảng</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chủ</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chính</a:t>
            </a:r>
            <a:r>
              <a:rPr lang="en-US" b="1" i="0" dirty="0">
                <a:effectLst/>
                <a:latin typeface="Open Sans" panose="020B0606030504020204" pitchFamily="34" charset="0"/>
              </a:rPr>
              <a:t> </a:t>
            </a:r>
            <a:r>
              <a:rPr lang="en-US" b="1" i="0" dirty="0" err="1">
                <a:effectLst/>
                <a:latin typeface="Open Sans" panose="020B0606030504020204" pitchFamily="34" charset="0"/>
              </a:rPr>
              <a:t>xác</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gia công để tạo bảng mạch chủ cho máy tính bỏ túi với các linh kiện chính xác là rất quan trọng để bảo vệ sức khỏe và an toàn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mọi nhân viên tham gia quá trình vận hành máy cần được đào tạo đầy đủ về các biện pháp an toàn và sử dụng bảo hộ cá nhân.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CE2A7F3-D7A9-15D6-B004-711B2597CFBF}"/>
              </a:ext>
            </a:extLst>
          </p:cNvPr>
          <p:cNvPicPr>
            <a:picLocks noChangeAspect="1"/>
          </p:cNvPicPr>
          <p:nvPr/>
        </p:nvPicPr>
        <p:blipFill>
          <a:blip r:embed="rId3"/>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260648"/>
            <a:ext cx="3886199" cy="2133598"/>
          </a:xfrm>
        </p:spPr>
        <p:txBody>
          <a:bodyPr>
            <a:normAutofit fontScale="90000"/>
          </a:bodyPr>
          <a:lstStyle/>
          <a:p>
            <a:r>
              <a:rPr lang="vi-VN" dirty="0">
                <a:solidFill>
                  <a:schemeClr val="accent4"/>
                </a:solidFill>
                <a:latin typeface="UTM Aptima" panose="02040603050506020204" pitchFamily="18" charset="0"/>
              </a:rPr>
              <a:t>Vận hành máy gia công để tạo bảng mạch chủ của máy tính bỏ túi với các linh kiện chính xác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bảng</a:t>
            </a:r>
            <a:r>
              <a:rPr lang="en-US" b="1" i="0" dirty="0">
                <a:effectLst/>
                <a:latin typeface="Open Sans" panose="020B0606030504020204" pitchFamily="34" charset="0"/>
              </a:rPr>
              <a:t> </a:t>
            </a:r>
            <a:r>
              <a:rPr lang="en-US" b="1" i="0" dirty="0" err="1">
                <a:effectLst/>
                <a:latin typeface="Open Sans" panose="020B0606030504020204" pitchFamily="34" charset="0"/>
              </a:rPr>
              <a:t>mạch</a:t>
            </a:r>
            <a:r>
              <a:rPr lang="en-US" b="1" i="0" dirty="0">
                <a:effectLst/>
                <a:latin typeface="Open Sans" panose="020B0606030504020204" pitchFamily="34" charset="0"/>
              </a:rPr>
              <a:t> </a:t>
            </a:r>
            <a:r>
              <a:rPr lang="en-US" b="1" i="0" dirty="0" err="1">
                <a:effectLst/>
                <a:latin typeface="Open Sans" panose="020B0606030504020204" pitchFamily="34" charset="0"/>
              </a:rPr>
              <a:t>chủ</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chính</a:t>
            </a:r>
            <a:r>
              <a:rPr lang="en-US" b="1" i="0" dirty="0">
                <a:effectLst/>
                <a:latin typeface="Open Sans" panose="020B0606030504020204" pitchFamily="34" charset="0"/>
              </a:rPr>
              <a:t> </a:t>
            </a:r>
            <a:r>
              <a:rPr lang="en-US" b="1" i="0" dirty="0" err="1">
                <a:effectLst/>
                <a:latin typeface="Open Sans" panose="020B0606030504020204" pitchFamily="34" charset="0"/>
              </a:rPr>
              <a:t>xác</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gia công để tạo bảng mạch chủ cho máy tính bỏ túi với các linh kiện chính xác đòi hỏi sự chuẩn bị kỹ lưỡng và phản ứng nhanh chóng.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máy móc gặp sự cố, nhân viên cần ngừng máy ngay lập tức và đảm bảo an toàn cho bản thân và đồng nghiệp.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BFCDC1D-3E2E-9063-AF70-89E5E5F06501}"/>
              </a:ext>
            </a:extLst>
          </p:cNvPr>
          <p:cNvPicPr>
            <a:picLocks noChangeAspect="1"/>
          </p:cNvPicPr>
          <p:nvPr/>
        </p:nvPicPr>
        <p:blipFill>
          <a:blip r:embed="rId3"/>
          <a:stretch>
            <a:fillRect/>
          </a:stretch>
        </p:blipFill>
        <p:spPr>
          <a:xfrm>
            <a:off x="-962371" y="3789040"/>
            <a:ext cx="4613200" cy="461320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nhựa để sản xuất vỏ ngoài của máy tính bỏ túi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sz="2000" dirty="0"/>
              <a:t>:</a:t>
            </a:r>
          </a:p>
          <a:p>
            <a:pPr algn="l"/>
            <a:r>
              <a:rPr lang="vi-VN" b="0" i="0" dirty="0">
                <a:effectLst/>
                <a:latin typeface="Open Sans" panose="020B0606030504020204" pitchFamily="34" charset="0"/>
              </a:rPr>
              <a:t>Quá trình vận hành máy ép nhựa để sản xuất vỏ ngoài của máy tính bỏ túi đòi hỏi sự chính xác và hiệu suất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đặc biệt đòi hỏi sự tinh tế và kiểm soát kỹ thuật để đảm bảo sản phẩm cuối cùng đạt được chất lượng cao và đáp ứng các tiêu chuẩn cụ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2EFF69C-6ECE-45F7-0D00-A5ED2CEA6BC4}"/>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nhựa để sản xuất vỏ ngoài của máy tính bỏ túi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sz="2000" dirty="0"/>
              <a:t>:</a:t>
            </a:r>
          </a:p>
          <a:p>
            <a:pPr algn="l"/>
            <a:r>
              <a:rPr lang="vi-VN" b="0" i="0" dirty="0">
                <a:effectLst/>
                <a:latin typeface="Open Sans" panose="020B0606030504020204" pitchFamily="34" charset="0"/>
              </a:rPr>
              <a:t>Trong quá trình vận hành máy ép nhựa để sản xuất vỏ ngoài của máy tính bỏ túi, có thể xảy ra các dạng tai nạn mà nhà quản lý và người làm việc cần phải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nguy cơ này có thể bao gồm sự cố kỹ thuật như mất điều khiển máy, làm hỏng khuôn ép, hoặc nguy cơ nhiễm điện.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4A0AF7A-5AF9-0DE0-725F-E06D98135991}"/>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ngoài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túi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endParaRPr lang="en-US" b="1" i="0" dirty="0">
              <a:effectLst/>
              <a:latin typeface="Open Sans" panose="020B0606030504020204" pitchFamily="34" charset="0"/>
            </a:endParaRPr>
          </a:p>
          <a:p>
            <a:r>
              <a:rPr lang="vi-VN" b="0" i="0" dirty="0">
                <a:effectLst/>
                <a:latin typeface="Open Sans" panose="020B0606030504020204" pitchFamily="34" charset="0"/>
              </a:rPr>
              <a:t>Tai nạn khi vận hành máy ép nhựa để sản xuất vỏ ngoài của máy tính bỏ túi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thiếu hiểu biết hoặc đào tạo không đầy đủ của người làm việc về quá trình vận hành máy và các biện pháp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B58E81F-392D-C298-A5E4-B3A5BA352640}"/>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ngoài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túi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sz="2000" dirty="0"/>
              <a:t>:</a:t>
            </a:r>
          </a:p>
          <a:p>
            <a:pPr algn="l">
              <a:buFont typeface="Arial" panose="020B0604020202020204" pitchFamily="34" charset="0"/>
              <a:buChar char="•"/>
            </a:pPr>
            <a:r>
              <a:rPr lang="vi-VN" b="0" i="0" dirty="0">
                <a:effectLst/>
                <a:latin typeface="Open Sans" panose="020B0606030504020204" pitchFamily="34" charset="0"/>
              </a:rPr>
              <a:t>Để đảm bảo an toàn trong quá trình vận hành máy ép nhựa sản xuất vỏ ngoài của máy tính bỏ túi, có những biện pháp phòng tránh quan trọng cần được thực hiện. </a:t>
            </a:r>
            <a:endParaRPr lang="en-US" dirty="0">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Trước hết, việc cung cấp đào tạo chặt chẽ cho nhân viên về cách vận hành máy, các biện pháp an toàn, và xử lý tình huống khẩn cấp là quan trọng.</a:t>
            </a:r>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29CE1D7-B7E4-9177-07F0-0654EF984A4F}"/>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ngoài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túi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sz="2000" dirty="0"/>
              <a:t>:</a:t>
            </a:r>
          </a:p>
          <a:p>
            <a:pPr algn="l"/>
            <a:r>
              <a:rPr lang="vi-VN" b="0" i="0" dirty="0">
                <a:effectLst/>
                <a:latin typeface="Open Sans" panose="020B0606030504020204" pitchFamily="34" charset="0"/>
              </a:rPr>
              <a:t>Quy định an toàn lao động khi vận hành máy ép nhựa để sản xuất vỏ ngoài của máy tính bỏ túi đóng vai trò quan trọng trong bảo vệ nhân viên và duy trì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Tất cả nhân viên tham gia vào quá trình vận hành máy cần được đào tạo đầy đủ về các nguy cơ potenital và các biện pháp an toàn cụ thể áp dụng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C55C144-A6AF-A3AE-097B-17E3D60423CD}"/>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ngoài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tính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túi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vỏ</a:t>
            </a:r>
            <a:r>
              <a:rPr lang="en-US" b="1" i="0" dirty="0">
                <a:effectLst/>
                <a:latin typeface="Open Sans" panose="020B0606030504020204" pitchFamily="34" charset="0"/>
              </a:rPr>
              <a:t> </a:t>
            </a:r>
            <a:r>
              <a:rPr lang="en-US" b="1" i="0" dirty="0" err="1">
                <a:effectLst/>
                <a:latin typeface="Open Sans" panose="020B0606030504020204" pitchFamily="34" charset="0"/>
              </a:rPr>
              <a:t>ngoài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sz="2000" dirty="0"/>
              <a:t>:</a:t>
            </a:r>
          </a:p>
          <a:p>
            <a:pPr algn="l"/>
            <a:r>
              <a:rPr lang="vi-VN" b="0" i="0" dirty="0">
                <a:effectLst/>
                <a:latin typeface="Open Sans" panose="020B0606030504020204" pitchFamily="34" charset="0"/>
              </a:rPr>
              <a:t>Xử lý tình huống tai nạn khẩn cấp khi vận hành máy ép nhựa để sản xuất vỏ ngoài của máy tính bỏ túi đòi hỏi sự nhanh nhẹn và tuân thủ quy trình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làm việc cần được đào tạo để nhận biết và ứng phó với các tình huống nguy hiểm ngay lập tức.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933797C-6DD1-CD74-AB6C-7D07F18D7BF9}"/>
              </a:ext>
            </a:extLst>
          </p:cNvPr>
          <p:cNvPicPr>
            <a:picLocks noChangeAspect="1"/>
          </p:cNvPicPr>
          <p:nvPr/>
        </p:nvPicPr>
        <p:blipFill>
          <a:blip r:embed="rId3"/>
          <a:stretch>
            <a:fillRect/>
          </a:stretch>
        </p:blipFill>
        <p:spPr>
          <a:xfrm>
            <a:off x="6229051" y="980728"/>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549796" y="332656"/>
            <a:ext cx="3886199" cy="2133598"/>
          </a:xfrm>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CPU,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nhớ</a:t>
            </a:r>
            <a:r>
              <a:rPr lang="en-US" dirty="0">
                <a:latin typeface="UTM Aptima" panose="02040603050506020204" pitchFamily="18" charset="0"/>
              </a:rPr>
              <a:t>, </a:t>
            </a:r>
            <a:r>
              <a:rPr lang="en-US" dirty="0" err="1">
                <a:latin typeface="UTM Aptima" panose="02040603050506020204" pitchFamily="18" charset="0"/>
              </a:rPr>
              <a:t>màn</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khác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một</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tính</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CPU,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b="1" i="0" dirty="0">
                <a:effectLst/>
                <a:latin typeface="Open Sans" panose="020B0606030504020204" pitchFamily="34" charset="0"/>
              </a:rPr>
              <a:t>, </a:t>
            </a:r>
            <a:r>
              <a:rPr lang="en-US" b="1" i="0" dirty="0" err="1">
                <a:effectLst/>
                <a:latin typeface="Open Sans" panose="020B0606030504020204" pitchFamily="34" charset="0"/>
              </a:rPr>
              <a:t>màn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một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lắp ráp máy tính bỏ túi đòi hỏi sự chính xác và kỹ thuật cao từ người thợ. Đầu tiên, họ bắt đầu với CPU, trái tim của máy, được đặt trên bo mạch chủ.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kết hợp chính xác của các chân và quy trình hàn chính là chìa khóa để đảm bảo hiệu suất ổn định. Bộ nhớ RAM được cài đặt kỹ lưỡng để đảm bảo tốc độ xử lý dữ liệu mượt mà.</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2E1F61A-B1DF-E375-32BF-71F3B21A4F58}"/>
              </a:ext>
            </a:extLst>
          </p:cNvPr>
          <p:cNvPicPr>
            <a:picLocks noChangeAspect="1"/>
          </p:cNvPicPr>
          <p:nvPr/>
        </p:nvPicPr>
        <p:blipFill>
          <a:blip r:embed="rId3"/>
          <a:stretch>
            <a:fillRect/>
          </a:stretch>
        </p:blipFill>
        <p:spPr>
          <a:xfrm>
            <a:off x="-1178396" y="3717032"/>
            <a:ext cx="4896544" cy="489654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260648"/>
            <a:ext cx="3886199" cy="2133598"/>
          </a:xfrm>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CPU,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nhớ</a:t>
            </a:r>
            <a:r>
              <a:rPr lang="en-US" dirty="0">
                <a:latin typeface="UTM Aptima" panose="02040603050506020204" pitchFamily="18" charset="0"/>
              </a:rPr>
              <a:t>, </a:t>
            </a:r>
            <a:r>
              <a:rPr lang="en-US" dirty="0" err="1">
                <a:latin typeface="UTM Aptima" panose="02040603050506020204" pitchFamily="18" charset="0"/>
              </a:rPr>
              <a:t>màn</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khác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một</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tính</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CPU,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b="1" i="0" dirty="0">
                <a:effectLst/>
                <a:latin typeface="Open Sans" panose="020B0606030504020204" pitchFamily="34" charset="0"/>
              </a:rPr>
              <a:t>, </a:t>
            </a:r>
            <a:r>
              <a:rPr lang="en-US" b="1" i="0" dirty="0" err="1">
                <a:effectLst/>
                <a:latin typeface="Open Sans" panose="020B0606030504020204" pitchFamily="34" charset="0"/>
              </a:rPr>
              <a:t>màn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một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máy tính bỏ túi, tai nạn có thể xảy ra và ảnh hưởng đến chất lượng cuối cùng của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hỏng hóc CPU, nơi sự thiếu cẩn trọng khi cắm hoặc lắp đặt có thể gây ra sự nằm chệch hoặc chập chờn, ảnh hưởng đến hiệu suất.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BDB339D-0B48-9C03-E9A6-5C8879D9A771}"/>
              </a:ext>
            </a:extLst>
          </p:cNvPr>
          <p:cNvPicPr>
            <a:picLocks noChangeAspect="1"/>
          </p:cNvPicPr>
          <p:nvPr/>
        </p:nvPicPr>
        <p:blipFill>
          <a:blip r:embed="rId3"/>
          <a:stretch>
            <a:fillRect/>
          </a:stretch>
        </p:blipFill>
        <p:spPr>
          <a:xfrm>
            <a:off x="-1178396" y="3717032"/>
            <a:ext cx="4896544" cy="489654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549796" y="332656"/>
            <a:ext cx="3886199" cy="2133598"/>
          </a:xfrm>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CPU,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nhớ</a:t>
            </a:r>
            <a:r>
              <a:rPr lang="en-US" dirty="0">
                <a:latin typeface="UTM Aptima" panose="02040603050506020204" pitchFamily="18" charset="0"/>
              </a:rPr>
              <a:t>, </a:t>
            </a:r>
            <a:r>
              <a:rPr lang="en-US" dirty="0" err="1">
                <a:latin typeface="UTM Aptima" panose="02040603050506020204" pitchFamily="18" charset="0"/>
              </a:rPr>
              <a:t>màn</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khác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một</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tính</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r>
              <a:rPr lang="en-US" sz="2000" b="1" i="0" dirty="0">
                <a:effectLst/>
                <a:latin typeface="Open Sans" panose="020B0606030504020204" pitchFamily="34" charset="0"/>
              </a:rPr>
              <a:t> CPU, </a:t>
            </a:r>
            <a:r>
              <a:rPr lang="en-US" sz="2000" b="1" i="0" dirty="0" err="1">
                <a:effectLst/>
                <a:latin typeface="Open Sans" panose="020B0606030504020204" pitchFamily="34" charset="0"/>
              </a:rPr>
              <a:t>bộ</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nhớ</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kiện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túi</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Có một số nguyên nhân gây ra tai nạn trong quá trình lắp ráp máy tính bỏ túi. Thứ nhất, sự thiếu hiểu biết về cấu trúc và cách hoạt động của CPU có thể dẫn đến cài đặt không đúng, gây ra lỗi chạy hệ thống và ảnh hưởng đến hiệu suất tổng thể của máy.</a:t>
            </a:r>
          </a:p>
          <a:p>
            <a:pPr algn="l"/>
            <a:r>
              <a:rPr lang="vi-VN" b="0" i="0" dirty="0">
                <a:effectLst/>
                <a:latin typeface="Open Sans" panose="020B0606030504020204" pitchFamily="34" charset="0"/>
              </a:rPr>
              <a:t>Nguyên nhân thứ hai là sự thiếu cẩn trọng khi xử lý bộ nhớ. Việc sử dụng bộ nhớ không tương thích hoặc không đúng loại có thể dẫn đến sự không ổn định, gây ra crash hệ thống và mất dữ liệu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FD02BD7-26DF-7DE4-D185-6D569BFE73F4}"/>
              </a:ext>
            </a:extLst>
          </p:cNvPr>
          <p:cNvPicPr>
            <a:picLocks noChangeAspect="1"/>
          </p:cNvPicPr>
          <p:nvPr/>
        </p:nvPicPr>
        <p:blipFill>
          <a:blip r:embed="rId3"/>
          <a:stretch>
            <a:fillRect/>
          </a:stretch>
        </p:blipFill>
        <p:spPr>
          <a:xfrm>
            <a:off x="-1178396" y="3717032"/>
            <a:ext cx="4896544" cy="489654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332656"/>
            <a:ext cx="3886199" cy="2133598"/>
          </a:xfrm>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CPU,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nhớ</a:t>
            </a:r>
            <a:r>
              <a:rPr lang="en-US" dirty="0">
                <a:latin typeface="UTM Aptima" panose="02040603050506020204" pitchFamily="18" charset="0"/>
              </a:rPr>
              <a:t>, </a:t>
            </a:r>
            <a:r>
              <a:rPr lang="en-US" dirty="0" err="1">
                <a:latin typeface="UTM Aptima" panose="02040603050506020204" pitchFamily="18" charset="0"/>
              </a:rPr>
              <a:t>màn</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khác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một</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tính</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CPU,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b="1" i="0" dirty="0">
                <a:effectLst/>
                <a:latin typeface="Open Sans" panose="020B0606030504020204" pitchFamily="34" charset="0"/>
              </a:rPr>
              <a:t>, </a:t>
            </a:r>
            <a:r>
              <a:rPr lang="en-US" b="1" i="0" dirty="0" err="1">
                <a:effectLst/>
                <a:latin typeface="Open Sans" panose="020B0606030504020204" pitchFamily="34" charset="0"/>
              </a:rPr>
              <a:t>màn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một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tránh tai nạn trong quá trình lắp ráp máy tính bỏ túi, cần thực hiện một số biện pháp phòng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việc đảm bảo hiểu rõ về từng linh kiện và cách chúng tương tác là quan trọng. Sự hiểu biết sâu sắc giúp tránh những lỗi nhỏ như cắm CPU sai cổng hoặc sử dụng bộ nhớ không tương thích.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42BF6AC-B7AC-D0F0-7E25-E7C7336D78CA}"/>
              </a:ext>
            </a:extLst>
          </p:cNvPr>
          <p:cNvPicPr>
            <a:picLocks noChangeAspect="1"/>
          </p:cNvPicPr>
          <p:nvPr/>
        </p:nvPicPr>
        <p:blipFill>
          <a:blip r:embed="rId3"/>
          <a:stretch>
            <a:fillRect/>
          </a:stretch>
        </p:blipFill>
        <p:spPr>
          <a:xfrm>
            <a:off x="-1178396" y="3717032"/>
            <a:ext cx="4896544" cy="489654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404664"/>
            <a:ext cx="3886199" cy="2133598"/>
          </a:xfrm>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CPU,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nhớ</a:t>
            </a:r>
            <a:r>
              <a:rPr lang="en-US" dirty="0">
                <a:latin typeface="UTM Aptima" panose="02040603050506020204" pitchFamily="18" charset="0"/>
              </a:rPr>
              <a:t>, </a:t>
            </a:r>
            <a:r>
              <a:rPr lang="en-US" dirty="0" err="1">
                <a:latin typeface="UTM Aptima" panose="02040603050506020204" pitchFamily="18" charset="0"/>
              </a:rPr>
              <a:t>màn</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khác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một</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tính</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CPU,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b="1" i="0" dirty="0">
                <a:effectLst/>
                <a:latin typeface="Open Sans" panose="020B0606030504020204" pitchFamily="34" charset="0"/>
              </a:rPr>
              <a:t>, </a:t>
            </a:r>
            <a:r>
              <a:rPr lang="en-US" b="1" i="0" dirty="0" err="1">
                <a:effectLst/>
                <a:latin typeface="Open Sans" panose="020B0606030504020204" pitchFamily="34" charset="0"/>
              </a:rPr>
              <a:t>màn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một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lắp ráp máy tính bỏ túi đóng vai trò quan trọng trong bảo đảm sức khỏe và an toàn cho người thợ.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đeo đủ trang bị bảo hộ cá nhân là bắt buộc, bao gồm kính bảo hộ, mũ bảo hiểm, và găng tay, nhằm bảo vệ khỏi vật dụng sắc nhọn và chất lỏng.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AEDB0E-F4EC-D5C8-89D3-FBB183542C39}"/>
              </a:ext>
            </a:extLst>
          </p:cNvPr>
          <p:cNvPicPr>
            <a:picLocks noChangeAspect="1"/>
          </p:cNvPicPr>
          <p:nvPr/>
        </p:nvPicPr>
        <p:blipFill>
          <a:blip r:embed="rId3"/>
          <a:stretch>
            <a:fillRect/>
          </a:stretch>
        </p:blipFill>
        <p:spPr>
          <a:xfrm>
            <a:off x="-1178396" y="3717032"/>
            <a:ext cx="4896544" cy="489654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332656"/>
            <a:ext cx="3886199" cy="2133598"/>
          </a:xfrm>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CPU, </a:t>
            </a:r>
            <a:r>
              <a:rPr lang="en-US" dirty="0" err="1">
                <a:latin typeface="UTM Aptima" panose="02040603050506020204" pitchFamily="18" charset="0"/>
              </a:rPr>
              <a:t>bộ</a:t>
            </a:r>
            <a:r>
              <a:rPr lang="en-US" dirty="0">
                <a:latin typeface="UTM Aptima" panose="02040603050506020204" pitchFamily="18" charset="0"/>
              </a:rPr>
              <a:t> </a:t>
            </a:r>
            <a:r>
              <a:rPr lang="en-US" dirty="0" err="1">
                <a:latin typeface="UTM Aptima" panose="02040603050506020204" pitchFamily="18" charset="0"/>
              </a:rPr>
              <a:t>nhớ</a:t>
            </a:r>
            <a:r>
              <a:rPr lang="en-US" dirty="0">
                <a:latin typeface="UTM Aptima" panose="02040603050506020204" pitchFamily="18" charset="0"/>
              </a:rPr>
              <a:t>, </a:t>
            </a:r>
            <a:r>
              <a:rPr lang="en-US" dirty="0" err="1">
                <a:latin typeface="UTM Aptima" panose="02040603050506020204" pitchFamily="18" charset="0"/>
              </a:rPr>
              <a:t>màn</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linh</a:t>
            </a:r>
            <a:r>
              <a:rPr lang="en-US" dirty="0">
                <a:latin typeface="UTM Aptima" panose="02040603050506020204" pitchFamily="18" charset="0"/>
              </a:rPr>
              <a:t> </a:t>
            </a:r>
            <a:r>
              <a:rPr lang="en-US" dirty="0" err="1">
                <a:latin typeface="UTM Aptima" panose="02040603050506020204" pitchFamily="18" charset="0"/>
              </a:rPr>
              <a:t>kiện</a:t>
            </a:r>
            <a:r>
              <a:rPr lang="en-US" dirty="0">
                <a:latin typeface="UTM Aptima" panose="02040603050506020204" pitchFamily="18" charset="0"/>
              </a:rPr>
              <a:t> </a:t>
            </a:r>
            <a:r>
              <a:rPr lang="en-US" dirty="0" err="1">
                <a:latin typeface="UTM Aptima" panose="02040603050506020204" pitchFamily="18" charset="0"/>
              </a:rPr>
              <a:t>khác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một</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tính</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túi</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CPU,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nhớ</a:t>
            </a:r>
            <a:r>
              <a:rPr lang="en-US" b="1" i="0" dirty="0">
                <a:effectLst/>
                <a:latin typeface="Open Sans" panose="020B0606030504020204" pitchFamily="34" charset="0"/>
              </a:rPr>
              <a:t>, </a:t>
            </a:r>
            <a:r>
              <a:rPr lang="en-US" b="1" i="0" dirty="0" err="1">
                <a:effectLst/>
                <a:latin typeface="Open Sans" panose="020B0606030504020204" pitchFamily="34" charset="0"/>
              </a:rPr>
              <a:t>màn</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một</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tính</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túi</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khi lắp ráp máy tính bỏ túi, quá trình xử lý tình huống đòi hỏi sự nhanh nhạy và kỹ năng lãnh đạo.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người quản lý cần ngay lập tức báo cáo sự cố và thông báo cho toàn bộ đội ngũ làm việc. Việc này giúp tạo ra sự nhận thức chung và chuẩn bị tinh thần.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565A577-AFB9-83A2-382C-612E10EB5774}"/>
              </a:ext>
            </a:extLst>
          </p:cNvPr>
          <p:cNvPicPr>
            <a:picLocks noChangeAspect="1"/>
          </p:cNvPicPr>
          <p:nvPr/>
        </p:nvPicPr>
        <p:blipFill>
          <a:blip r:embed="rId3"/>
          <a:stretch>
            <a:fillRect/>
          </a:stretch>
        </p:blipFill>
        <p:spPr>
          <a:xfrm>
            <a:off x="-1178396" y="3717032"/>
            <a:ext cx="4896544" cy="489654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tính bỏ túi hoàn 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máy tính bỏ túi hoàn chỉnh</a:t>
            </a:r>
            <a:r>
              <a:rPr lang="en-US" sz="2400" dirty="0"/>
              <a:t>:</a:t>
            </a:r>
          </a:p>
          <a:p>
            <a:pPr algn="l"/>
            <a:r>
              <a:rPr lang="vi-VN" b="0" i="0" dirty="0">
                <a:solidFill>
                  <a:srgbClr val="4C4F5A"/>
                </a:solidFill>
                <a:effectLst/>
                <a:latin typeface="Open Sans" panose="020B0606030504020204" pitchFamily="34" charset="0"/>
              </a:rPr>
              <a:t>Đầu tiên, chúng ta chú trọng vào hiệu suất toán học và logic của máy tính. Việc này bao gồm việc kiểm tra tính chính xác của các phép toán cơ bản, khả năng xử lý dữ liệu và đáp ứng nhanh chóng đối với các lệnh đầu vào. Mục tiêu là đảm bảo rằng máy tính có thể thực hiện các nhiệm vụ toán học một cách chính xác và hiệu quả.</a:t>
            </a:r>
          </a:p>
          <a:p>
            <a:pPr algn="l"/>
            <a:r>
              <a:rPr lang="vi-VN" b="0" i="0" dirty="0">
                <a:solidFill>
                  <a:srgbClr val="4C4F5A"/>
                </a:solidFill>
                <a:effectLst/>
                <a:latin typeface="Open Sans" panose="020B0606030504020204" pitchFamily="34" charset="0"/>
              </a:rPr>
              <a:t>Thứ hai, chúng ta quan tâm đến độ bền và chất lượng vật liệu xây dựng. Việc kiểm tra cứng cáp của bàn phím, màn hình hiển thị, và các phần khác của máy tính là quan trọng để đảm bảo rằng sản phẩm có thể chịu được sự sử dụng hàng ngày mà không gặp vấn đề.</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tính bỏ túi hoàn 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máy tính bỏ túi hoàn chỉnh</a:t>
            </a:r>
            <a:r>
              <a:rPr lang="en-US" sz="2400" dirty="0"/>
              <a:t>:</a:t>
            </a:r>
          </a:p>
          <a:p>
            <a:pPr algn="l"/>
            <a:r>
              <a:rPr lang="vi-VN" b="0" i="0" dirty="0">
                <a:solidFill>
                  <a:srgbClr val="4C4F5A"/>
                </a:solidFill>
                <a:effectLst/>
                <a:latin typeface="Open Sans" panose="020B0606030504020204" pitchFamily="34" charset="0"/>
              </a:rPr>
              <a:t>Trong quá trình kiểm tra chất lượng máy tính bỏ túi, có nhiều loại tai nạn có thể xảy ra, ảnh hưởng đến quá trình sản xuất và chất lượng cuối cùng của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rủi ro chính là tai nạn về phần mềm, khi các lỗi trong hệ điều hành hoặc ứng dụng có thể dẫn đến hiện tượng mất dữ liệu hoặc không đáp ứng.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tính bỏ túi hoàn 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máy tính bỏ túi hoàn chỉnh</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máy tính bỏ túi, ảnh hưởng đến quá trình sản xuất và chất lượng cuối cùng của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sự thiếu sót trong quá trình thiết kế và phát triển. Nếu không có một kế hoạch thiết kế cẩn thận, có thể xuất hiện lỗ hổng về tính năng hoặc không tương thích giữa các thành phần.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tính bỏ túi hoàn 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máy tính bỏ túi hoàn chỉnh</a:t>
            </a:r>
            <a:r>
              <a:rPr lang="en-US" sz="2400" dirty="0"/>
              <a:t>:</a:t>
            </a:r>
          </a:p>
          <a:p>
            <a:pPr algn="l"/>
            <a:r>
              <a:rPr lang="vi-VN" b="0" i="0" dirty="0">
                <a:solidFill>
                  <a:srgbClr val="4C4F5A"/>
                </a:solidFill>
                <a:effectLst/>
                <a:latin typeface="Open Sans" panose="020B0606030504020204" pitchFamily="34" charset="0"/>
              </a:rPr>
              <a:t>Để phòng tránh tai nạn khi kiểm tra chất lượng máy tính bỏ túi, cần thiết lập một quy trình kiểm soát chất lượng chặt chẽ và áp dụng các biện pháp phòng ngừa hiệu quả. Đầu tiên, đảm bảo rằng quy trình thiết kế và phát triển được thực hiện một cách cẩn thận, với sự đồng thuận giữa các bộ phận liên quan.</a:t>
            </a:r>
          </a:p>
          <a:p>
            <a:pPr algn="l"/>
            <a:r>
              <a:rPr lang="vi-VN" b="0" i="0" dirty="0">
                <a:solidFill>
                  <a:srgbClr val="4C4F5A"/>
                </a:solidFill>
                <a:effectLst/>
                <a:latin typeface="Open Sans" panose="020B0606030504020204" pitchFamily="34" charset="0"/>
              </a:rPr>
              <a:t>Trong quá trình sản xuất, tăng cường kiểm soát chất lượng và đào tạo nhân viên về quy trình là quan trọng. Điều này bao gồm việc sử dụng công nghệ hiện đại để theo dõi và đánh giá chất lượng từng bước, giảm thiểu rủi ro lỗi trong quá trình lắp ráp.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tính bỏ túi hoàn 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máy tính bỏ túi hoàn chỉnh</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máy tính bỏ túi đóng vai trò quan trọng trong bảo vệ sức khỏe và an toàn của nhân viên tham gia quá trình sản xuất.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cung cấp trang thiết bị bảo hộ cá nhân là điều quan trọng để giảm thiểu rủi ro. Nhân viên cần được trang bị kính bảo hộ, mũ an toàn, và các trang thiết bị khác phù hợp với công việc của họ.</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máy tính bỏ túi hoàn 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máy tính bỏ túi hoàn chỉnh</a:t>
            </a:r>
            <a:r>
              <a:rPr lang="en-US" sz="2400" dirty="0"/>
              <a:t>:</a:t>
            </a:r>
          </a:p>
          <a:p>
            <a:pPr algn="l"/>
            <a:r>
              <a:rPr lang="vi-VN" b="0" i="0" dirty="0">
                <a:solidFill>
                  <a:srgbClr val="4C4F5A"/>
                </a:solidFill>
                <a:effectLst/>
                <a:latin typeface="Open Sans" panose="020B0606030504020204" pitchFamily="34" charset="0"/>
              </a:rPr>
              <a:t>Xử lý tình huống tai nạn khẩn cấp là một khía cạnh quan trọng trong quá trình kiểm tra chất lượng máy tính bỏ túi. Đầu tiên và quan trọng nhất, cần thiết lập kế hoạch ứng phó với các tình huống khẩn cấp trước khi bắt đầu công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Mọi nhân viên tham gia quá trình kiểm tra cần được đào tạo về cách đối phó với các tình huống nguy hiểm và biết cách sử dụng các thiết bị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206</TotalTime>
  <Words>3292</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MÁY TÍNH BỎ TÚI</vt:lpstr>
      <vt:lpstr>Một số vụ tai nạn trong  nhà máy sản xuất máy tính bỏ túi</vt:lpstr>
      <vt:lpstr>Tóm tắt bài học</vt:lpstr>
      <vt:lpstr>Vận hành máy gia công để tạo bảng mạch chủ của máy tính bỏ túi với các linh kiện chính xác</vt:lpstr>
      <vt:lpstr>Vận hành máy gia công để tạo bảng mạch chủ của máy tính bỏ túi với các linh kiện chính xác</vt:lpstr>
      <vt:lpstr>Vận hành máy gia công để tạo bảng mạch chủ của máy tính bỏ túi với các linh kiện chính xác</vt:lpstr>
      <vt:lpstr>Vận hành máy gia công để tạo bảng mạch chủ của máy tính bỏ túi với các linh kiện chính xác</vt:lpstr>
      <vt:lpstr>Vận hành máy gia công để tạo bảng mạch chủ của máy tính bỏ túi với các linh kiện chính xác</vt:lpstr>
      <vt:lpstr>Vận hành máy gia công để tạo bảng mạch chủ của máy tính bỏ túi với các linh kiện chính xác</vt:lpstr>
      <vt:lpstr>Vận hành máy ép nhựa để sản xuất vỏ ngoài của máy tính bỏ túi</vt:lpstr>
      <vt:lpstr>Vận hành máy ép nhựa để sản xuất vỏ ngoài của máy tính bỏ túi</vt:lpstr>
      <vt:lpstr>Vận hành máy ép nhựa để sản xuất vỏ ngoài của máy tính bỏ túi</vt:lpstr>
      <vt:lpstr>Vận hành máy ép nhựa để sản xuất vỏ ngoài của máy tính bỏ túi</vt:lpstr>
      <vt:lpstr>Vận hành máy ép nhựa để sản xuất vỏ ngoài của máy tính bỏ túi</vt:lpstr>
      <vt:lpstr>Vận hành máy ép nhựa để sản xuất vỏ ngoài của máy tính bỏ túi</vt:lpstr>
      <vt:lpstr>Lắp ráp CPU, bộ nhớ, màn hình và các linh kiện khác thành một máy tính bỏ túi hoàn chỉnh</vt:lpstr>
      <vt:lpstr>Lắp ráp CPU, bộ nhớ, màn hình và các linh kiện khác thành một máy tính bỏ túi hoàn chỉnh</vt:lpstr>
      <vt:lpstr>Lắp ráp CPU, bộ nhớ, màn hình và các linh kiện khác thành một máy tính bỏ túi hoàn chỉnh</vt:lpstr>
      <vt:lpstr>Lắp ráp CPU, bộ nhớ, màn hình và các linh kiện khác thành một máy tính bỏ túi hoàn chỉnh</vt:lpstr>
      <vt:lpstr>Lắp ráp CPU, bộ nhớ, màn hình và các linh kiện khác thành một máy tính bỏ túi hoàn chỉnh</vt:lpstr>
      <vt:lpstr>Lắp ráp CPU, bộ nhớ, màn hình và các linh kiện khác thành một máy tính bỏ túi hoàn chỉnh</vt:lpstr>
      <vt:lpstr>Kiểm tra chất lượng máy tính bỏ túi hoàn chỉnh</vt:lpstr>
      <vt:lpstr>Kiểm tra chất lượng máy tính bỏ túi hoàn chỉnh</vt:lpstr>
      <vt:lpstr>Kiểm tra chất lượng máy tính bỏ túi hoàn chỉnh</vt:lpstr>
      <vt:lpstr>Kiểm tra chất lượng máy tính bỏ túi hoàn chỉnh</vt:lpstr>
      <vt:lpstr>Kiểm tra chất lượng máy tính bỏ túi hoàn chỉnh</vt:lpstr>
      <vt:lpstr>Kiểm tra chất lượng máy tính bỏ túi hoàn chỉnh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2024-04-04T02:56:30Z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