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821669" y="2188029"/>
            <a:ext cx="4543897"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MŨ LƯỠI TRAI</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ACDD2B7-DECB-2AB7-F50D-27483589955B}"/>
              </a:ext>
            </a:extLst>
          </p:cNvPr>
          <p:cNvPicPr>
            <a:picLocks noChangeAspect="1"/>
          </p:cNvPicPr>
          <p:nvPr/>
        </p:nvPicPr>
        <p:blipFill>
          <a:blip r:embed="rId4"/>
          <a:stretch>
            <a:fillRect/>
          </a:stretch>
        </p:blipFill>
        <p:spPr>
          <a:xfrm>
            <a:off x="5191173" y="4539275"/>
            <a:ext cx="1804888" cy="180488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389912"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nhà máy sản xuất mũ lưỡi trai</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Nhà máy sản xuất mũ lưỡi trai (cap) thường đối mặt với nhiều nguy cơ liên quan đến an toàn lao động do quy trình sản xuất phức tạp và việc sử dụng máy móc công nghệ cao</a:t>
            </a:r>
            <a:r>
              <a:rPr lang="en-US" sz="2000" dirty="0">
                <a:ea typeface="+mn-lt"/>
                <a:cs typeface="+mn-lt"/>
              </a:rPr>
              <a:t>:</a:t>
            </a:r>
            <a:endParaRPr lang="en-US" dirty="0"/>
          </a:p>
          <a:p>
            <a:pPr marL="730885" lvl="1" indent="-304165"/>
            <a:r>
              <a:rPr lang="pt-BR" i="0" dirty="0">
                <a:solidFill>
                  <a:srgbClr val="0D0D0D"/>
                </a:solidFill>
                <a:effectLst/>
                <a:latin typeface="Söhne"/>
              </a:rPr>
              <a:t>Tai nạn máy móc</a:t>
            </a:r>
          </a:p>
          <a:p>
            <a:pPr marL="730885" lvl="1" indent="-304165"/>
            <a:r>
              <a:rPr lang="vi-VN" dirty="0">
                <a:solidFill>
                  <a:srgbClr val="0D0D0D"/>
                </a:solidFill>
                <a:latin typeface="Söhne"/>
              </a:rPr>
              <a:t>Nguy cơ hóa chất</a:t>
            </a:r>
            <a:endParaRPr lang="pt-BR" dirty="0">
              <a:solidFill>
                <a:srgbClr val="0D0D0D"/>
              </a:solidFill>
              <a:latin typeface="Söhne"/>
            </a:endParaRPr>
          </a:p>
          <a:p>
            <a:pPr marL="730885" lvl="1" indent="-304165"/>
            <a:r>
              <a:rPr lang="vi-VN" dirty="0">
                <a:solidFill>
                  <a:srgbClr val="0D0D0D"/>
                </a:solidFill>
                <a:latin typeface="Söhne"/>
              </a:rPr>
              <a:t>Nguy cơ cháy nổ</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cắt vải để chuẩn bị gia công mũ lưỡi trai</a:t>
            </a:r>
            <a:endParaRPr lang="en-US" dirty="0"/>
          </a:p>
          <a:p>
            <a:pPr marL="304165" indent="-304165">
              <a:buClr>
                <a:schemeClr val="tx1"/>
              </a:buClr>
            </a:pPr>
            <a:r>
              <a:rPr lang="en-US" dirty="0"/>
              <a:t>2. </a:t>
            </a:r>
            <a:r>
              <a:rPr lang="vi-VN" dirty="0"/>
              <a:t>An toàn vệ sinh lao động đối với nhân viên vận hành máy may để may các mảnh vải lại với nhau để tạo thành các bộ phận của mũ, bao gồm phần đỉnh, lưỡi trai</a:t>
            </a:r>
            <a:endParaRPr lang="en-US" dirty="0"/>
          </a:p>
          <a:p>
            <a:pPr marL="304165" indent="-304165">
              <a:buClr>
                <a:schemeClr val="tx1"/>
              </a:buClr>
            </a:pPr>
            <a:r>
              <a:rPr lang="en-US" dirty="0"/>
              <a:t>3. </a:t>
            </a:r>
            <a:r>
              <a:rPr lang="vi-VN" dirty="0"/>
              <a:t>An toàn vệ sinh lao động đối với nhân viên vận hành máy thêu các hình in hoặc logo lên mũ lưỡi trai</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vải để chuẩn bị gia công mũ lưỡi trai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cắt vải để chuẩn bị gia công mũ lưỡi trai</a:t>
            </a:r>
            <a:endParaRPr lang="en-US" sz="2400" b="1" i="0" dirty="0">
              <a:effectLst/>
              <a:latin typeface="Söhne"/>
            </a:endParaRPr>
          </a:p>
          <a:p>
            <a:r>
              <a:rPr lang="vi-VN" b="0" i="0" dirty="0">
                <a:effectLst/>
                <a:latin typeface="Open Sans" panose="020B0606030504020204" pitchFamily="34" charset="0"/>
              </a:rPr>
              <a:t>Việc vận hành máy cắt vải trong quá trình chuẩn bị gia công mũ lưỡi trai (Cap) đòi hỏi sự chuyên nghiệp và kỹ năng cần thiết. </a:t>
            </a:r>
            <a:endParaRPr lang="en-US" b="0" i="0" dirty="0">
              <a:effectLst/>
              <a:latin typeface="Open Sans" panose="020B0606030504020204" pitchFamily="34" charset="0"/>
            </a:endParaRPr>
          </a:p>
          <a:p>
            <a:r>
              <a:rPr lang="vi-VN" b="0" i="0" dirty="0">
                <a:effectLst/>
                <a:latin typeface="Open Sans" panose="020B0606030504020204" pitchFamily="34" charset="0"/>
              </a:rPr>
              <a:t>Máy cắt vải là một phần quan trọng của quy trình sản xuất, và hiểu rõ các đặc điểm của công việc này là chìa khóa để đảm bảo sự chính xác và hiệu suất trong sản xuất.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858ED78-ABC4-1FB3-3183-28EC4ADE26C1}"/>
              </a:ext>
            </a:extLst>
          </p:cNvPr>
          <p:cNvPicPr>
            <a:picLocks noChangeAspect="1"/>
          </p:cNvPicPr>
          <p:nvPr/>
        </p:nvPicPr>
        <p:blipFill>
          <a:blip r:embed="rId3"/>
          <a:stretch>
            <a:fillRect/>
          </a:stretch>
        </p:blipFill>
        <p:spPr>
          <a:xfrm>
            <a:off x="-674340" y="350100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vải để chuẩn bị gia công mũ lưỡi trai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vận hành máy cắt vải để chuẩn bị gia công mũ lưỡi trai</a:t>
            </a:r>
            <a:endParaRPr lang="en-US" sz="2400" b="1" i="0" dirty="0">
              <a:effectLst/>
              <a:latin typeface="Söhne"/>
            </a:endParaRPr>
          </a:p>
          <a:p>
            <a:r>
              <a:rPr lang="vi-VN" b="0" i="0" dirty="0">
                <a:effectLst/>
                <a:latin typeface="Open Sans" panose="020B0606030504020204" pitchFamily="34" charset="0"/>
              </a:rPr>
              <a:t>Trong quá trình vận hành máy cắt vải để chuẩn bị gia công mũ lưỡi trai (Cap), có một số dạng tai nạn mà nhân viên cần phải lưu ý và phòng tránh.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tai nạn phổ biến nhất là các vấn đề liên quan đến an toàn lao động, bao gồm va chạm, cắt, và nghiền nát tay. Các tai nạn có thể xảy ra khi làm việc với các bộ phận chuyển động của máy, đặc biệt là nếu không tuân thủ các quy tắc an toàn hoặc không sử dụng đúng thiết bị bảo hộ.</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0E26477-9F06-1312-E903-5DAE8B927EE8}"/>
              </a:ext>
            </a:extLst>
          </p:cNvPr>
          <p:cNvPicPr>
            <a:picLocks noChangeAspect="1"/>
          </p:cNvPicPr>
          <p:nvPr/>
        </p:nvPicPr>
        <p:blipFill>
          <a:blip r:embed="rId3"/>
          <a:stretch>
            <a:fillRect/>
          </a:stretch>
        </p:blipFill>
        <p:spPr>
          <a:xfrm>
            <a:off x="-674340" y="3501008"/>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vải để chuẩn bị gia công mũ lưỡi trai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vận hành máy cắt vải để chuẩn bị gia công mũ lưỡi trai</a:t>
            </a:r>
            <a:endParaRPr lang="en-US" sz="2400" b="1" i="0" dirty="0">
              <a:effectLst/>
              <a:latin typeface="Söhne"/>
            </a:endParaRPr>
          </a:p>
          <a:p>
            <a:r>
              <a:rPr lang="vi-VN" b="0" i="0" dirty="0">
                <a:effectLst/>
                <a:latin typeface="Open Sans" panose="020B0606030504020204" pitchFamily="34" charset="0"/>
              </a:rPr>
              <a:t>Có nhiều nguyên nhân gây ra tai nạn khi vận hành máy cắt vải để chuẩn bị gia công mũ lưỡi trai (Cap). Một trong những nguyên nhân chính là sự thiếu hiểu biết và kỹ năng của nhân viên vận hành. </a:t>
            </a:r>
            <a:endParaRPr lang="en-US" b="0" i="0" dirty="0">
              <a:effectLst/>
              <a:latin typeface="Open Sans" panose="020B0606030504020204" pitchFamily="34" charset="0"/>
            </a:endParaRPr>
          </a:p>
          <a:p>
            <a:r>
              <a:rPr lang="vi-VN" b="0" i="0" dirty="0">
                <a:effectLst/>
                <a:latin typeface="Open Sans" panose="020B0606030504020204" pitchFamily="34" charset="0"/>
              </a:rPr>
              <a:t>Nếu họ không được đào tạo đúng cách về cách sử dụng máy và các biện pháp an toàn, họ có thể mắc phải các lỗi không mong muốn trong quá trình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57C99AA-CFAB-17C7-B292-E031291368E6}"/>
              </a:ext>
            </a:extLst>
          </p:cNvPr>
          <p:cNvPicPr>
            <a:picLocks noChangeAspect="1"/>
          </p:cNvPicPr>
          <p:nvPr/>
        </p:nvPicPr>
        <p:blipFill>
          <a:blip r:embed="rId3"/>
          <a:stretch>
            <a:fillRect/>
          </a:stretch>
        </p:blipFill>
        <p:spPr>
          <a:xfrm>
            <a:off x="-674340" y="3501008"/>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vải để chuẩn bị gia công mũ lưỡi trai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vận hành máy cắt vải để chuẩn bị gia công mũ lưỡi trai</a:t>
            </a:r>
            <a:endParaRPr lang="en-US" sz="2400" b="1" i="0" dirty="0">
              <a:effectLst/>
              <a:latin typeface="Söhne"/>
            </a:endParaRPr>
          </a:p>
          <a:p>
            <a:r>
              <a:rPr lang="vi-VN" b="0" i="0" dirty="0">
                <a:effectLst/>
                <a:latin typeface="Open Sans" panose="020B0606030504020204" pitchFamily="34" charset="0"/>
              </a:rPr>
              <a:t>Để giảm thiểu nguy cơ tai nạn khi vận hành máy cắt vải để chuẩn bị gia công mũ lưỡi trai (Cap), việc áp dụng biện pháp phòng tránh là rất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Trong đó, huấn luyện an toàn lao động đóng vai trò quan trọng như một cơ sở cho sự tỉ mỉ và hiểu biết về các biện pháp an toàn. Đầu tiên, nhân viên cần được đào tạo về cách sử dụng máy cắt và thiết bị bảo hộ một cách đúng cách.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72B2783-CE81-EF57-443B-187AD4DEED21}"/>
              </a:ext>
            </a:extLst>
          </p:cNvPr>
          <p:cNvPicPr>
            <a:picLocks noChangeAspect="1"/>
          </p:cNvPicPr>
          <p:nvPr/>
        </p:nvPicPr>
        <p:blipFill>
          <a:blip r:embed="rId3"/>
          <a:stretch>
            <a:fillRect/>
          </a:stretch>
        </p:blipFill>
        <p:spPr>
          <a:xfrm>
            <a:off x="-674340" y="3501008"/>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vải để chuẩn bị gia công mũ lưỡi trai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cắt vải để chuẩn bị gia công mũ lưỡi trai</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cắt vải để chuẩn bị gia công mũ lưỡi trai (Cap) là điều cần thiết để đảm bảo môi trường làm việc an toàn và đảm bảo sức khỏe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sử dụng thiết bị bảo hộ là bắt buộc. Mọi nhân viên phải đảm bảo đeo kính bảo hộ để bảo vệ mắt khỏi bụi và các vật liệu cắt lạc.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477AC21-7938-59D1-2F90-B6A0C7F61536}"/>
              </a:ext>
            </a:extLst>
          </p:cNvPr>
          <p:cNvPicPr>
            <a:picLocks noChangeAspect="1"/>
          </p:cNvPicPr>
          <p:nvPr/>
        </p:nvPicPr>
        <p:blipFill>
          <a:blip r:embed="rId3"/>
          <a:stretch>
            <a:fillRect/>
          </a:stretch>
        </p:blipFill>
        <p:spPr>
          <a:xfrm>
            <a:off x="-674340" y="3501008"/>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vải để chuẩn bị gia công mũ lưỡi trai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khẩn cấp khi vận hành máy cắt vải để chuẩn bị gia công mũ lưỡi trai</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cắt vải để chuẩn bị gia công mũ lưỡi trai (Cap) đòi hỏi sự tỉ mỉ và phản ứng nhanh chóng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đề xuất các biện pháp khẩn cấp là quan trọng nhất. Đầu tiên, nhân viên phải dừng máy ngay lập tức để ngăn chặn bất kỳ nguy cơ tiềm ẩn nào từ việc tiếp tục hoạt động của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76C2A72-0F39-A1F9-83EB-13CC1953E04C}"/>
              </a:ext>
            </a:extLst>
          </p:cNvPr>
          <p:cNvPicPr>
            <a:picLocks noChangeAspect="1"/>
          </p:cNvPicPr>
          <p:nvPr/>
        </p:nvPicPr>
        <p:blipFill>
          <a:blip r:embed="rId3"/>
          <a:stretch>
            <a:fillRect/>
          </a:stretch>
        </p:blipFill>
        <p:spPr>
          <a:xfrm>
            <a:off x="-674340" y="350100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may để may các mảnh vải lại với nhau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may để may các mảnh vải lại với nhau để tạo thành các bộ phận của mũ, bao gồm phần đỉnh, lưỡi trai</a:t>
            </a:r>
            <a:r>
              <a:rPr lang="en-US" sz="2000" dirty="0"/>
              <a:t>:</a:t>
            </a:r>
          </a:p>
          <a:p>
            <a:pPr algn="l"/>
            <a:r>
              <a:rPr lang="vi-VN" b="0" i="0" dirty="0">
                <a:effectLst/>
                <a:latin typeface="Open Sans" panose="020B0606030504020204" pitchFamily="34" charset="0"/>
              </a:rPr>
              <a:t>Đặc điểm của công việc vận hành máy may để tạo ra các bộ phận của mũ, bao gồm phần đỉnh và lưỡi trai (cap), là một quy trình kỹ thuật cần sự chính xác và kỹ lưỡng.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vận hành máy may cần có kiến thức vững về các loại vải và vật liệu sử dụng để đảm bảo sự phù hợp và độ bền của sản phẩm cuối cùng. Họ phải hiểu rõ các yếu tố như độ dày, độ đàn hồi và độ cứng của vải để điều chỉnh máy may phù hợp.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9D42939-A91E-4CCA-4A31-D018FF47D4E9}"/>
              </a:ext>
            </a:extLst>
          </p:cNvPr>
          <p:cNvPicPr>
            <a:picLocks noChangeAspect="1"/>
          </p:cNvPicPr>
          <p:nvPr/>
        </p:nvPicPr>
        <p:blipFill>
          <a:blip r:embed="rId3"/>
          <a:stretch>
            <a:fillRect/>
          </a:stretch>
        </p:blipFill>
        <p:spPr>
          <a:xfrm>
            <a:off x="6814492" y="1722780"/>
            <a:ext cx="3533080" cy="353308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may để may các mảnh vải lại với nhau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may để may các mảnh vải lại với nhau để tạo thành các bộ phận của mũ, bao gồm phần đỉnh, lưỡi trai</a:t>
            </a:r>
            <a:r>
              <a:rPr lang="en-US" sz="2000" dirty="0"/>
              <a:t>:</a:t>
            </a:r>
          </a:p>
          <a:p>
            <a:pPr algn="l"/>
            <a:r>
              <a:rPr lang="vi-VN" b="0" i="0" dirty="0">
                <a:effectLst/>
                <a:latin typeface="Open Sans" panose="020B0606030504020204" pitchFamily="34" charset="0"/>
              </a:rPr>
              <a:t>Trong quá trình vận hành máy may để sản xuất các bộ phận của mũ, như phần đỉnh và lưỡi trai (cap), có một số dạng tai nạn thường gặp mà người làm việc cần phải cảnh giác:</a:t>
            </a:r>
          </a:p>
          <a:p>
            <a:pPr algn="l"/>
            <a:r>
              <a:rPr lang="vi-VN" b="0" i="0" dirty="0">
                <a:effectLst/>
                <a:latin typeface="Open Sans" panose="020B0606030504020204" pitchFamily="34" charset="0"/>
              </a:rPr>
              <a:t>Một trong những tai nạn phổ biến là việc bị cắt hoặc thương tích do tiếp xúc với các bộ phận cắt của máy may. Các lưỡi dao và cơ cấu cắt có thể gây ra tổn thương nghiêm trọng nếu không tuân thủ các biện pháp an toàn khi vận hành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8E0DBA1-2B76-8043-EBC9-1B2C5C5F7C80}"/>
              </a:ext>
            </a:extLst>
          </p:cNvPr>
          <p:cNvPicPr>
            <a:picLocks noChangeAspect="1"/>
          </p:cNvPicPr>
          <p:nvPr/>
        </p:nvPicPr>
        <p:blipFill>
          <a:blip r:embed="rId3"/>
          <a:stretch>
            <a:fillRect/>
          </a:stretch>
        </p:blipFill>
        <p:spPr>
          <a:xfrm>
            <a:off x="6814492" y="1722780"/>
            <a:ext cx="3533080" cy="353308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mảnh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xvận hành máy may để may các mảnh vải lại với nhau để tạo thành các bộ phận của mũ, bao gồm phần đỉnh, lưỡi trai</a:t>
            </a:r>
          </a:p>
          <a:p>
            <a:r>
              <a:rPr lang="vi-VN" b="0" i="0" dirty="0">
                <a:effectLst/>
                <a:latin typeface="Open Sans" panose="020B0606030504020204" pitchFamily="34" charset="0"/>
              </a:rPr>
              <a:t>Có một số nguyên nhân chính gây ra tai nạn trong quá trình vận hành máy may để sản xuất các bộ phận của mũ như phần đỉnh và lưỡi trai (cap).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quan trọng là thiếu hiểu biết và kinh nghiệm về cách vận hành máy. Người làm việc có thể gặp khó khăn trong việc điều chỉnh máy may đúng cách để phù hợp với loại vải và sản phẩm cụ thể đang được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C76C517-4A4D-6EA7-A142-AAC22857E528}"/>
              </a:ext>
            </a:extLst>
          </p:cNvPr>
          <p:cNvPicPr>
            <a:picLocks noChangeAspect="1"/>
          </p:cNvPicPr>
          <p:nvPr/>
        </p:nvPicPr>
        <p:blipFill>
          <a:blip r:embed="rId3"/>
          <a:stretch>
            <a:fillRect/>
          </a:stretch>
        </p:blipFill>
        <p:spPr>
          <a:xfrm>
            <a:off x="6814492" y="1722780"/>
            <a:ext cx="3533080" cy="353308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mảnh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may để may các mảnh vải lại với nhau để tạo thành các bộ phận của mũ, bao gồm phần đỉnh, lưỡi trai</a:t>
            </a:r>
            <a:r>
              <a:rPr lang="en-US" sz="2000" dirty="0"/>
              <a:t>:</a:t>
            </a:r>
          </a:p>
          <a:p>
            <a:pPr algn="l">
              <a:buFont typeface="Arial" panose="020B0604020202020204" pitchFamily="34" charset="0"/>
              <a:buChar char="•"/>
            </a:pPr>
            <a:r>
              <a:rPr lang="vi-VN" b="0" i="0" dirty="0">
                <a:effectLst/>
                <a:latin typeface="Open Sans" panose="020B0606030504020204" pitchFamily="34" charset="0"/>
              </a:rPr>
              <a:t>Trước tiên, việc đảm bảo rằng tất cả nhân viên được đào tạo đầy đủ về cách vận hành máy một cách an toàn và hiệu quả là rất quan trọng.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Đào tạo này bao gồm việc hướng dẫn về việc sử dụng thiết bị bảo vệ cá nhân, nhận biết nguy cơ và xử lý tình huống khẩn cấp.</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4F91C82-E898-3F77-E815-AC343A36A3AD}"/>
              </a:ext>
            </a:extLst>
          </p:cNvPr>
          <p:cNvPicPr>
            <a:picLocks noChangeAspect="1"/>
          </p:cNvPicPr>
          <p:nvPr/>
        </p:nvPicPr>
        <p:blipFill>
          <a:blip r:embed="rId3"/>
          <a:stretch>
            <a:fillRect/>
          </a:stretch>
        </p:blipFill>
        <p:spPr>
          <a:xfrm>
            <a:off x="6814492" y="1722780"/>
            <a:ext cx="3533080" cy="353308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mảnh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may để may các mảnh vải lại với nhau để tạo thành các bộ phận của mũ, bao gồm phần đỉnh, lưỡi trai</a:t>
            </a:r>
            <a:r>
              <a:rPr lang="en-US" sz="2000" dirty="0"/>
              <a:t>:</a:t>
            </a:r>
          </a:p>
          <a:p>
            <a:pPr algn="l">
              <a:buFont typeface="Arial" panose="020B0604020202020204" pitchFamily="34" charset="0"/>
              <a:buChar char="•"/>
            </a:pPr>
            <a:r>
              <a:rPr lang="vi-VN" b="0" i="0" dirty="0">
                <a:effectLst/>
                <a:latin typeface="Open Sans" panose="020B0606030504020204" pitchFamily="34" charset="0"/>
              </a:rPr>
              <a:t>Sử dụng thiết bị bảo hộ cá nhân: Tất cả nhân viên được yêu cầu sử dụng các thiết bị bảo hộ cá nhân như khẩu trang, kính bảo hộ, và găng tay để bảo vệ khỏi các nguy cơ tiềm ẩn như bụi vải và chấn thương từ máy móc.</a:t>
            </a:r>
          </a:p>
          <a:p>
            <a:pPr algn="l">
              <a:buFont typeface="Arial" panose="020B0604020202020204" pitchFamily="34" charset="0"/>
              <a:buChar char="•"/>
            </a:pPr>
            <a:r>
              <a:rPr lang="vi-VN" b="0" i="0" dirty="0">
                <a:effectLst/>
                <a:latin typeface="Open Sans" panose="020B0606030504020204" pitchFamily="34" charset="0"/>
              </a:rPr>
              <a:t>Đào tạo an toàn: Tất cả nhân viên phải được đào tạo về các quy tắc an toàn khi vận hành máy may, bao gồm cách sử dụng thiết bị an toàn và biện pháp khẩn cấp khi có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B2BACE0-7977-5EBD-77B2-E726ADF65948}"/>
              </a:ext>
            </a:extLst>
          </p:cNvPr>
          <p:cNvPicPr>
            <a:picLocks noChangeAspect="1"/>
          </p:cNvPicPr>
          <p:nvPr/>
        </p:nvPicPr>
        <p:blipFill>
          <a:blip r:embed="rId3"/>
          <a:stretch>
            <a:fillRect/>
          </a:stretch>
        </p:blipFill>
        <p:spPr>
          <a:xfrm>
            <a:off x="6814492" y="1722780"/>
            <a:ext cx="3533080" cy="3533080"/>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mảnh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vải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may để may các mảnh vải lại với nhau để tạo thành các bộ phận của mũ, bao gồm phần đỉnh, lưỡi trai</a:t>
            </a:r>
            <a:r>
              <a:rPr lang="en-US" sz="2000" dirty="0"/>
              <a:t>:</a:t>
            </a:r>
          </a:p>
          <a:p>
            <a:pPr algn="l">
              <a:buFont typeface="Arial" panose="020B0604020202020204" pitchFamily="34" charset="0"/>
              <a:buChar char="•"/>
            </a:pPr>
            <a:r>
              <a:rPr lang="vi-VN" b="0" i="0" dirty="0">
                <a:effectLst/>
                <a:latin typeface="Open Sans" panose="020B0606030504020204" pitchFamily="34" charset="0"/>
              </a:rPr>
              <a:t>Bảo vệ bản thân và người khác: Ngay khi xảy ra tai nạn, hãy đảm bảo an toàn cho bản thân và những người xung quanh bằng cách ngừng máy may và ngắt nguồn điện nếu có thể. Hãy đảm bảo rằng không ai gần khu vực nguy hiểm.</a:t>
            </a:r>
          </a:p>
          <a:p>
            <a:pPr algn="l">
              <a:buFont typeface="Arial" panose="020B0604020202020204" pitchFamily="34" charset="0"/>
              <a:buChar char="•"/>
            </a:pPr>
            <a:r>
              <a:rPr lang="vi-VN" b="0" i="0" dirty="0">
                <a:effectLst/>
                <a:latin typeface="Open Sans" panose="020B0606030504020204" pitchFamily="34" charset="0"/>
              </a:rPr>
              <a:t>Cấp cứu: Gọi ngay số cấp cứu hoặc hệ thống cứu thương nếu cần thiết. Hãy cung cấp thông tin chính xác và chi tiết về tình hình cần cứu giúp.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20B56BD-594C-4190-A6CD-B1533CA5E039}"/>
              </a:ext>
            </a:extLst>
          </p:cNvPr>
          <p:cNvPicPr>
            <a:picLocks noChangeAspect="1"/>
          </p:cNvPicPr>
          <p:nvPr/>
        </p:nvPicPr>
        <p:blipFill>
          <a:blip r:embed="rId3"/>
          <a:stretch>
            <a:fillRect/>
          </a:stretch>
        </p:blipFill>
        <p:spPr>
          <a:xfrm>
            <a:off x="6814492" y="1722780"/>
            <a:ext cx="3533080" cy="3533080"/>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thêu các hình in hoặc logo lên mũ lưỡi trai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thêu các hình in hoặc logo lên mũ lưỡi trai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hành máy thêu để in hình hoặc logo lên mũ lưỡi trai (còn gọi là cap) đòi hỏi sự chính xác và kỹ năng chuyên môn.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này bao gồm nhiều bước cụ thể, bắt đầu từ chuẩn bị vật liệu cho đến việc hoàn thiện sản phẩm cuối cùng.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87059C20-1B72-E84D-D456-7276AC31A017}"/>
              </a:ext>
            </a:extLst>
          </p:cNvPr>
          <p:cNvPicPr>
            <a:picLocks noChangeAspect="1"/>
          </p:cNvPicPr>
          <p:nvPr/>
        </p:nvPicPr>
        <p:blipFill>
          <a:blip r:embed="rId3"/>
          <a:stretch>
            <a:fillRect/>
          </a:stretch>
        </p:blipFill>
        <p:spPr>
          <a:xfrm>
            <a:off x="-530324" y="4149080"/>
            <a:ext cx="3312368" cy="331236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thêu các hình in hoặc logo lên mũ lưỡi trai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thêu các hình in hoặc logo lên mũ lưỡi trai</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thêu để in hình hoặc logo lên mũ lưỡi trai, có một số loại tai nạn có thể xảy ra. Một trong những tai nạn phổ biến nhất là xê dịch của vật liệu, khi mũ không được gắn chặt hoặc không được căng đều trên máy thêu. Điều này có thể dẫn đến việc in không chính xác hoặc mất cân đối của hình ảnh.</a:t>
            </a:r>
          </a:p>
          <a:p>
            <a:pPr algn="l"/>
            <a:r>
              <a:rPr lang="vi-VN" b="0" i="0" dirty="0">
                <a:effectLst/>
                <a:latin typeface="Open Sans" panose="020B0606030504020204" pitchFamily="34" charset="0"/>
              </a:rPr>
              <a:t>Tai nạn khác có thể là do lỗi lập trình, khi thông số kỹ thuật không được thiết lập đúng. Điều này có thể gây ra việc thêu không đồng đều hoặc lỗi hình ảnh trên sản phẩm cuối cùng.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43ED1C0-6E4F-C42C-D1EE-B32C747C6953}"/>
              </a:ext>
            </a:extLst>
          </p:cNvPr>
          <p:cNvPicPr>
            <a:picLocks noChangeAspect="1"/>
          </p:cNvPicPr>
          <p:nvPr/>
        </p:nvPicPr>
        <p:blipFill>
          <a:blip r:embed="rId3"/>
          <a:stretch>
            <a:fillRect/>
          </a:stretch>
        </p:blipFill>
        <p:spPr>
          <a:xfrm>
            <a:off x="-530324" y="4149080"/>
            <a:ext cx="3312368" cy="331236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thêu các hình in hoặc logo lên mũ lưỡi trai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thêu các hình in hoặc logo lên mũ lưỡi trai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vận hành máy thêu để in hình hoặc logo lên mũ lưỡi trai. Một trong những nguyên nhân chính là thiếu hiểu biết và kỹ năng vận hành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Những người làm việc không được đào tạo đầy đủ về cách sử dụng máy thêu có thể gặp khó khăn trong việc thiết lập máy và giải quyết các vấn đề kỹ thuật.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A8751BE-62AB-3FC2-0CFA-9B617FEBCB54}"/>
              </a:ext>
            </a:extLst>
          </p:cNvPr>
          <p:cNvPicPr>
            <a:picLocks noChangeAspect="1"/>
          </p:cNvPicPr>
          <p:nvPr/>
        </p:nvPicPr>
        <p:blipFill>
          <a:blip r:embed="rId3"/>
          <a:stretch>
            <a:fillRect/>
          </a:stretch>
        </p:blipFill>
        <p:spPr>
          <a:xfrm>
            <a:off x="-530324" y="4149080"/>
            <a:ext cx="3312368" cy="331236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thêu các hình in hoặc logo lên mũ lưỡi trai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thêu các hình in hoặc logo lên mũ lưỡi trai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khi vận hành máy thêu để in hình hoặc logo lên mũ lưỡi trai, cần thực hiện một số biện pháp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rằng tất cả nhân viên được đào tạo kỹ lưỡng về cách sử dụng máy thêu và các quy trình an toàn là rất quan trọng. Đào tạo nên bao gồm cách vận hành máy, quy trình khẩn cấp trong trường hợp xảy ra sự cố, và cách đảm bảo an toàn cá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2B87B27-AF2B-9935-2461-725C0CC321CD}"/>
              </a:ext>
            </a:extLst>
          </p:cNvPr>
          <p:cNvPicPr>
            <a:picLocks noChangeAspect="1"/>
          </p:cNvPicPr>
          <p:nvPr/>
        </p:nvPicPr>
        <p:blipFill>
          <a:blip r:embed="rId3"/>
          <a:stretch>
            <a:fillRect/>
          </a:stretch>
        </p:blipFill>
        <p:spPr>
          <a:xfrm>
            <a:off x="-530324" y="4149080"/>
            <a:ext cx="3312368" cy="331236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thêu các hình in hoặc logo lên mũ lưỡi trai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thêu các hình in hoặc logo lên mũ lưỡi trai </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Quy định an toàn lao động khi vận hành máy thêu để in hình hoặc logo lên mũ lưỡi trai là cực kỳ quan trọng để đảm bảo sự an toàn cho nhân viên và giảm thiểu nguy cơ tai nạn. Các quy định này thường bao gồm nhiều khía cạnh:</a:t>
            </a:r>
          </a:p>
          <a:p>
            <a:pPr algn="l"/>
            <a:r>
              <a:rPr lang="vi-VN" b="0" i="0" dirty="0">
                <a:effectLst/>
                <a:latin typeface="Open Sans" panose="020B0606030504020204" pitchFamily="34" charset="0"/>
              </a:rPr>
              <a:t>Trang bị bảo hộ cá nhân là một yếu tố quan trọng. Nhân viên phải được yêu cầu sử dụng kính bảo hộ để bảo vệ mắt khỏi bụi và mảnh vụn có thể phát ra từ quá trình thêu.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E8B05D6-071A-1125-6D89-D516193ADBD3}"/>
              </a:ext>
            </a:extLst>
          </p:cNvPr>
          <p:cNvPicPr>
            <a:picLocks noChangeAspect="1"/>
          </p:cNvPicPr>
          <p:nvPr/>
        </p:nvPicPr>
        <p:blipFill>
          <a:blip r:embed="rId3"/>
          <a:stretch>
            <a:fillRect/>
          </a:stretch>
        </p:blipFill>
        <p:spPr>
          <a:xfrm>
            <a:off x="-530324" y="4149080"/>
            <a:ext cx="3312368" cy="331236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thêu các hình in hoặc logo lên mũ lưỡi trai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thêu các hình in hoặc logo lên mũ lưỡi trai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thêu để in hình hoặc logo lên mũ lưỡi trai đòi hỏi sự nhanh nhẹn và kỹ năng giải quyết vấn đề.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đáp ứng nhanh chóng và đúng cách có thể giảm thiểu tổn thất và nguy cơ cho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F2A3B71-3F4E-EA33-6A28-AA2C239A0901}"/>
              </a:ext>
            </a:extLst>
          </p:cNvPr>
          <p:cNvPicPr>
            <a:picLocks noChangeAspect="1"/>
          </p:cNvPicPr>
          <p:nvPr/>
        </p:nvPicPr>
        <p:blipFill>
          <a:blip r:embed="rId3"/>
          <a:stretch>
            <a:fillRect/>
          </a:stretch>
        </p:blipFill>
        <p:spPr>
          <a:xfrm>
            <a:off x="-530324" y="4149080"/>
            <a:ext cx="3312368" cy="331236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194</TotalTime>
  <Words>2559</Words>
  <Application>Microsoft Office PowerPoint</Application>
  <PresentationFormat>Custom</PresentationFormat>
  <Paragraphs>94</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MŨ LƯỠI TRAI</vt:lpstr>
      <vt:lpstr>Một số vụ tai nạn trong  nhà máy sản xuất mũ lưỡi trai</vt:lpstr>
      <vt:lpstr>Tóm tắt bài học</vt:lpstr>
      <vt:lpstr>Vận hành máy cắt vải để chuẩn bị gia công mũ lưỡi trai </vt:lpstr>
      <vt:lpstr>Vận hành máy cắt vải để chuẩn bị gia công mũ lưỡi trai </vt:lpstr>
      <vt:lpstr>Vận hành máy cắt vải để chuẩn bị gia công mũ lưỡi trai </vt:lpstr>
      <vt:lpstr>Vận hành máy cắt vải để chuẩn bị gia công mũ lưỡi trai </vt:lpstr>
      <vt:lpstr>Vận hành máy cắt vải để chuẩn bị gia công mũ lưỡi trai </vt:lpstr>
      <vt:lpstr>Vận hành máy cắt vải để chuẩn bị gia công mũ lưỡi trai </vt:lpstr>
      <vt:lpstr>Vận hành máy may để may các mảnh vải lại với nhau</vt:lpstr>
      <vt:lpstr>Vận hành máy may để may các mảnh vải lại với nhau</vt:lpstr>
      <vt:lpstr>Vận hành máy may để may các mảnh vải lại với nhau</vt:lpstr>
      <vt:lpstr>Vận hành máy may để may các mảnh vải lại với nhau</vt:lpstr>
      <vt:lpstr>Vận hành máy may để may các mảnh vải lại với nhau</vt:lpstr>
      <vt:lpstr>Vận hành máy may để may các mảnh vải lại với nhau</vt:lpstr>
      <vt:lpstr>Vận hành máy thêu các hình in hoặc logo lên mũ lưỡi trai</vt:lpstr>
      <vt:lpstr>Vận hành máy thêu các hình in hoặc logo lên mũ lưỡi trai</vt:lpstr>
      <vt:lpstr>Vận hành máy thêu các hình in hoặc logo lên mũ lưỡi trai</vt:lpstr>
      <vt:lpstr>Vận hành máy thêu các hình in hoặc logo lên mũ lưỡi trai</vt:lpstr>
      <vt:lpstr>Vận hành máy thêu các hình in hoặc logo lên mũ lưỡi trai</vt:lpstr>
      <vt:lpstr>Vận hành máy thêu các hình in hoặc logo lên mũ lưỡi trai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2024-04-04T07:57:43Z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