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1" d="100"/>
          <a:sy n="111" d="100"/>
        </p:scale>
        <p:origin x="1296" y="-124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MẮM THỦY HẢI SẢN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B9F775D8-10DB-6F5D-A03B-D9E2DCD661E8}"/>
              </a:ext>
            </a:extLst>
          </p:cNvPr>
          <p:cNvPicPr>
            <a:picLocks noChangeAspect="1"/>
          </p:cNvPicPr>
          <p:nvPr/>
        </p:nvPicPr>
        <p:blipFill>
          <a:blip r:embed="rId4"/>
          <a:stretch>
            <a:fillRect/>
          </a:stretch>
        </p:blipFill>
        <p:spPr>
          <a:xfrm>
            <a:off x="4470695" y="4005064"/>
            <a:ext cx="3245844" cy="324584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389912"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mắm</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thủy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hải</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mắm</a:t>
            </a:r>
            <a:r>
              <a:rPr lang="en-US" b="0" i="0" dirty="0">
                <a:solidFill>
                  <a:srgbClr val="0D0D0D"/>
                </a:solidFill>
                <a:effectLst/>
                <a:latin typeface="Söhne"/>
              </a:rPr>
              <a:t> </a:t>
            </a:r>
            <a:r>
              <a:rPr lang="en-US" b="0" i="0" dirty="0" err="1">
                <a:solidFill>
                  <a:srgbClr val="0D0D0D"/>
                </a:solidFill>
                <a:effectLst/>
                <a:latin typeface="Söhne"/>
              </a:rPr>
              <a:t>thủy</a:t>
            </a:r>
            <a:r>
              <a:rPr lang="en-US" b="0" i="0" dirty="0">
                <a:solidFill>
                  <a:srgbClr val="0D0D0D"/>
                </a:solidFill>
                <a:effectLst/>
                <a:latin typeface="Söhne"/>
              </a:rPr>
              <a:t> </a:t>
            </a:r>
            <a:r>
              <a:rPr lang="en-US" b="0" i="0" dirty="0" err="1">
                <a:solidFill>
                  <a:srgbClr val="0D0D0D"/>
                </a:solidFill>
                <a:effectLst/>
                <a:latin typeface="Söhne"/>
              </a:rPr>
              <a:t>hải</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đặc</a:t>
            </a:r>
            <a:r>
              <a:rPr lang="en-US" b="0" i="0" dirty="0">
                <a:solidFill>
                  <a:srgbClr val="0D0D0D"/>
                </a:solidFill>
                <a:effectLst/>
                <a:latin typeface="Söhne"/>
              </a:rPr>
              <a:t> </a:t>
            </a:r>
            <a:r>
              <a:rPr lang="en-US" b="0" i="0" dirty="0" err="1">
                <a:solidFill>
                  <a:srgbClr val="0D0D0D"/>
                </a:solidFill>
                <a:effectLst/>
                <a:latin typeface="Söhne"/>
              </a:rPr>
              <a:t>biệt</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ở </a:t>
            </a:r>
            <a:r>
              <a:rPr lang="en-US" b="0" i="0" dirty="0" err="1">
                <a:solidFill>
                  <a:srgbClr val="0D0D0D"/>
                </a:solidFill>
                <a:effectLst/>
                <a:latin typeface="Söhne"/>
              </a:rPr>
              <a:t>các</a:t>
            </a:r>
            <a:r>
              <a:rPr lang="en-US" b="0" i="0" dirty="0">
                <a:solidFill>
                  <a:srgbClr val="0D0D0D"/>
                </a:solidFill>
                <a:effectLst/>
                <a:latin typeface="Söhne"/>
              </a:rPr>
              <a:t> </a:t>
            </a:r>
            <a:r>
              <a:rPr lang="en-US" b="0" i="0" dirty="0" err="1">
                <a:solidFill>
                  <a:srgbClr val="0D0D0D"/>
                </a:solidFill>
                <a:effectLst/>
                <a:latin typeface="Söhne"/>
              </a:rPr>
              <a:t>nhà</a:t>
            </a:r>
            <a:r>
              <a:rPr lang="en-US" b="0" i="0" dirty="0">
                <a:solidFill>
                  <a:srgbClr val="0D0D0D"/>
                </a:solidFill>
                <a:effectLst/>
                <a:latin typeface="Söhne"/>
              </a:rPr>
              <a:t> </a:t>
            </a:r>
            <a:r>
              <a:rPr lang="en-US" b="0" i="0" dirty="0" err="1">
                <a:solidFill>
                  <a:srgbClr val="0D0D0D"/>
                </a:solidFill>
                <a:effectLst/>
                <a:latin typeface="Söhne"/>
              </a:rPr>
              <a:t>máy</a:t>
            </a:r>
            <a:r>
              <a:rPr lang="en-US" b="0" i="0" dirty="0">
                <a:solidFill>
                  <a:srgbClr val="0D0D0D"/>
                </a:solidFill>
                <a:effectLst/>
                <a:latin typeface="Söhne"/>
              </a:rPr>
              <a:t> </a:t>
            </a:r>
            <a:r>
              <a:rPr lang="en-US" b="0" i="0" dirty="0" err="1">
                <a:solidFill>
                  <a:srgbClr val="0D0D0D"/>
                </a:solidFill>
                <a:effectLst/>
                <a:latin typeface="Söhne"/>
              </a:rPr>
              <a:t>lớn</a:t>
            </a:r>
            <a:r>
              <a:rPr lang="en-US" b="0" i="0" dirty="0">
                <a:solidFill>
                  <a:srgbClr val="0D0D0D"/>
                </a:solidFill>
                <a:effectLst/>
                <a:latin typeface="Söhne"/>
              </a:rPr>
              <a:t> </a:t>
            </a:r>
            <a:r>
              <a:rPr lang="en-US" b="0" i="0" dirty="0" err="1">
                <a:solidFill>
                  <a:srgbClr val="0D0D0D"/>
                </a:solidFill>
                <a:effectLst/>
                <a:latin typeface="Söhne"/>
              </a:rPr>
              <a:t>tại</a:t>
            </a:r>
            <a:r>
              <a:rPr lang="en-US" b="0" i="0" dirty="0">
                <a:solidFill>
                  <a:srgbClr val="0D0D0D"/>
                </a:solidFill>
                <a:effectLst/>
                <a:latin typeface="Söhne"/>
              </a:rPr>
              <a:t> </a:t>
            </a:r>
            <a:r>
              <a:rPr lang="en-US" b="0" i="0" dirty="0" err="1">
                <a:solidFill>
                  <a:srgbClr val="0D0D0D"/>
                </a:solidFill>
                <a:effectLst/>
                <a:latin typeface="Söhne"/>
              </a:rPr>
              <a:t>Việt</a:t>
            </a:r>
            <a:r>
              <a:rPr lang="en-US" b="0" i="0" dirty="0">
                <a:solidFill>
                  <a:srgbClr val="0D0D0D"/>
                </a:solidFill>
                <a:effectLst/>
                <a:latin typeface="Söhne"/>
              </a:rPr>
              <a:t> Nam, </a:t>
            </a:r>
            <a:r>
              <a:rPr lang="en-US" b="0" i="0" dirty="0" err="1">
                <a:solidFill>
                  <a:srgbClr val="0D0D0D"/>
                </a:solidFill>
                <a:effectLst/>
                <a:latin typeface="Söhne"/>
              </a:rPr>
              <a:t>đang</a:t>
            </a:r>
            <a:r>
              <a:rPr lang="en-US" b="0" i="0" dirty="0">
                <a:solidFill>
                  <a:srgbClr val="0D0D0D"/>
                </a:solidFill>
                <a:effectLst/>
                <a:latin typeface="Söhne"/>
              </a:rPr>
              <a:t> </a:t>
            </a:r>
            <a:r>
              <a:rPr lang="en-US" b="0" i="0" dirty="0" err="1">
                <a:solidFill>
                  <a:srgbClr val="0D0D0D"/>
                </a:solidFill>
                <a:effectLst/>
                <a:latin typeface="Söhne"/>
              </a:rPr>
              <a:t>đối</a:t>
            </a:r>
            <a:r>
              <a:rPr lang="en-US" b="0" i="0" dirty="0">
                <a:solidFill>
                  <a:srgbClr val="0D0D0D"/>
                </a:solidFill>
                <a:effectLst/>
                <a:latin typeface="Söhne"/>
              </a:rPr>
              <a:t> </a:t>
            </a:r>
            <a:r>
              <a:rPr lang="en-US" b="0" i="0" dirty="0" err="1">
                <a:solidFill>
                  <a:srgbClr val="0D0D0D"/>
                </a:solidFill>
                <a:effectLst/>
                <a:latin typeface="Söhne"/>
              </a:rPr>
              <a:t>mặt</a:t>
            </a:r>
            <a:r>
              <a:rPr lang="en-US" b="0" i="0" dirty="0">
                <a:solidFill>
                  <a:srgbClr val="0D0D0D"/>
                </a:solidFill>
                <a:effectLst/>
                <a:latin typeface="Söhne"/>
              </a:rPr>
              <a:t> </a:t>
            </a:r>
            <a:r>
              <a:rPr lang="en-US" b="0" i="0" dirty="0" err="1">
                <a:solidFill>
                  <a:srgbClr val="0D0D0D"/>
                </a:solidFill>
                <a:effectLst/>
                <a:latin typeface="Söhne"/>
              </a:rPr>
              <a:t>với</a:t>
            </a:r>
            <a:r>
              <a:rPr lang="en-US" b="0" i="0" dirty="0">
                <a:solidFill>
                  <a:srgbClr val="0D0D0D"/>
                </a:solidFill>
                <a:effectLst/>
                <a:latin typeface="Söhne"/>
              </a:rPr>
              <a:t> </a:t>
            </a:r>
            <a:r>
              <a:rPr lang="en-US" b="0" i="0" dirty="0" err="1">
                <a:solidFill>
                  <a:srgbClr val="0D0D0D"/>
                </a:solidFill>
                <a:effectLst/>
                <a:latin typeface="Söhne"/>
              </a:rPr>
              <a:t>nhiều</a:t>
            </a:r>
            <a:r>
              <a:rPr lang="en-US" b="0" i="0" dirty="0">
                <a:solidFill>
                  <a:srgbClr val="0D0D0D"/>
                </a:solidFill>
                <a:effectLst/>
                <a:latin typeface="Söhne"/>
              </a:rPr>
              <a:t> </a:t>
            </a:r>
            <a:r>
              <a:rPr lang="en-US" b="0" i="0" dirty="0" err="1">
                <a:solidFill>
                  <a:srgbClr val="0D0D0D"/>
                </a:solidFill>
                <a:effectLst/>
                <a:latin typeface="Söhne"/>
              </a:rPr>
              <a:t>vấn</a:t>
            </a:r>
            <a:r>
              <a:rPr lang="en-US" b="0" i="0" dirty="0">
                <a:solidFill>
                  <a:srgbClr val="0D0D0D"/>
                </a:solidFill>
                <a:effectLst/>
                <a:latin typeface="Söhne"/>
              </a:rPr>
              <a:t> </a:t>
            </a:r>
            <a:r>
              <a:rPr lang="en-US" b="0" i="0" dirty="0" err="1">
                <a:solidFill>
                  <a:srgbClr val="0D0D0D"/>
                </a:solidFill>
                <a:effectLst/>
                <a:latin typeface="Söhne"/>
              </a:rPr>
              <a:t>đề</a:t>
            </a:r>
            <a:r>
              <a:rPr lang="en-US" b="0" i="0" dirty="0">
                <a:solidFill>
                  <a:srgbClr val="0D0D0D"/>
                </a:solidFill>
                <a:effectLst/>
                <a:latin typeface="Söhne"/>
              </a:rPr>
              <a:t> </a:t>
            </a:r>
            <a:r>
              <a:rPr lang="en-US" b="0" i="0" dirty="0" err="1">
                <a:solidFill>
                  <a:srgbClr val="0D0D0D"/>
                </a:solidFill>
                <a:effectLst/>
                <a:latin typeface="Söhne"/>
              </a:rPr>
              <a:t>liên</a:t>
            </a:r>
            <a:r>
              <a:rPr lang="en-US" b="0" i="0" dirty="0">
                <a:solidFill>
                  <a:srgbClr val="0D0D0D"/>
                </a:solidFill>
                <a:effectLst/>
                <a:latin typeface="Söhne"/>
              </a:rPr>
              <a:t> </a:t>
            </a:r>
            <a:r>
              <a:rPr lang="en-US" b="0" i="0" dirty="0" err="1">
                <a:solidFill>
                  <a:srgbClr val="0D0D0D"/>
                </a:solidFill>
                <a:effectLst/>
                <a:latin typeface="Söhne"/>
              </a:rPr>
              <a:t>quan</a:t>
            </a:r>
            <a:r>
              <a:rPr lang="en-US" b="0" i="0" dirty="0">
                <a:solidFill>
                  <a:srgbClr val="0D0D0D"/>
                </a:solidFill>
                <a:effectLst/>
                <a:latin typeface="Söhne"/>
              </a:rPr>
              <a:t> </a:t>
            </a:r>
            <a:r>
              <a:rPr lang="en-US" b="0" i="0" dirty="0" err="1">
                <a:solidFill>
                  <a:srgbClr val="0D0D0D"/>
                </a:solidFill>
                <a:effectLst/>
                <a:latin typeface="Söhne"/>
              </a:rPr>
              <a:t>đến</a:t>
            </a:r>
            <a:r>
              <a:rPr lang="en-US" b="0" i="0" dirty="0">
                <a:solidFill>
                  <a:srgbClr val="0D0D0D"/>
                </a:solidFill>
                <a:effectLst/>
                <a:latin typeface="Söhne"/>
              </a:rPr>
              <a:t> an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sz="2000" dirty="0">
                <a:ea typeface="+mn-lt"/>
                <a:cs typeface="+mn-lt"/>
              </a:rPr>
              <a:t>:</a:t>
            </a:r>
            <a:endParaRPr lang="en-US" dirty="0"/>
          </a:p>
          <a:p>
            <a:pPr marL="730885" lvl="1" indent="-304165"/>
            <a:r>
              <a:rPr lang="vi-VN" i="0" dirty="0">
                <a:solidFill>
                  <a:srgbClr val="0D0D0D"/>
                </a:solidFill>
                <a:effectLst/>
                <a:latin typeface="Söhne"/>
              </a:rPr>
              <a:t>Nguy cơ về hóa chất độc hại</a:t>
            </a:r>
            <a:endParaRPr lang="en-US" i="0" dirty="0">
              <a:solidFill>
                <a:srgbClr val="0D0D0D"/>
              </a:solidFill>
              <a:effectLst/>
              <a:latin typeface="Söhne"/>
            </a:endParaRPr>
          </a:p>
          <a:p>
            <a:pPr marL="730885" lvl="1" indent="-304165"/>
            <a:r>
              <a:rPr lang="vi-VN" dirty="0">
                <a:solidFill>
                  <a:srgbClr val="0D0D0D"/>
                </a:solidFill>
                <a:latin typeface="Söhne"/>
              </a:rPr>
              <a:t>Nguy cơ về thiên tai</a:t>
            </a:r>
            <a:endParaRPr lang="en-US"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r>
              <a:rPr lang="en-US" dirty="0">
                <a:solidFill>
                  <a:srgbClr val="0D0D0D"/>
                </a:solidFill>
                <a:latin typeface="Söhne"/>
              </a:rPr>
              <a:t> </a:t>
            </a:r>
            <a:r>
              <a:rPr lang="en-US" dirty="0" err="1">
                <a:solidFill>
                  <a:srgbClr val="0D0D0D"/>
                </a:solidFill>
                <a:latin typeface="Söhne"/>
              </a:rPr>
              <a:t>liên</a:t>
            </a:r>
            <a:r>
              <a:rPr lang="en-US" dirty="0">
                <a:solidFill>
                  <a:srgbClr val="0D0D0D"/>
                </a:solidFill>
                <a:latin typeface="Söhne"/>
              </a:rPr>
              <a:t> </a:t>
            </a:r>
            <a:r>
              <a:rPr lang="en-US" dirty="0" err="1">
                <a:solidFill>
                  <a:srgbClr val="0D0D0D"/>
                </a:solidFill>
                <a:latin typeface="Söhne"/>
              </a:rPr>
              <a:t>quan</a:t>
            </a:r>
            <a:r>
              <a:rPr lang="en-US" dirty="0">
                <a:solidFill>
                  <a:srgbClr val="0D0D0D"/>
                </a:solidFill>
                <a:latin typeface="Söhne"/>
              </a:rPr>
              <a:t> </a:t>
            </a:r>
            <a:r>
              <a:rPr lang="en-US" dirty="0" err="1">
                <a:solidFill>
                  <a:srgbClr val="0D0D0D"/>
                </a:solidFill>
                <a:latin typeface="Söhne"/>
              </a:rPr>
              <a:t>đến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en-US" dirty="0">
              <a:solidFill>
                <a:srgbClr val="0D0D0D"/>
              </a:solidFill>
              <a:latin typeface="Söhne"/>
            </a:endParaRPr>
          </a:p>
          <a:p>
            <a:pPr marL="730885" lvl="1" indent="-304165"/>
            <a:r>
              <a:rPr lang="vi-VN" dirty="0">
                <a:solidFill>
                  <a:srgbClr val="0D0D0D"/>
                </a:solidFill>
                <a:latin typeface="Söhne"/>
              </a:rPr>
              <a:t>Nguy cơ về tai nạn lao động nhiễm độc</a:t>
            </a:r>
            <a:endParaRPr lang="en-US" dirty="0">
              <a:solidFill>
                <a:srgbClr val="0D0D0D"/>
              </a:solidFill>
              <a:latin typeface="Söhne"/>
            </a:endParaRPr>
          </a:p>
          <a:p>
            <a:pPr marL="730885" lvl="1" indent="-304165"/>
            <a:r>
              <a:rPr lang="vi-VN" dirty="0">
                <a:solidFill>
                  <a:srgbClr val="0D0D0D"/>
                </a:solidFill>
                <a:latin typeface="Söhne"/>
              </a:rPr>
              <a:t>Nguy cơ về tai nạn lao động về an toàn thực phẩm</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nồi</a:t>
            </a:r>
            <a:r>
              <a:rPr lang="en-US" dirty="0"/>
              <a:t> ủ </a:t>
            </a:r>
            <a:r>
              <a:rPr lang="en-US" dirty="0" err="1"/>
              <a:t>lên</a:t>
            </a:r>
            <a:r>
              <a:rPr lang="en-US" dirty="0"/>
              <a:t> men</a:t>
            </a:r>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kiểm</a:t>
            </a:r>
            <a:r>
              <a:rPr lang="en-US" dirty="0"/>
              <a:t> </a:t>
            </a:r>
            <a:r>
              <a:rPr lang="en-US" dirty="0" err="1"/>
              <a:t>soát</a:t>
            </a:r>
            <a:r>
              <a:rPr lang="en-US" dirty="0"/>
              <a:t> </a:t>
            </a:r>
            <a:r>
              <a:rPr lang="en-US" dirty="0" err="1"/>
              <a:t>quá</a:t>
            </a:r>
            <a:r>
              <a:rPr lang="en-US" dirty="0"/>
              <a:t> </a:t>
            </a:r>
            <a:r>
              <a:rPr lang="en-US" dirty="0" err="1"/>
              <a:t>trình</a:t>
            </a:r>
            <a:r>
              <a:rPr lang="en-US" dirty="0"/>
              <a:t> </a:t>
            </a:r>
            <a:r>
              <a:rPr lang="en-US" dirty="0" err="1"/>
              <a:t>lên</a:t>
            </a:r>
            <a:r>
              <a:rPr lang="en-US" dirty="0"/>
              <a:t> men</a:t>
            </a:r>
          </a:p>
          <a:p>
            <a:pPr marL="304165" indent="-304165">
              <a:buClr>
                <a:schemeClr val="tx1"/>
              </a:buClr>
            </a:pPr>
            <a:r>
              <a:rPr lang="en-US" dirty="0"/>
              <a:t>3. </a:t>
            </a:r>
            <a:r>
              <a:rPr lang="vi-VN" dirty="0"/>
              <a:t>An toàn vệ sinh lao động đối với nhân viên chưng cất</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nồi</a:t>
            </a:r>
            <a:r>
              <a:rPr lang="en-US" dirty="0">
                <a:solidFill>
                  <a:schemeClr val="accent4"/>
                </a:solidFill>
                <a:latin typeface="UTM Aptima" panose="02040603050506020204" pitchFamily="18" charset="0"/>
              </a:rPr>
              <a:t> ủ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men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nồi</a:t>
            </a:r>
            <a:r>
              <a:rPr lang="en-US" b="1" i="0" dirty="0">
                <a:effectLst/>
                <a:latin typeface="Open Sans" panose="020B0606030504020204" pitchFamily="34" charset="0"/>
              </a:rPr>
              <a:t> ủ </a:t>
            </a:r>
            <a:r>
              <a:rPr lang="en-US" b="1" i="0" dirty="0" err="1">
                <a:effectLst/>
                <a:latin typeface="Open Sans" panose="020B0606030504020204" pitchFamily="34" charset="0"/>
              </a:rPr>
              <a:t>lên</a:t>
            </a:r>
            <a:r>
              <a:rPr lang="en-US" b="1" i="0" dirty="0">
                <a:effectLst/>
                <a:latin typeface="Open Sans" panose="020B0606030504020204" pitchFamily="34" charset="0"/>
              </a:rPr>
              <a:t> men</a:t>
            </a:r>
            <a:endParaRPr lang="en-US" sz="2400" b="1" i="0" dirty="0">
              <a:effectLst/>
              <a:latin typeface="Söhne"/>
            </a:endParaRPr>
          </a:p>
          <a:p>
            <a:r>
              <a:rPr lang="vi-VN" b="0" i="0" dirty="0">
                <a:effectLst/>
                <a:latin typeface="Open Sans" panose="020B0606030504020204" pitchFamily="34" charset="0"/>
              </a:rPr>
              <a:t>Quá trình này thường kéo dài từ vài tháng đến vài năm, tùy thuộc vào loại sản phẩm cụ thể mà nhà máy đang sản xuất. Công việc này đòi hỏi sự hiểu biết sâu sắc về quy trình lên men và khả năng điều chỉnh các thông số kỹ thuật để đảm bảo rằng quá trình lên men diễn ra một cách hiệu quả và đạt được chất lượng mong muốn của sản phẩm cuối cùng. </a:t>
            </a:r>
            <a:endParaRPr lang="en-US" b="0" i="0" dirty="0">
              <a:effectLst/>
              <a:latin typeface="Open Sans" panose="020B0606030504020204" pitchFamily="34" charset="0"/>
            </a:endParaRPr>
          </a:p>
          <a:p>
            <a:r>
              <a:rPr lang="vi-VN" b="0" i="0" dirty="0">
                <a:effectLst/>
                <a:latin typeface="Open Sans" panose="020B0606030504020204" pitchFamily="34" charset="0"/>
              </a:rPr>
              <a:t>Đồng thời, việc kiểm soát chất lượng và sự sạch sẽ của môi trường là điều không thể thiếu để đảm bảo an toàn thực phẩm và chất lượng sản phẩm.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09B3221-35C6-568E-673E-50484C7A0478}"/>
              </a:ext>
            </a:extLst>
          </p:cNvPr>
          <p:cNvPicPr>
            <a:picLocks noChangeAspect="1"/>
          </p:cNvPicPr>
          <p:nvPr/>
        </p:nvPicPr>
        <p:blipFill>
          <a:blip r:embed="rId3"/>
          <a:stretch>
            <a:fillRect/>
          </a:stretch>
        </p:blipFill>
        <p:spPr>
          <a:xfrm>
            <a:off x="-818356" y="3501008"/>
            <a:ext cx="4689897" cy="4689897"/>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nồi</a:t>
            </a:r>
            <a:r>
              <a:rPr lang="en-US" dirty="0">
                <a:solidFill>
                  <a:schemeClr val="accent4"/>
                </a:solidFill>
                <a:latin typeface="UTM Aptima" panose="02040603050506020204" pitchFamily="18" charset="0"/>
              </a:rPr>
              <a:t> ủ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men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nồi</a:t>
            </a:r>
            <a:r>
              <a:rPr lang="en-US" b="1" i="0" dirty="0">
                <a:effectLst/>
                <a:latin typeface="Open Sans" panose="020B0606030504020204" pitchFamily="34" charset="0"/>
              </a:rPr>
              <a:t> ủ </a:t>
            </a:r>
            <a:r>
              <a:rPr lang="en-US" b="1" i="0" dirty="0" err="1">
                <a:effectLst/>
                <a:latin typeface="Open Sans" panose="020B0606030504020204" pitchFamily="34" charset="0"/>
              </a:rPr>
              <a:t>lên</a:t>
            </a:r>
            <a:r>
              <a:rPr lang="en-US" b="1" i="0" dirty="0">
                <a:effectLst/>
                <a:latin typeface="Open Sans" panose="020B0606030504020204" pitchFamily="34" charset="0"/>
              </a:rPr>
              <a:t> men</a:t>
            </a:r>
            <a:endParaRPr lang="en-US" sz="2400" b="1" i="0" dirty="0">
              <a:effectLst/>
              <a:latin typeface="Söhne"/>
            </a:endParaRPr>
          </a:p>
          <a:p>
            <a:r>
              <a:rPr lang="vi-VN" b="0" i="0" dirty="0">
                <a:effectLst/>
                <a:latin typeface="Open Sans" panose="020B0606030504020204" pitchFamily="34" charset="0"/>
              </a:rPr>
              <a:t>Một trong những nguy cơ chính là tai nạn do tiếp xúc với hóa chất độc hại. Việc sử dụng muối và đường trong quá trình lên men có thể tạo ra hơi độc khi không tuân thủ quy trình an toàn. </a:t>
            </a:r>
            <a:endParaRPr lang="en-US" b="0" i="0" dirty="0">
              <a:effectLst/>
              <a:latin typeface="Open Sans" panose="020B0606030504020204" pitchFamily="34" charset="0"/>
            </a:endParaRPr>
          </a:p>
          <a:p>
            <a:r>
              <a:rPr lang="vi-VN" b="0" i="0" dirty="0">
                <a:effectLst/>
                <a:latin typeface="Open Sans" panose="020B0606030504020204" pitchFamily="34" charset="0"/>
              </a:rPr>
              <a:t>Sự tiếp xúc không an toàn có thể gây ra các vấn đề về sức khỏe, như hít phải hơi độc hoặc tiếp xúc da với chất ăn mòn.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2D63E55-D762-0B16-0602-5D9C2337E91C}"/>
              </a:ext>
            </a:extLst>
          </p:cNvPr>
          <p:cNvPicPr>
            <a:picLocks noChangeAspect="1"/>
          </p:cNvPicPr>
          <p:nvPr/>
        </p:nvPicPr>
        <p:blipFill>
          <a:blip r:embed="rId3"/>
          <a:stretch>
            <a:fillRect/>
          </a:stretch>
        </p:blipFill>
        <p:spPr>
          <a:xfrm>
            <a:off x="-818356" y="3501008"/>
            <a:ext cx="4689897" cy="4689897"/>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nồi</a:t>
            </a:r>
            <a:r>
              <a:rPr lang="en-US" dirty="0">
                <a:solidFill>
                  <a:schemeClr val="accent4"/>
                </a:solidFill>
                <a:latin typeface="UTM Aptima" panose="02040603050506020204" pitchFamily="18" charset="0"/>
              </a:rPr>
              <a:t> ủ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men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nồi</a:t>
            </a:r>
            <a:r>
              <a:rPr lang="en-US" b="1" i="0" dirty="0">
                <a:effectLst/>
                <a:latin typeface="Open Sans" panose="020B0606030504020204" pitchFamily="34" charset="0"/>
              </a:rPr>
              <a:t> ủ </a:t>
            </a:r>
            <a:r>
              <a:rPr lang="en-US" b="1" i="0" dirty="0" err="1">
                <a:effectLst/>
                <a:latin typeface="Open Sans" panose="020B0606030504020204" pitchFamily="34" charset="0"/>
              </a:rPr>
              <a:t>lên</a:t>
            </a:r>
            <a:r>
              <a:rPr lang="en-US" b="1" i="0" dirty="0">
                <a:effectLst/>
                <a:latin typeface="Open Sans" panose="020B0606030504020204" pitchFamily="34" charset="0"/>
              </a:rPr>
              <a:t> men</a:t>
            </a:r>
            <a:endParaRPr lang="en-US" sz="2400" b="1" i="0" dirty="0">
              <a:effectLst/>
              <a:latin typeface="Söhne"/>
            </a:endParaRPr>
          </a:p>
          <a:p>
            <a:r>
              <a:rPr lang="vi-VN" b="0" i="0" dirty="0">
                <a:effectLst/>
                <a:latin typeface="Open Sans" panose="020B0606030504020204" pitchFamily="34" charset="0"/>
              </a:rPr>
              <a:t>Có nhiều nguyên nhân có thể gây ra tai nạn lao động khi vận hành nồi ủ lên men trong nhà máy sản xuất mắm thủy hải sản. Một trong những nguyên nhân chính là sự thiếu hiểu biết hoặc tuân thủ không đúng các quy trình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Công nhân có thể không được đào tạo đầy đủ về cách vận hành thiết bị một cách an toàn, hoặc họ có thể bỏ qua các quy định về việc sử dụng trang thiết bị bảo hộ.</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5E666A0-CB90-B09F-9D74-F32363B089AE}"/>
              </a:ext>
            </a:extLst>
          </p:cNvPr>
          <p:cNvPicPr>
            <a:picLocks noChangeAspect="1"/>
          </p:cNvPicPr>
          <p:nvPr/>
        </p:nvPicPr>
        <p:blipFill>
          <a:blip r:embed="rId3"/>
          <a:stretch>
            <a:fillRect/>
          </a:stretch>
        </p:blipFill>
        <p:spPr>
          <a:xfrm>
            <a:off x="-818356" y="3501008"/>
            <a:ext cx="4689897" cy="4689897"/>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nồi</a:t>
            </a:r>
            <a:r>
              <a:rPr lang="en-US" dirty="0">
                <a:solidFill>
                  <a:schemeClr val="accent4"/>
                </a:solidFill>
                <a:latin typeface="UTM Aptima" panose="02040603050506020204" pitchFamily="18" charset="0"/>
              </a:rPr>
              <a:t> ủ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men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nồi</a:t>
            </a:r>
            <a:r>
              <a:rPr lang="en-US" b="1" i="0" dirty="0">
                <a:effectLst/>
                <a:latin typeface="Open Sans" panose="020B0606030504020204" pitchFamily="34" charset="0"/>
              </a:rPr>
              <a:t> ủ </a:t>
            </a:r>
            <a:r>
              <a:rPr lang="en-US" b="1" i="0" dirty="0" err="1">
                <a:effectLst/>
                <a:latin typeface="Open Sans" panose="020B0606030504020204" pitchFamily="34" charset="0"/>
              </a:rPr>
              <a:t>lên</a:t>
            </a:r>
            <a:r>
              <a:rPr lang="en-US" b="1" i="0" dirty="0">
                <a:effectLst/>
                <a:latin typeface="Open Sans" panose="020B0606030504020204" pitchFamily="34" charset="0"/>
              </a:rPr>
              <a:t> men</a:t>
            </a:r>
            <a:endParaRPr lang="en-US" sz="2400" b="1" i="0" dirty="0">
              <a:effectLst/>
              <a:latin typeface="Söhne"/>
            </a:endParaRPr>
          </a:p>
          <a:p>
            <a:r>
              <a:rPr lang="vi-VN" b="0" i="0" dirty="0">
                <a:effectLst/>
                <a:latin typeface="Open Sans" panose="020B0606030504020204" pitchFamily="34" charset="0"/>
              </a:rPr>
              <a:t>Để đảm bảo an toàn cho công nhân khi vận hành nồi ủ lên men trong nhà máy sản xuất mắm thủy hải sản, các biện pháp phòng tránh tai nạn lao động là cực kỳ quan trọng. Đầu tiên và quan trọng nhất là việc đảm bảo rằng tất cả các công nhân đều được huấn luyện đầy đủ về an toàn lao động và quy trình làm việc an toàn.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này nên bao gồm việc giáo dục về các nguy cơ tiềm ẩn, hướng dẫn về việc sử dụng trang thiết bị bảo hộ, và quy trình ứng phó trong trường hợp xảy ra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2F50A15-5121-707F-BA14-B3D68CDE1EC3}"/>
              </a:ext>
            </a:extLst>
          </p:cNvPr>
          <p:cNvPicPr>
            <a:picLocks noChangeAspect="1"/>
          </p:cNvPicPr>
          <p:nvPr/>
        </p:nvPicPr>
        <p:blipFill>
          <a:blip r:embed="rId3"/>
          <a:stretch>
            <a:fillRect/>
          </a:stretch>
        </p:blipFill>
        <p:spPr>
          <a:xfrm>
            <a:off x="-818356" y="3501008"/>
            <a:ext cx="4689897" cy="4689897"/>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nồi ủ lên men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nồi</a:t>
            </a:r>
            <a:r>
              <a:rPr lang="en-US" b="1" i="0" dirty="0">
                <a:effectLst/>
                <a:latin typeface="Open Sans" panose="020B0606030504020204" pitchFamily="34" charset="0"/>
              </a:rPr>
              <a:t> ủ </a:t>
            </a:r>
            <a:r>
              <a:rPr lang="en-US" b="1" i="0" dirty="0" err="1">
                <a:effectLst/>
                <a:latin typeface="Open Sans" panose="020B0606030504020204" pitchFamily="34" charset="0"/>
              </a:rPr>
              <a:t>lên</a:t>
            </a:r>
            <a:r>
              <a:rPr lang="en-US" b="1" i="0" dirty="0">
                <a:effectLst/>
                <a:latin typeface="Open Sans" panose="020B0606030504020204" pitchFamily="34" charset="0"/>
              </a:rPr>
              <a:t> men</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nồi ủ lên men trong nhà máy sản xuất mắm thủy hải sản là một phần không thể thiếu để đảm bảo an toàn và sức khỏe của công nhân. </a:t>
            </a:r>
            <a:endParaRPr lang="en-US" dirty="0">
              <a:latin typeface="Open Sans" panose="020B0606030504020204" pitchFamily="34" charset="0"/>
            </a:endParaRPr>
          </a:p>
          <a:p>
            <a:pPr algn="l"/>
            <a:r>
              <a:rPr lang="vi-VN" b="0" i="0" dirty="0">
                <a:effectLst/>
                <a:latin typeface="Open Sans" panose="020B0606030504020204" pitchFamily="34" charset="0"/>
              </a:rPr>
              <a:t>Đầu tiên, tất cả các công nhân cần được đào tạo đầy đủ về các quy trình an toàn lao động và sử dụng trang thiết bị bảo hộ. Họ cần phải hiểu rõ về nguy cơ và biện pháp phòng tránh trong quá trình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51F9835-A3B7-FFC7-160C-D0F4783DD835}"/>
              </a:ext>
            </a:extLst>
          </p:cNvPr>
          <p:cNvPicPr>
            <a:picLocks noChangeAspect="1"/>
          </p:cNvPicPr>
          <p:nvPr/>
        </p:nvPicPr>
        <p:blipFill>
          <a:blip r:embed="rId3"/>
          <a:stretch>
            <a:fillRect/>
          </a:stretch>
        </p:blipFill>
        <p:spPr>
          <a:xfrm>
            <a:off x="-818356" y="3501008"/>
            <a:ext cx="4689897" cy="4689897"/>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nồi ủ lên men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nồi</a:t>
            </a:r>
            <a:r>
              <a:rPr lang="en-US" b="1" i="0" dirty="0">
                <a:effectLst/>
                <a:latin typeface="Open Sans" panose="020B0606030504020204" pitchFamily="34" charset="0"/>
              </a:rPr>
              <a:t> ủ </a:t>
            </a:r>
            <a:r>
              <a:rPr lang="en-US" b="1" i="0" dirty="0" err="1">
                <a:effectLst/>
                <a:latin typeface="Open Sans" panose="020B0606030504020204" pitchFamily="34" charset="0"/>
              </a:rPr>
              <a:t>lên</a:t>
            </a:r>
            <a:r>
              <a:rPr lang="en-US" b="1" i="0" dirty="0">
                <a:effectLst/>
                <a:latin typeface="Open Sans" panose="020B0606030504020204" pitchFamily="34" charset="0"/>
              </a:rPr>
              <a:t> men</a:t>
            </a:r>
            <a:endParaRPr lang="en-US" sz="2400" b="1" i="0" dirty="0">
              <a:effectLst/>
              <a:latin typeface="Söhne"/>
            </a:endParaRPr>
          </a:p>
          <a:p>
            <a:r>
              <a:rPr lang="vi-VN" b="0" i="0" dirty="0">
                <a:effectLst/>
                <a:latin typeface="Open Sans" panose="020B0606030504020204" pitchFamily="34" charset="0"/>
              </a:rPr>
              <a:t>Đầu tiên, cần thông báo ngay lập tức về tai nạn cho các cấp quản lý và đồng nghiệp để có sự hỗ trợ và giúp đỡ.</a:t>
            </a:r>
          </a:p>
          <a:p>
            <a:r>
              <a:rPr lang="vi-VN" b="0" i="0" dirty="0">
                <a:effectLst/>
                <a:latin typeface="Open Sans" panose="020B0606030504020204" pitchFamily="34" charset="0"/>
              </a:rPr>
              <a:t>Sau đó, công nhân cần phải đánh giá tình hình và xác định nguyên nhân của tai nạn để đưa ra biện pháp cứu hộ phù hợp. Việc sử dụng trang thiết bị bảo hộ và các phương tiện cứu hộ là điều cần thiết để đảm bảo an toàn cho bản thân và người bị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147CEE1-0D32-398A-7715-7599D26F2E79}"/>
              </a:ext>
            </a:extLst>
          </p:cNvPr>
          <p:cNvPicPr>
            <a:picLocks noChangeAspect="1"/>
          </p:cNvPicPr>
          <p:nvPr/>
        </p:nvPicPr>
        <p:blipFill>
          <a:blip r:embed="rId3"/>
          <a:stretch>
            <a:fillRect/>
          </a:stretch>
        </p:blipFill>
        <p:spPr>
          <a:xfrm>
            <a:off x="-818356" y="3501008"/>
            <a:ext cx="4689897" cy="4689897"/>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Kiểm soát quá trình lên men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soát</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a:t>
            </a:r>
            <a:r>
              <a:rPr lang="en-US" sz="2000" dirty="0"/>
              <a:t>:</a:t>
            </a:r>
          </a:p>
          <a:p>
            <a:pPr algn="l"/>
            <a:r>
              <a:rPr lang="vi-VN" b="0" i="0" dirty="0">
                <a:effectLst/>
                <a:latin typeface="Open Sans" panose="020B0606030504020204" pitchFamily="34" charset="0"/>
              </a:rPr>
              <a:t>Đặc điểm công việc kiểm soát quá trình lên men trong nhà máy sản xuất mắm thủy hải sản là một phần không thể thiếu để đảm bảo chất lượng và an toàn của sản phẩm cuối cùng. </a:t>
            </a:r>
            <a:endParaRPr lang="en-US" dirty="0">
              <a:latin typeface="Open Sans" panose="020B0606030504020204" pitchFamily="34" charset="0"/>
            </a:endParaRPr>
          </a:p>
          <a:p>
            <a:pPr algn="l"/>
            <a:r>
              <a:rPr lang="vi-VN" b="0" i="0" dirty="0">
                <a:effectLst/>
                <a:latin typeface="Open Sans" panose="020B0606030504020204" pitchFamily="34" charset="0"/>
              </a:rPr>
              <a:t>Trong suốt quá trình lên men, các biện pháp kiểm soát nhiệt độ, độ ẩm và đảm bảo sự sạch sẽ được thực hiện một cách cẩn thận.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CFE366F-9118-F426-8125-D0A24987F036}"/>
              </a:ext>
            </a:extLst>
          </p:cNvPr>
          <p:cNvPicPr>
            <a:picLocks noChangeAspect="1"/>
          </p:cNvPicPr>
          <p:nvPr/>
        </p:nvPicPr>
        <p:blipFill>
          <a:blip r:embed="rId3"/>
          <a:stretch>
            <a:fillRect/>
          </a:stretch>
        </p:blipFill>
        <p:spPr>
          <a:xfrm>
            <a:off x="6526460"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Kiểm soát quá trình lên men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soát</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a:t>
            </a:r>
            <a:r>
              <a:rPr lang="en-US" sz="2000" dirty="0"/>
              <a:t>:</a:t>
            </a:r>
          </a:p>
          <a:p>
            <a:pPr algn="l"/>
            <a:r>
              <a:rPr lang="vi-VN" b="0" i="0" dirty="0">
                <a:effectLst/>
                <a:latin typeface="Open Sans" panose="020B0606030504020204" pitchFamily="34" charset="0"/>
              </a:rPr>
              <a:t>Một trong những nguy cơ chính là tai nạn do tiếp xúc với các thiết bị và máy móc trong quá trình kiểm soát. Việc làm việc gần các thiết bị điều khiển nhiệt độ và độ ẩm có thể dẫn đến các tai nạn như va đập, cắt, hoặc bỏng.</a:t>
            </a:r>
          </a:p>
          <a:p>
            <a:pPr algn="l"/>
            <a:r>
              <a:rPr lang="vi-VN" b="0" i="0" dirty="0">
                <a:effectLst/>
                <a:latin typeface="Open Sans" panose="020B0606030504020204" pitchFamily="34" charset="0"/>
              </a:rPr>
              <a:t>Ngoài ra, tai nạn do sự sơ suất hoặc thiếu cảnh giác cũng có thể xảy ra. Việc không tuân thủ đúng các quy trình an toàn hoặc không sử dụng trang thiết bị bảo hộ có thể dẫn đến các tình huống nguy hiểm và tai nạn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BD31986-4397-59A4-502D-193C56F60862}"/>
              </a:ext>
            </a:extLst>
          </p:cNvPr>
          <p:cNvPicPr>
            <a:picLocks noChangeAspect="1"/>
          </p:cNvPicPr>
          <p:nvPr/>
        </p:nvPicPr>
        <p:blipFill>
          <a:blip r:embed="rId3"/>
          <a:stretch>
            <a:fillRect/>
          </a:stretch>
        </p:blipFill>
        <p:spPr>
          <a:xfrm>
            <a:off x="6526460"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Kiểm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soát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lên</a:t>
            </a:r>
            <a:r>
              <a:rPr lang="en-US" sz="3400" b="1" dirty="0">
                <a:solidFill>
                  <a:schemeClr val="bg1"/>
                </a:solidFill>
                <a:latin typeface="UTM Aptima" panose="02040603050506020204" pitchFamily="18" charset="0"/>
              </a:rPr>
              <a:t> men</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soát</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a:t>
            </a:r>
          </a:p>
          <a:p>
            <a:r>
              <a:rPr lang="vi-VN" i="0" dirty="0">
                <a:effectLst/>
                <a:latin typeface="Open Sans" panose="020B0606030504020204" pitchFamily="34" charset="0"/>
              </a:rPr>
              <a:t>Có nhiều nguyên nhân có thể gây ra tai nạn lao động khi kiểm soát quá trình lên men trong nhà máy sản xuất mắm thủy hải sản. Một trong những nguyên nhân chính là sự thiếu hiểu biết và kỹ năng của công nhân về các quy trình an toàn lao động. </a:t>
            </a:r>
            <a:endParaRPr lang="en-US" i="0" dirty="0">
              <a:effectLst/>
              <a:latin typeface="Open Sans" panose="020B0606030504020204" pitchFamily="34" charset="0"/>
            </a:endParaRPr>
          </a:p>
          <a:p>
            <a:r>
              <a:rPr lang="vi-VN" i="0" dirty="0">
                <a:effectLst/>
                <a:latin typeface="Open Sans" panose="020B0606030504020204" pitchFamily="34" charset="0"/>
              </a:rPr>
              <a:t>Nếu họ không được đào tạo đầy đủ về cách vận hành thiết bị, sử dụng trang thiết bị bảo hộ, và phản ứng trong tình huống khẩn cấp, có thể dẫn đến các tình huống nguy hiểm và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E406467-678B-3A57-7729-C99A6A0789DB}"/>
              </a:ext>
            </a:extLst>
          </p:cNvPr>
          <p:cNvPicPr>
            <a:picLocks noChangeAspect="1"/>
          </p:cNvPicPr>
          <p:nvPr/>
        </p:nvPicPr>
        <p:blipFill>
          <a:blip r:embed="rId3"/>
          <a:stretch>
            <a:fillRect/>
          </a:stretch>
        </p:blipFill>
        <p:spPr>
          <a:xfrm>
            <a:off x="6526460"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Kiểm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soát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lên</a:t>
            </a:r>
            <a:r>
              <a:rPr lang="en-US" sz="3400" b="1" dirty="0">
                <a:solidFill>
                  <a:schemeClr val="bg1"/>
                </a:solidFill>
                <a:latin typeface="UTM Aptima" panose="02040603050506020204" pitchFamily="18" charset="0"/>
              </a:rPr>
              <a:t> men</a:t>
            </a: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soát</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a:t>
            </a:r>
            <a:r>
              <a:rPr lang="en-US" sz="2000" dirty="0"/>
              <a:t>:</a:t>
            </a:r>
          </a:p>
          <a:p>
            <a:pPr algn="l">
              <a:buFont typeface="Arial" panose="020B0604020202020204" pitchFamily="34" charset="0"/>
              <a:buChar char="•"/>
            </a:pPr>
            <a:r>
              <a:rPr lang="vi-VN" i="0" dirty="0">
                <a:effectLst/>
                <a:latin typeface="Open Sans" panose="020B0606030504020204" pitchFamily="34" charset="0"/>
              </a:rPr>
              <a:t>Đầu tiên, việc đo và ghi nhận nhiệt độ và độ ẩm trong môi trường làm việc là cực kỳ quan trọng. Các thiết bị quan trắc cần được sử dụng để theo dõi và kiểm soát mức độ nhiệt độ và độ ẩm, đảm bảo rằng chúng luôn trong phạm vi an toàn.</a:t>
            </a:r>
          </a:p>
          <a:p>
            <a:pPr algn="l">
              <a:buFont typeface="Arial" panose="020B0604020202020204" pitchFamily="34" charset="0"/>
              <a:buChar char="•"/>
            </a:pPr>
            <a:r>
              <a:rPr lang="vi-VN" i="0" dirty="0">
                <a:effectLst/>
                <a:latin typeface="Open Sans" panose="020B0606030504020204" pitchFamily="34" charset="0"/>
              </a:rPr>
              <a:t>Tiếp theo, việc duy trì sự sạch sẽ trong môi trường làm việc là điều không thể thiếu. Các khu vực làm việc cần được vệ sinh thường xuyên và đảm bảo không có chất ô nhiễm tồn tại, giúp ngăn chặn sự phát triển của vi khuẩn gây hại và đảm bảo an toàn thực phẩm.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2CC0353-9026-6F79-2276-204E4B007C1D}"/>
              </a:ext>
            </a:extLst>
          </p:cNvPr>
          <p:cNvPicPr>
            <a:picLocks noChangeAspect="1"/>
          </p:cNvPicPr>
          <p:nvPr/>
        </p:nvPicPr>
        <p:blipFill>
          <a:blip r:embed="rId3"/>
          <a:stretch>
            <a:fillRect/>
          </a:stretch>
        </p:blipFill>
        <p:spPr>
          <a:xfrm>
            <a:off x="6526460"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Kiểm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soát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lên</a:t>
            </a:r>
            <a:r>
              <a:rPr lang="en-US" sz="3400" b="1" dirty="0">
                <a:solidFill>
                  <a:schemeClr val="bg1"/>
                </a:solidFill>
                <a:latin typeface="UTM Aptima" panose="02040603050506020204" pitchFamily="18" charset="0"/>
              </a:rPr>
              <a:t> men</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soát</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a:t>
            </a:r>
            <a:r>
              <a:rPr lang="en-US" sz="2000" dirty="0"/>
              <a:t>:</a:t>
            </a:r>
          </a:p>
          <a:p>
            <a:pPr algn="l"/>
            <a:r>
              <a:rPr lang="vi-VN" b="0" i="0" dirty="0">
                <a:effectLst/>
                <a:latin typeface="Open Sans" panose="020B0606030504020204" pitchFamily="34" charset="0"/>
              </a:rPr>
              <a:t>Trong quá trình kiểm soát quá trình lên men trong nhà máy sản xuất mắm thủy hải sản, việc thiết lập và tuân thủ các quy định an toàn lao động là một phần không thể thiếu để đảm bảo an toàn và sức khỏe của công nhân. </a:t>
            </a:r>
            <a:endParaRPr lang="en-US" dirty="0">
              <a:latin typeface="Open Sans" panose="020B0606030504020204" pitchFamily="34" charset="0"/>
            </a:endParaRPr>
          </a:p>
          <a:p>
            <a:pPr algn="l"/>
            <a:r>
              <a:rPr lang="vi-VN" b="0" i="0" dirty="0">
                <a:effectLst/>
                <a:latin typeface="Open Sans" panose="020B0606030504020204" pitchFamily="34" charset="0"/>
              </a:rPr>
              <a:t>Đầu tiên, tất cả các công nhân cần được đào tạo đầy đủ về các quy trình an toàn lao động và sử dụng trang thiết bị bảo hộ. Họ cần phải hiểu rõ về nguy cơ và biện pháp phòng tránh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2B75680-50DF-C846-F944-08CD71E3B305}"/>
              </a:ext>
            </a:extLst>
          </p:cNvPr>
          <p:cNvPicPr>
            <a:picLocks noChangeAspect="1"/>
          </p:cNvPicPr>
          <p:nvPr/>
        </p:nvPicPr>
        <p:blipFill>
          <a:blip r:embed="rId3"/>
          <a:stretch>
            <a:fillRect/>
          </a:stretch>
        </p:blipFill>
        <p:spPr>
          <a:xfrm>
            <a:off x="6526460" y="104804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Kiểm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soát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lên</a:t>
            </a:r>
            <a:r>
              <a:rPr lang="en-US" sz="3400" b="1" dirty="0">
                <a:solidFill>
                  <a:schemeClr val="bg1"/>
                </a:solidFill>
                <a:latin typeface="UTM Aptima" panose="02040603050506020204" pitchFamily="18" charset="0"/>
              </a:rPr>
              <a:t> men</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soát</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a:t>
            </a:r>
            <a:r>
              <a:rPr lang="en-US" sz="2000" dirty="0">
                <a:solidFill>
                  <a:schemeClr val="bg1"/>
                </a:solidFill>
              </a:rPr>
              <a:t>:</a:t>
            </a:r>
          </a:p>
          <a:p>
            <a:pPr algn="l"/>
            <a:r>
              <a:rPr lang="vi-VN" b="0" i="0" dirty="0">
                <a:effectLst/>
                <a:latin typeface="Open Sans" panose="020B0606030504020204" pitchFamily="34" charset="0"/>
              </a:rPr>
              <a:t>Đầu tiên, cần phải thông báo ngay lập tức về tai nạn cho các cấp quản lý và đồng nghiệp để có sự hỗ trợ và giúp đỡ.</a:t>
            </a:r>
          </a:p>
          <a:p>
            <a:pPr algn="l"/>
            <a:r>
              <a:rPr lang="vi-VN" b="0" i="0" dirty="0">
                <a:effectLst/>
                <a:latin typeface="Open Sans" panose="020B0606030504020204" pitchFamily="34" charset="0"/>
              </a:rPr>
              <a:t>Sau đó, công nhân cần phải đánh giá tình hình và xác định nguyên nhân của tai nạn để đưa ra biện pháp cứu hộ phù hợp.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67CF1C4-D99C-0563-504E-CB14FCDC8846}"/>
              </a:ext>
            </a:extLst>
          </p:cNvPr>
          <p:cNvPicPr>
            <a:picLocks noChangeAspect="1"/>
          </p:cNvPicPr>
          <p:nvPr/>
        </p:nvPicPr>
        <p:blipFill>
          <a:blip r:embed="rId3"/>
          <a:stretch>
            <a:fillRect/>
          </a:stretch>
        </p:blipFill>
        <p:spPr>
          <a:xfrm>
            <a:off x="6526460" y="104804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Nhân viên chưng cất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chưng cất</a:t>
            </a:r>
          </a:p>
          <a:p>
            <a:pPr algn="l">
              <a:lnSpc>
                <a:spcPct val="120000"/>
              </a:lnSpc>
            </a:pPr>
            <a:r>
              <a:rPr lang="vi-VN" b="0" i="0" dirty="0">
                <a:effectLst/>
                <a:latin typeface="Open Sans" panose="020B0606030504020204" pitchFamily="34" charset="0"/>
              </a:rPr>
              <a:t>Trong quá trình sản xuất mắm thủy hải sản, sau khi quá trình lên men hoàn thành, công việc chưng cất đóng vai trò quan trọng trong việc tách phần lỏng và phần đặc của hỗn hợp mắm.</a:t>
            </a:r>
          </a:p>
          <a:p>
            <a:pPr algn="l">
              <a:lnSpc>
                <a:spcPct val="120000"/>
              </a:lnSpc>
            </a:pPr>
            <a:r>
              <a:rPr lang="vi-VN" b="0" i="0" dirty="0">
                <a:effectLst/>
                <a:latin typeface="Open Sans" panose="020B0606030504020204" pitchFamily="34" charset="0"/>
              </a:rPr>
              <a:t>Quá trình chưng cất được thực hiện để tách lấy phần lỏng, còn gọi là mắm nước, và phần đặc, còn gọi là mắm cặn. Cả hai phần này đều có thể được sử dụng trong quá trình sản xuất mắm thủy hải sản, tùy thuộc vào loại sản phẩm cuối cùng cần được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2C03D9A-620B-DA55-14FD-D28F50571B42}"/>
              </a:ext>
            </a:extLst>
          </p:cNvPr>
          <p:cNvPicPr>
            <a:picLocks noChangeAspect="1"/>
          </p:cNvPicPr>
          <p:nvPr/>
        </p:nvPicPr>
        <p:blipFill>
          <a:blip r:embed="rId3"/>
          <a:stretch>
            <a:fillRect/>
          </a:stretch>
        </p:blipFill>
        <p:spPr>
          <a:xfrm>
            <a:off x="-1754460" y="2708920"/>
            <a:ext cx="6120680" cy="612068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Nhân viên chưng cất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chưng cất</a:t>
            </a:r>
          </a:p>
          <a:p>
            <a:pPr algn="l">
              <a:lnSpc>
                <a:spcPct val="120000"/>
              </a:lnSpc>
            </a:pPr>
            <a:r>
              <a:rPr lang="vi-VN" b="0" i="0" dirty="0">
                <a:effectLst/>
                <a:latin typeface="Open Sans" panose="020B0606030504020204" pitchFamily="34" charset="0"/>
              </a:rPr>
              <a:t>Một trong những nguy cơ chính là tai nạn do sử dụng thiết bị và máy móc trong quá trình chưng cất. Việc làm việc gần các thiết bị điều khiển nhiệt độ và áp suất có thể gây ra các tai nạn như va đập, bỏng, hoặc thậm chí là nổ.</a:t>
            </a:r>
          </a:p>
          <a:p>
            <a:pPr algn="l">
              <a:lnSpc>
                <a:spcPct val="120000"/>
              </a:lnSpc>
            </a:pPr>
            <a:r>
              <a:rPr lang="vi-VN" b="0" i="0" dirty="0">
                <a:effectLst/>
                <a:latin typeface="Open Sans" panose="020B0606030504020204" pitchFamily="34" charset="0"/>
              </a:rPr>
              <a:t>Ngoài ra, tai nạn có thể xảy ra do sơ suất hoặc thiếu cảnh giác từ các công nhân. Việc không tuân thủ đúng các quy trình an toàn hoặc không sử dụng trang thiết bị bảo hộ có thể tạo ra các tình huống nguy hiểm và tai nạn không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2F9AA11-1E53-D55A-573B-E8CE4296C874}"/>
              </a:ext>
            </a:extLst>
          </p:cNvPr>
          <p:cNvPicPr>
            <a:picLocks noChangeAspect="1"/>
          </p:cNvPicPr>
          <p:nvPr/>
        </p:nvPicPr>
        <p:blipFill>
          <a:blip r:embed="rId3"/>
          <a:stretch>
            <a:fillRect/>
          </a:stretch>
        </p:blipFill>
        <p:spPr>
          <a:xfrm>
            <a:off x="-1754460" y="2708920"/>
            <a:ext cx="6120680" cy="612068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Nhân viên chưng cất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chưng cất</a:t>
            </a:r>
          </a:p>
          <a:p>
            <a:pPr algn="l">
              <a:lnSpc>
                <a:spcPct val="120000"/>
              </a:lnSpc>
            </a:pPr>
            <a:r>
              <a:rPr lang="vi-VN" b="0" i="0" dirty="0">
                <a:effectLst/>
                <a:latin typeface="Open Sans" panose="020B0606030504020204" pitchFamily="34" charset="0"/>
              </a:rPr>
              <a:t>Có một số nguyên nhân chính có thể gây ra tai nạn lao động trong quá trình chưng cất trong nhà máy sản xuất mắm thủy hải sản. Một trong những nguyên nhân quan trọng nhất là sự thiếu hiểu biết và kỹ năng của công nhân về các quy trình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Nếu họ không được đào tạo đầy đủ về cách vận hành thiết bị chưng cất, sử dụng trang thiết bị bảo hộ, và phản ứng trong tình huống khẩn cấp, có thể dẫn đến các tình huống nguy hiểm và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8301742-9C77-3448-8D8E-FB1325C02DAA}"/>
              </a:ext>
            </a:extLst>
          </p:cNvPr>
          <p:cNvPicPr>
            <a:picLocks noChangeAspect="1"/>
          </p:cNvPicPr>
          <p:nvPr/>
        </p:nvPicPr>
        <p:blipFill>
          <a:blip r:embed="rId3"/>
          <a:stretch>
            <a:fillRect/>
          </a:stretch>
        </p:blipFill>
        <p:spPr>
          <a:xfrm>
            <a:off x="-1754460" y="2708920"/>
            <a:ext cx="6120680" cy="612068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Nhân viên chưng cất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chưng cất</a:t>
            </a:r>
          </a:p>
          <a:p>
            <a:pPr algn="l">
              <a:lnSpc>
                <a:spcPct val="120000"/>
              </a:lnSpc>
            </a:pPr>
            <a:r>
              <a:rPr lang="vi-VN" b="0" i="0" dirty="0">
                <a:effectLst/>
                <a:latin typeface="Open Sans" panose="020B0606030504020204" pitchFamily="34" charset="0"/>
              </a:rPr>
              <a:t>Đầu tiên, cần đảm bảo rằng tất cả các công nhân tham gia vào quá trình chưng cất đều được đào tạo đầy đủ về an toàn lao động và hiểu rõ về các quy trình làm việc an toàn.</a:t>
            </a:r>
          </a:p>
          <a:p>
            <a:pPr algn="l">
              <a:lnSpc>
                <a:spcPct val="120000"/>
              </a:lnSpc>
            </a:pPr>
            <a:r>
              <a:rPr lang="vi-VN" b="0" i="0" dirty="0">
                <a:effectLst/>
                <a:latin typeface="Open Sans" panose="020B0606030504020204" pitchFamily="34" charset="0"/>
              </a:rPr>
              <a:t>Tiếp theo, việc sử dụng trang thiết bị bảo hộ cá nhân là điều cần thiết để bảo vệ công nhân khỏi các nguy cơ tiềm ẩn. Công nhân nên luôn đeo kính bảo hộ, găng tay, áo phòng nhiệt và nón bảo hiểm khi thực hiện các công việc liên quan đến chưng cất mắm.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35E124B-513E-24C0-4C1D-7C4A7A1601E3}"/>
              </a:ext>
            </a:extLst>
          </p:cNvPr>
          <p:cNvPicPr>
            <a:picLocks noChangeAspect="1"/>
          </p:cNvPicPr>
          <p:nvPr/>
        </p:nvPicPr>
        <p:blipFill>
          <a:blip r:embed="rId3"/>
          <a:stretch>
            <a:fillRect/>
          </a:stretch>
        </p:blipFill>
        <p:spPr>
          <a:xfrm>
            <a:off x="-1754460" y="2708920"/>
            <a:ext cx="6120680" cy="612068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Nhân viên chưng cất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chưng cất</a:t>
            </a:r>
          </a:p>
          <a:p>
            <a:pPr algn="l">
              <a:lnSpc>
                <a:spcPct val="120000"/>
              </a:lnSpc>
            </a:pPr>
            <a:r>
              <a:rPr lang="vi-VN" b="0" i="0" dirty="0">
                <a:effectLst/>
                <a:latin typeface="Open Sans" panose="020B0606030504020204" pitchFamily="34" charset="0"/>
              </a:rPr>
              <a:t>Các quy định an toàn bao gồm việc sử dụng trang thiết bị bảo hộ cá nhân đầy đủ và đúng cách. Công nhân cần phải đeo kính bảo hộ, găng tay chịu nhiệt, áo phòng nhiệt và nón bảo hiểm để bảo vệ bản thân khỏi nguy cơ bỏng hoặc chấn thương khi làm việc gần các thiết bị nhiệt độ cao.</a:t>
            </a:r>
          </a:p>
          <a:p>
            <a:pPr algn="l">
              <a:lnSpc>
                <a:spcPct val="120000"/>
              </a:lnSpc>
            </a:pPr>
            <a:r>
              <a:rPr lang="vi-VN" b="0" i="0" dirty="0">
                <a:effectLst/>
                <a:latin typeface="Open Sans" panose="020B0606030504020204" pitchFamily="34" charset="0"/>
              </a:rPr>
              <a:t>Ngoài ra, việc tuân thủ các quy định về vệ sinh và sạch sẽ cũng rất quan trọng. Các khu vực làm việc cần được vệ sinh thường xuyên để đảm bảo môi trường làm việc an toàn và hợp vệ sinh.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B75BC72-19A1-FF5F-56B0-4650A2ADF3C5}"/>
              </a:ext>
            </a:extLst>
          </p:cNvPr>
          <p:cNvPicPr>
            <a:picLocks noChangeAspect="1"/>
          </p:cNvPicPr>
          <p:nvPr/>
        </p:nvPicPr>
        <p:blipFill>
          <a:blip r:embed="rId3"/>
          <a:stretch>
            <a:fillRect/>
          </a:stretch>
        </p:blipFill>
        <p:spPr>
          <a:xfrm>
            <a:off x="-1754460" y="2708920"/>
            <a:ext cx="6120680" cy="612068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Nhân viên chưng cất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chưng cất</a:t>
            </a:r>
          </a:p>
          <a:p>
            <a:pPr algn="l">
              <a:lnSpc>
                <a:spcPct val="120000"/>
              </a:lnSpc>
            </a:pPr>
            <a:r>
              <a:rPr lang="vi-VN" b="0" i="0" dirty="0">
                <a:effectLst/>
                <a:latin typeface="Open Sans" panose="020B0606030504020204" pitchFamily="34" charset="0"/>
              </a:rPr>
              <a:t>Trong trường hợp xảy ra tai nạn lao động khẩn cấp trong quá trình chưng cất mắm thủy hải sản, việc xử lý ngay lập tức là cực kỳ quan trọng để đảm bảo an toàn cho tất cả các công nhân.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và quan trọng nhất, người đứng đầu hoặc nhân viên an toàn lao động cần phải được thông báo ngay lập tức về tình huống tai nạn và cần phải triển khai các biện pháp cấp cứu ngay lập tức.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BA9DFD0-4AA7-5C73-3204-4A3D546E0196}"/>
              </a:ext>
            </a:extLst>
          </p:cNvPr>
          <p:cNvPicPr>
            <a:picLocks noChangeAspect="1"/>
          </p:cNvPicPr>
          <p:nvPr/>
        </p:nvPicPr>
        <p:blipFill>
          <a:blip r:embed="rId3"/>
          <a:stretch>
            <a:fillRect/>
          </a:stretch>
        </p:blipFill>
        <p:spPr>
          <a:xfrm>
            <a:off x="-1754460" y="2708920"/>
            <a:ext cx="6120680" cy="612068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191</TotalTime>
  <Words>2379</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MẮM THỦY HẢI SẢN</vt:lpstr>
      <vt:lpstr>Một số vụ tai nạn trong nhà máy sản xuất mắm thủy hải sản</vt:lpstr>
      <vt:lpstr>Tóm tắt bài học</vt:lpstr>
      <vt:lpstr>Vận hành nồi ủ lên men</vt:lpstr>
      <vt:lpstr>Vận hành nồi ủ lên men</vt:lpstr>
      <vt:lpstr>Vận hành nồi ủ lên men</vt:lpstr>
      <vt:lpstr>Vận hành nồi ủ lên men</vt:lpstr>
      <vt:lpstr>Vận hành nồi ủ lên men</vt:lpstr>
      <vt:lpstr>Vận hành nồi ủ lên men</vt:lpstr>
      <vt:lpstr>Kiểm soát quá trình lên men</vt:lpstr>
      <vt:lpstr>Kiểm soát quá trình lên men</vt:lpstr>
      <vt:lpstr>Kiểm soát quá trình lên men</vt:lpstr>
      <vt:lpstr>Kiểm soát quá trình lên men</vt:lpstr>
      <vt:lpstr>Kiểm soát quá trình lên men</vt:lpstr>
      <vt:lpstr>Kiểm soát quá trình lên men</vt:lpstr>
      <vt:lpstr>Nhân viên chưng cất</vt:lpstr>
      <vt:lpstr>Nhân viên chưng cất</vt:lpstr>
      <vt:lpstr>Nhân viên chưng cất</vt:lpstr>
      <vt:lpstr>Nhân viên chưng cất</vt:lpstr>
      <vt:lpstr>Nhân viên chưng cất</vt:lpstr>
      <vt:lpstr>Nhân viên chưng cất</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2024-05-10T15:06:38Z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