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4/3/2024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4/3/2024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4/3/2024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MẮT KÍNH</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BB8E8A8D-1874-C0D2-1822-9E3026704480}"/>
              </a:ext>
            </a:extLst>
          </p:cNvPr>
          <p:cNvPicPr>
            <a:picLocks noChangeAspect="1"/>
          </p:cNvPicPr>
          <p:nvPr/>
        </p:nvPicPr>
        <p:blipFill>
          <a:blip r:embed="rId4"/>
          <a:stretch>
            <a:fillRect/>
          </a:stretch>
        </p:blipFill>
        <p:spPr>
          <a:xfrm>
            <a:off x="4831133" y="4333032"/>
            <a:ext cx="2524968" cy="2524968"/>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mắt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kính</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sản xuất mắt kính, một số vụ tai nạn lao động đã thu hút sự chú ý do ảnh hưởng không chỉ đến sức khỏe và an toàn của người lao động mà còn đặt ra những thách thức nghiêm trọng về quản lý an toàn lao động</a:t>
            </a:r>
            <a:r>
              <a:rPr lang="en-US" sz="2000" dirty="0">
                <a:ea typeface="+mn-lt"/>
                <a:cs typeface="+mn-lt"/>
              </a:rPr>
              <a:t>:</a:t>
            </a:r>
            <a:endParaRPr lang="en-US" dirty="0"/>
          </a:p>
          <a:p>
            <a:pPr marL="730885" lvl="1" indent="-304165"/>
            <a:r>
              <a:rPr lang="pt-BR" i="0" dirty="0">
                <a:solidFill>
                  <a:srgbClr val="0D0D0D"/>
                </a:solidFill>
                <a:effectLst/>
                <a:latin typeface="Söhne"/>
              </a:rPr>
              <a:t>Tai Nạn Liên Quan Đến Thiết Bị Máy Móc</a:t>
            </a:r>
          </a:p>
          <a:p>
            <a:pPr marL="730885" lvl="1" indent="-304165"/>
            <a:r>
              <a:rPr lang="en-US" dirty="0" err="1">
                <a:solidFill>
                  <a:srgbClr val="0D0D0D"/>
                </a:solidFill>
                <a:latin typeface="Söhne"/>
              </a:rPr>
              <a:t>Vấn</a:t>
            </a:r>
            <a:r>
              <a:rPr lang="en-US" dirty="0">
                <a:solidFill>
                  <a:srgbClr val="0D0D0D"/>
                </a:solidFill>
                <a:latin typeface="Söhne"/>
              </a:rPr>
              <a:t> </a:t>
            </a:r>
            <a:r>
              <a:rPr lang="en-US" dirty="0" err="1">
                <a:solidFill>
                  <a:srgbClr val="0D0D0D"/>
                </a:solidFill>
                <a:latin typeface="Söhne"/>
              </a:rPr>
              <a:t>Đề</a:t>
            </a:r>
            <a:r>
              <a:rPr lang="en-US" dirty="0">
                <a:solidFill>
                  <a:srgbClr val="0D0D0D"/>
                </a:solidFill>
                <a:latin typeface="Söhne"/>
              </a:rPr>
              <a:t> An </a:t>
            </a:r>
            <a:r>
              <a:rPr lang="en-US" dirty="0" err="1">
                <a:solidFill>
                  <a:srgbClr val="0D0D0D"/>
                </a:solidFill>
                <a:latin typeface="Söhne"/>
              </a:rPr>
              <a:t>Toàn</a:t>
            </a:r>
            <a:r>
              <a:rPr lang="en-US" dirty="0">
                <a:solidFill>
                  <a:srgbClr val="0D0D0D"/>
                </a:solidFill>
                <a:latin typeface="Söhne"/>
              </a:rPr>
              <a:t> </a:t>
            </a:r>
            <a:r>
              <a:rPr lang="en-US" dirty="0" err="1">
                <a:solidFill>
                  <a:srgbClr val="0D0D0D"/>
                </a:solidFill>
                <a:latin typeface="Söhne"/>
              </a:rPr>
              <a:t>Về</a:t>
            </a:r>
            <a:r>
              <a:rPr lang="en-US" dirty="0">
                <a:solidFill>
                  <a:srgbClr val="0D0D0D"/>
                </a:solidFill>
                <a:latin typeface="Söhne"/>
              </a:rPr>
              <a:t> </a:t>
            </a:r>
            <a:r>
              <a:rPr lang="en-US" dirty="0" err="1">
                <a:solidFill>
                  <a:srgbClr val="0D0D0D"/>
                </a:solidFill>
                <a:latin typeface="Söhne"/>
              </a:rPr>
              <a:t>Chất</a:t>
            </a:r>
            <a:r>
              <a:rPr lang="en-US" dirty="0">
                <a:solidFill>
                  <a:srgbClr val="0D0D0D"/>
                </a:solidFill>
                <a:latin typeface="Söhne"/>
              </a:rPr>
              <a:t> </a:t>
            </a:r>
            <a:r>
              <a:rPr lang="en-US" dirty="0" err="1">
                <a:solidFill>
                  <a:srgbClr val="0D0D0D"/>
                </a:solidFill>
                <a:latin typeface="Söhne"/>
              </a:rPr>
              <a:t>Liệu</a:t>
            </a:r>
            <a:endParaRPr lang="pt-BR" dirty="0">
              <a:solidFill>
                <a:srgbClr val="0D0D0D"/>
              </a:solidFill>
              <a:latin typeface="Söhne"/>
            </a:endParaRPr>
          </a:p>
          <a:p>
            <a:pPr marL="730885" lvl="1" indent="-304165"/>
            <a:r>
              <a:rPr lang="vi-VN" dirty="0">
                <a:solidFill>
                  <a:srgbClr val="0D0D0D"/>
                </a:solidFill>
                <a:latin typeface="Söhne"/>
              </a:rPr>
              <a:t>Quản Lý Vệ Sinh Nơi Làm Việc</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gia</a:t>
            </a:r>
            <a:r>
              <a:rPr lang="en-US" dirty="0"/>
              <a:t> </a:t>
            </a:r>
            <a:r>
              <a:rPr lang="en-US" dirty="0" err="1"/>
              <a:t>công</a:t>
            </a:r>
            <a:r>
              <a:rPr lang="en-US" dirty="0"/>
              <a:t> lens </a:t>
            </a:r>
            <a:r>
              <a:rPr lang="en-US" dirty="0" err="1"/>
              <a:t>kính</a:t>
            </a:r>
            <a:r>
              <a:rPr lang="en-US" dirty="0"/>
              <a:t> </a:t>
            </a:r>
            <a:r>
              <a:rPr lang="en-US" dirty="0" err="1"/>
              <a:t>thủy</a:t>
            </a:r>
            <a:r>
              <a:rPr lang="en-US" dirty="0"/>
              <a:t> </a:t>
            </a:r>
            <a:r>
              <a:rPr lang="en-US" dirty="0" err="1"/>
              <a:t>tinh</a:t>
            </a:r>
            <a:r>
              <a:rPr lang="en-US" dirty="0"/>
              <a:t> </a:t>
            </a:r>
            <a:r>
              <a:rPr lang="en-US" dirty="0" err="1"/>
              <a:t>để</a:t>
            </a:r>
            <a:r>
              <a:rPr lang="en-US" dirty="0"/>
              <a:t> </a:t>
            </a:r>
            <a:r>
              <a:rPr lang="en-US" dirty="0" err="1"/>
              <a:t>chuẩn</a:t>
            </a:r>
            <a:r>
              <a:rPr lang="en-US" dirty="0"/>
              <a:t> </a:t>
            </a:r>
            <a:r>
              <a:rPr lang="en-US" dirty="0" err="1"/>
              <a:t>bị</a:t>
            </a:r>
            <a:r>
              <a:rPr lang="en-US" dirty="0"/>
              <a:t> </a:t>
            </a:r>
            <a:r>
              <a:rPr lang="en-US" dirty="0" err="1"/>
              <a:t>sản</a:t>
            </a:r>
            <a:r>
              <a:rPr lang="en-US" dirty="0"/>
              <a:t> </a:t>
            </a:r>
            <a:r>
              <a:rPr lang="en-US" dirty="0" err="1"/>
              <a:t>xuất</a:t>
            </a:r>
            <a:r>
              <a:rPr lang="en-US" dirty="0"/>
              <a:t> </a:t>
            </a:r>
            <a:r>
              <a:rPr lang="en-US" dirty="0" err="1"/>
              <a:t>mắt</a:t>
            </a:r>
            <a:r>
              <a:rPr lang="en-US" dirty="0"/>
              <a:t> </a:t>
            </a:r>
            <a:r>
              <a:rPr lang="en-US" dirty="0" err="1"/>
              <a:t>kính</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ép</a:t>
            </a:r>
            <a:r>
              <a:rPr lang="en-US" dirty="0"/>
              <a:t> </a:t>
            </a:r>
            <a:r>
              <a:rPr lang="en-US" dirty="0" err="1"/>
              <a:t>nhựa</a:t>
            </a:r>
            <a:r>
              <a:rPr lang="en-US" dirty="0"/>
              <a:t> </a:t>
            </a:r>
            <a:r>
              <a:rPr lang="en-US" dirty="0" err="1"/>
              <a:t>để</a:t>
            </a:r>
            <a:r>
              <a:rPr lang="en-US" dirty="0"/>
              <a:t> </a:t>
            </a:r>
            <a:r>
              <a:rPr lang="en-US" dirty="0" err="1"/>
              <a:t>sản</a:t>
            </a:r>
            <a:r>
              <a:rPr lang="en-US" dirty="0"/>
              <a:t> </a:t>
            </a:r>
            <a:r>
              <a:rPr lang="en-US" dirty="0" err="1"/>
              <a:t>xuất</a:t>
            </a:r>
            <a:r>
              <a:rPr lang="en-US" dirty="0"/>
              <a:t> </a:t>
            </a:r>
            <a:r>
              <a:rPr lang="en-US" dirty="0" err="1"/>
              <a:t>khung</a:t>
            </a:r>
            <a:r>
              <a:rPr lang="en-US" dirty="0"/>
              <a:t> </a:t>
            </a:r>
            <a:r>
              <a:rPr lang="en-US" dirty="0" err="1"/>
              <a:t>gọng</a:t>
            </a:r>
            <a:r>
              <a:rPr lang="en-US" dirty="0"/>
              <a:t> </a:t>
            </a:r>
            <a:r>
              <a:rPr lang="en-US" dirty="0" err="1"/>
              <a:t>mắt</a:t>
            </a:r>
            <a:r>
              <a:rPr lang="en-US" dirty="0"/>
              <a:t> </a:t>
            </a:r>
            <a:r>
              <a:rPr lang="en-US" dirty="0" err="1"/>
              <a:t>kính</a:t>
            </a:r>
            <a:endParaRPr lang="en-US" dirty="0"/>
          </a:p>
          <a:p>
            <a:pPr marL="304165" indent="-304165">
              <a:buClr>
                <a:schemeClr val="tx1"/>
              </a:buClr>
            </a:pPr>
            <a:r>
              <a:rPr lang="en-US" dirty="0"/>
              <a:t>3.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lắp</a:t>
            </a:r>
            <a:r>
              <a:rPr lang="en-US" dirty="0"/>
              <a:t> </a:t>
            </a:r>
            <a:r>
              <a:rPr lang="en-US" dirty="0" err="1"/>
              <a:t>ráp</a:t>
            </a:r>
            <a:r>
              <a:rPr lang="en-US" dirty="0"/>
              <a:t> lens </a:t>
            </a:r>
            <a:r>
              <a:rPr lang="en-US" dirty="0" err="1"/>
              <a:t>kính</a:t>
            </a:r>
            <a:r>
              <a:rPr lang="en-US" dirty="0"/>
              <a:t> </a:t>
            </a:r>
            <a:r>
              <a:rPr lang="en-US" dirty="0" err="1"/>
              <a:t>thủy</a:t>
            </a:r>
            <a:r>
              <a:rPr lang="en-US" dirty="0"/>
              <a:t> </a:t>
            </a:r>
            <a:r>
              <a:rPr lang="en-US" dirty="0" err="1"/>
              <a:t>tinh</a:t>
            </a:r>
            <a:r>
              <a:rPr lang="en-US" dirty="0"/>
              <a:t> </a:t>
            </a:r>
            <a:r>
              <a:rPr lang="en-US" dirty="0" err="1"/>
              <a:t>vào</a:t>
            </a:r>
            <a:r>
              <a:rPr lang="en-US" dirty="0"/>
              <a:t> </a:t>
            </a:r>
            <a:r>
              <a:rPr lang="en-US" dirty="0" err="1"/>
              <a:t>khung</a:t>
            </a:r>
            <a:r>
              <a:rPr lang="en-US" dirty="0"/>
              <a:t> </a:t>
            </a:r>
            <a:r>
              <a:rPr lang="en-US" dirty="0" err="1"/>
              <a:t>gọng</a:t>
            </a:r>
            <a:r>
              <a:rPr lang="en-US" dirty="0"/>
              <a:t> </a:t>
            </a:r>
            <a:r>
              <a:rPr lang="en-US" dirty="0" err="1"/>
              <a:t>mắt</a:t>
            </a:r>
            <a:r>
              <a:rPr lang="en-US" dirty="0"/>
              <a:t> </a:t>
            </a:r>
            <a:r>
              <a:rPr lang="en-US" dirty="0" err="1"/>
              <a:t>kính</a:t>
            </a:r>
            <a:endParaRPr lang="en-US" dirty="0"/>
          </a:p>
          <a:p>
            <a:pPr marL="304165" indent="-304165">
              <a:buClr>
                <a:schemeClr val="tx1"/>
              </a:buClr>
            </a:pPr>
            <a:r>
              <a:rPr lang="en-US" dirty="0"/>
              <a:t>4. </a:t>
            </a:r>
            <a:r>
              <a:rPr lang="vi-VN" dirty="0"/>
              <a:t>An toàn vệ sinh lao động đối với nhân viên kiểm tra chất lượng mắt kính thành phẩm</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công</a:t>
            </a:r>
            <a:r>
              <a:rPr lang="en-US" dirty="0">
                <a:solidFill>
                  <a:schemeClr val="accent4"/>
                </a:solidFill>
                <a:latin typeface="UTM Aptima" panose="02040603050506020204" pitchFamily="18" charset="0"/>
              </a:rPr>
              <a:t> lens </a:t>
            </a:r>
            <a:r>
              <a:rPr lang="en-US" dirty="0" err="1">
                <a:solidFill>
                  <a:schemeClr val="accent4"/>
                </a:solidFill>
                <a:latin typeface="UTM Aptima" panose="02040603050506020204" pitchFamily="18" charset="0"/>
              </a:rPr>
              <a:t>kính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thủy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tinh</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lens </a:t>
            </a:r>
            <a:r>
              <a:rPr lang="en-US" b="1" i="0" dirty="0" err="1">
                <a:effectLst/>
                <a:latin typeface="Open Sans" panose="020B0606030504020204" pitchFamily="34" charset="0"/>
              </a:rPr>
              <a:t>kính</a:t>
            </a:r>
            <a:r>
              <a:rPr lang="en-US" b="1" i="0" dirty="0">
                <a:effectLst/>
                <a:latin typeface="Open Sans" panose="020B0606030504020204" pitchFamily="34" charset="0"/>
              </a:rPr>
              <a:t> </a:t>
            </a:r>
            <a:r>
              <a:rPr lang="en-US" b="1" i="0" dirty="0" err="1">
                <a:effectLst/>
                <a:latin typeface="Open Sans" panose="020B0606030504020204" pitchFamily="34" charset="0"/>
              </a:rPr>
              <a:t>thủy</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mắt</a:t>
            </a:r>
            <a:r>
              <a:rPr lang="en-US" b="1" i="0" dirty="0">
                <a:effectLst/>
                <a:latin typeface="Open Sans" panose="020B0606030504020204" pitchFamily="34" charset="0"/>
              </a:rPr>
              <a:t> </a:t>
            </a:r>
            <a:r>
              <a:rPr lang="en-US" b="1" i="0" dirty="0" err="1">
                <a:effectLst/>
                <a:latin typeface="Open Sans" panose="020B0606030504020204" pitchFamily="34" charset="0"/>
              </a:rPr>
              <a:t>kính</a:t>
            </a:r>
            <a:endParaRPr lang="en-US" sz="2400" b="1" i="0" dirty="0">
              <a:effectLst/>
              <a:latin typeface="Söhne"/>
            </a:endParaRPr>
          </a:p>
          <a:p>
            <a:r>
              <a:rPr lang="vi-VN" b="0" i="0" dirty="0">
                <a:effectLst/>
                <a:latin typeface="Open Sans" panose="020B0606030504020204" pitchFamily="34" charset="0"/>
              </a:rPr>
              <a:t>Trong quá trình vận hành máy gia công lens kính thủy tinh để chuẩn bị sản xuất mắt kính, người làm việc cần phải có kiến thức chuyên sâu về quy trình sản xuất và kỹ thuật về công nghệ gia công lens. </a:t>
            </a:r>
            <a:endParaRPr lang="en-US" b="0" i="0" dirty="0">
              <a:effectLst/>
              <a:latin typeface="Open Sans" panose="020B0606030504020204" pitchFamily="34" charset="0"/>
            </a:endParaRPr>
          </a:p>
          <a:p>
            <a:r>
              <a:rPr lang="vi-VN" b="0" i="0" dirty="0">
                <a:effectLst/>
                <a:latin typeface="Open Sans" panose="020B0606030504020204" pitchFamily="34" charset="0"/>
              </a:rPr>
              <a:t>Công việc này đòi hỏi sự cẩn thận và kỹ năng cao để đảm bảo chất lượng sản phẩm cuối cùng.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DF9EF7D-D007-A37A-4E86-BFF15D8594F2}"/>
              </a:ext>
            </a:extLst>
          </p:cNvPr>
          <p:cNvPicPr>
            <a:picLocks noChangeAspect="1"/>
          </p:cNvPicPr>
          <p:nvPr/>
        </p:nvPicPr>
        <p:blipFill>
          <a:blip r:embed="rId3"/>
          <a:stretch>
            <a:fillRect/>
          </a:stretch>
        </p:blipFill>
        <p:spPr>
          <a:xfrm>
            <a:off x="-494320" y="3825044"/>
            <a:ext cx="4392488" cy="4392488"/>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công</a:t>
            </a:r>
            <a:r>
              <a:rPr lang="en-US" dirty="0">
                <a:solidFill>
                  <a:schemeClr val="accent4"/>
                </a:solidFill>
                <a:latin typeface="UTM Aptima" panose="02040603050506020204" pitchFamily="18" charset="0"/>
              </a:rPr>
              <a:t> lens </a:t>
            </a:r>
            <a:r>
              <a:rPr lang="en-US" dirty="0" err="1">
                <a:solidFill>
                  <a:schemeClr val="accent4"/>
                </a:solidFill>
                <a:latin typeface="UTM Aptima" panose="02040603050506020204" pitchFamily="18" charset="0"/>
              </a:rPr>
              <a:t>kính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thủy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tinh</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lens </a:t>
            </a:r>
            <a:r>
              <a:rPr lang="en-US" b="1" i="0" dirty="0" err="1">
                <a:effectLst/>
                <a:latin typeface="Open Sans" panose="020B0606030504020204" pitchFamily="34" charset="0"/>
              </a:rPr>
              <a:t>kính</a:t>
            </a:r>
            <a:r>
              <a:rPr lang="en-US" b="1" i="0" dirty="0">
                <a:effectLst/>
                <a:latin typeface="Open Sans" panose="020B0606030504020204" pitchFamily="34" charset="0"/>
              </a:rPr>
              <a:t> </a:t>
            </a:r>
            <a:r>
              <a:rPr lang="en-US" b="1" i="0" dirty="0" err="1">
                <a:effectLst/>
                <a:latin typeface="Open Sans" panose="020B0606030504020204" pitchFamily="34" charset="0"/>
              </a:rPr>
              <a:t>thủy</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mắt</a:t>
            </a:r>
            <a:r>
              <a:rPr lang="en-US" b="1" i="0" dirty="0">
                <a:effectLst/>
                <a:latin typeface="Open Sans" panose="020B0606030504020204" pitchFamily="34" charset="0"/>
              </a:rPr>
              <a:t> </a:t>
            </a:r>
            <a:r>
              <a:rPr lang="en-US" b="1" i="0" dirty="0" err="1">
                <a:effectLst/>
                <a:latin typeface="Open Sans" panose="020B0606030504020204" pitchFamily="34" charset="0"/>
              </a:rPr>
              <a:t>kính</a:t>
            </a:r>
            <a:r>
              <a:rPr lang="en-US" b="1" i="0" dirty="0">
                <a:effectLst/>
                <a:latin typeface="Open Sans" panose="020B0606030504020204" pitchFamily="34" charset="0"/>
              </a:rPr>
              <a:t> </a:t>
            </a:r>
            <a:endParaRPr lang="en-US" sz="2400" b="1" i="0" dirty="0">
              <a:effectLst/>
              <a:latin typeface="Söhne"/>
            </a:endParaRPr>
          </a:p>
          <a:p>
            <a:r>
              <a:rPr lang="vi-VN" b="0" i="0" dirty="0">
                <a:effectLst/>
                <a:latin typeface="Open Sans" panose="020B0606030504020204" pitchFamily="34" charset="0"/>
              </a:rPr>
              <a:t>Trong quá trình vận hành máy gia công lens kính thủy tinh, có nhiều loại tai nạn có thể xảy ra, đòi hỏi sự chú ý và an toàn cao từ phía người làm việc.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rủi ro phổ biến là tai nạn liên quan đến máy móc, bao gồm việc bị kẹt giữa các bộ phận hoặc làm việc gần các bề mặt chuyển động.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1F7EEA1-BB35-98F4-AB16-8E60981B8291}"/>
              </a:ext>
            </a:extLst>
          </p:cNvPr>
          <p:cNvPicPr>
            <a:picLocks noChangeAspect="1"/>
          </p:cNvPicPr>
          <p:nvPr/>
        </p:nvPicPr>
        <p:blipFill>
          <a:blip r:embed="rId3"/>
          <a:stretch>
            <a:fillRect/>
          </a:stretch>
        </p:blipFill>
        <p:spPr>
          <a:xfrm>
            <a:off x="-494320" y="3825044"/>
            <a:ext cx="4392488" cy="4392488"/>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công</a:t>
            </a:r>
            <a:r>
              <a:rPr lang="en-US" dirty="0">
                <a:solidFill>
                  <a:schemeClr val="accent4"/>
                </a:solidFill>
                <a:latin typeface="UTM Aptima" panose="02040603050506020204" pitchFamily="18" charset="0"/>
              </a:rPr>
              <a:t> lens </a:t>
            </a:r>
            <a:r>
              <a:rPr lang="en-US" dirty="0" err="1">
                <a:solidFill>
                  <a:schemeClr val="accent4"/>
                </a:solidFill>
                <a:latin typeface="UTM Aptima" panose="02040603050506020204" pitchFamily="18" charset="0"/>
              </a:rPr>
              <a:t>kính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thủy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tinh</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lens </a:t>
            </a:r>
            <a:r>
              <a:rPr lang="en-US" b="1" i="0" dirty="0" err="1">
                <a:effectLst/>
                <a:latin typeface="Open Sans" panose="020B0606030504020204" pitchFamily="34" charset="0"/>
              </a:rPr>
              <a:t>kính</a:t>
            </a:r>
            <a:r>
              <a:rPr lang="en-US" b="1" i="0" dirty="0">
                <a:effectLst/>
                <a:latin typeface="Open Sans" panose="020B0606030504020204" pitchFamily="34" charset="0"/>
              </a:rPr>
              <a:t> </a:t>
            </a:r>
            <a:r>
              <a:rPr lang="en-US" b="1" i="0" dirty="0" err="1">
                <a:effectLst/>
                <a:latin typeface="Open Sans" panose="020B0606030504020204" pitchFamily="34" charset="0"/>
              </a:rPr>
              <a:t>thủy</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mắt</a:t>
            </a:r>
            <a:r>
              <a:rPr lang="en-US" b="1" i="0" dirty="0">
                <a:effectLst/>
                <a:latin typeface="Open Sans" panose="020B0606030504020204" pitchFamily="34" charset="0"/>
              </a:rPr>
              <a:t> </a:t>
            </a:r>
            <a:r>
              <a:rPr lang="en-US" b="1" i="0" dirty="0" err="1">
                <a:effectLst/>
                <a:latin typeface="Open Sans" panose="020B0606030504020204" pitchFamily="34" charset="0"/>
              </a:rPr>
              <a:t>kính</a:t>
            </a:r>
            <a:endParaRPr lang="en-US" sz="2400" b="1" i="0" dirty="0">
              <a:effectLst/>
              <a:latin typeface="Söhne"/>
            </a:endParaRPr>
          </a:p>
          <a:p>
            <a:r>
              <a:rPr lang="vi-VN" b="0" i="0" dirty="0">
                <a:effectLst/>
                <a:latin typeface="Open Sans" panose="020B0606030504020204" pitchFamily="34" charset="0"/>
              </a:rPr>
              <a:t>Nguyên nhân gây ra tai nạn trong quá trình vận hành máy gia công lens kính thủy tinh có thể xuất phát từ nhiều yếu tố khác nhau.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nguyên nhân chính là thiếu hiểu biết hoặc sơ ý về quy trình an toàn lao động và quy tắc vận hành máy. Sự thiếu hụt kiến thức này có thể dẫn đến việc không đúng cách sử dụng máy móc, tăng nguy cơ tai nạn.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696FEE2-AFC7-5DD4-4EED-188EF49F7411}"/>
              </a:ext>
            </a:extLst>
          </p:cNvPr>
          <p:cNvPicPr>
            <a:picLocks noChangeAspect="1"/>
          </p:cNvPicPr>
          <p:nvPr/>
        </p:nvPicPr>
        <p:blipFill>
          <a:blip r:embed="rId3"/>
          <a:stretch>
            <a:fillRect/>
          </a:stretch>
        </p:blipFill>
        <p:spPr>
          <a:xfrm>
            <a:off x="-494320" y="3825044"/>
            <a:ext cx="4392488" cy="4392488"/>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công</a:t>
            </a:r>
            <a:r>
              <a:rPr lang="en-US" dirty="0">
                <a:solidFill>
                  <a:schemeClr val="accent4"/>
                </a:solidFill>
                <a:latin typeface="UTM Aptima" panose="02040603050506020204" pitchFamily="18" charset="0"/>
              </a:rPr>
              <a:t> lens </a:t>
            </a:r>
            <a:r>
              <a:rPr lang="en-US" dirty="0" err="1">
                <a:solidFill>
                  <a:schemeClr val="accent4"/>
                </a:solidFill>
                <a:latin typeface="UTM Aptima" panose="02040603050506020204" pitchFamily="18" charset="0"/>
              </a:rPr>
              <a:t>kính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thủy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tinh</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lens </a:t>
            </a:r>
            <a:r>
              <a:rPr lang="en-US" b="1" i="0" dirty="0" err="1">
                <a:effectLst/>
                <a:latin typeface="Open Sans" panose="020B0606030504020204" pitchFamily="34" charset="0"/>
              </a:rPr>
              <a:t>kính</a:t>
            </a:r>
            <a:r>
              <a:rPr lang="en-US" b="1" i="0" dirty="0">
                <a:effectLst/>
                <a:latin typeface="Open Sans" panose="020B0606030504020204" pitchFamily="34" charset="0"/>
              </a:rPr>
              <a:t> </a:t>
            </a:r>
            <a:r>
              <a:rPr lang="en-US" b="1" i="0" dirty="0" err="1">
                <a:effectLst/>
                <a:latin typeface="Open Sans" panose="020B0606030504020204" pitchFamily="34" charset="0"/>
              </a:rPr>
              <a:t>thủy</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mắt</a:t>
            </a:r>
            <a:r>
              <a:rPr lang="en-US" b="1" i="0" dirty="0">
                <a:effectLst/>
                <a:latin typeface="Open Sans" panose="020B0606030504020204" pitchFamily="34" charset="0"/>
              </a:rPr>
              <a:t> </a:t>
            </a:r>
            <a:r>
              <a:rPr lang="en-US" b="1" i="0" dirty="0" err="1">
                <a:effectLst/>
                <a:latin typeface="Open Sans" panose="020B0606030504020204" pitchFamily="34" charset="0"/>
              </a:rPr>
              <a:t>kính</a:t>
            </a:r>
            <a:endParaRPr lang="en-US" sz="2400" b="1" i="0" dirty="0">
              <a:effectLst/>
              <a:latin typeface="Söhne"/>
            </a:endParaRPr>
          </a:p>
          <a:p>
            <a:r>
              <a:rPr lang="vi-VN" b="0" i="0" dirty="0">
                <a:effectLst/>
                <a:latin typeface="Open Sans" panose="020B0606030504020204" pitchFamily="34" charset="0"/>
              </a:rPr>
              <a:t>Để giảm nguy cơ tai nạn khi vận hành máy gia công lens kính thủy tinh, việc thực hiện biện pháp phòng tránh và huấn luyện an toàn lao động là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Huấn luyện an toàn lao động đặt ở vị trí quan trọng, giúp nâng cao nhận thức của người làm việc về rủi ro và quy tắc an toàn.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A642A35-7C81-EF84-AFF0-B454DB1B1FAD}"/>
              </a:ext>
            </a:extLst>
          </p:cNvPr>
          <p:cNvPicPr>
            <a:picLocks noChangeAspect="1"/>
          </p:cNvPicPr>
          <p:nvPr/>
        </p:nvPicPr>
        <p:blipFill>
          <a:blip r:embed="rId3"/>
          <a:stretch>
            <a:fillRect/>
          </a:stretch>
        </p:blipFill>
        <p:spPr>
          <a:xfrm>
            <a:off x="-494320" y="3825044"/>
            <a:ext cx="4392488" cy="4392488"/>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công</a:t>
            </a:r>
            <a:r>
              <a:rPr lang="en-US" dirty="0">
                <a:solidFill>
                  <a:schemeClr val="accent4"/>
                </a:solidFill>
                <a:latin typeface="UTM Aptima" panose="02040603050506020204" pitchFamily="18" charset="0"/>
              </a:rPr>
              <a:t> lens </a:t>
            </a:r>
            <a:r>
              <a:rPr lang="en-US" dirty="0" err="1">
                <a:solidFill>
                  <a:schemeClr val="accent4"/>
                </a:solidFill>
                <a:latin typeface="UTM Aptima" panose="02040603050506020204" pitchFamily="18" charset="0"/>
              </a:rPr>
              <a:t>kính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thủy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tinh</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lens </a:t>
            </a:r>
            <a:r>
              <a:rPr lang="en-US" b="1" i="0" dirty="0" err="1">
                <a:effectLst/>
                <a:latin typeface="Open Sans" panose="020B0606030504020204" pitchFamily="34" charset="0"/>
              </a:rPr>
              <a:t>kính</a:t>
            </a:r>
            <a:r>
              <a:rPr lang="en-US" b="1" i="0" dirty="0">
                <a:effectLst/>
                <a:latin typeface="Open Sans" panose="020B0606030504020204" pitchFamily="34" charset="0"/>
              </a:rPr>
              <a:t> </a:t>
            </a:r>
            <a:r>
              <a:rPr lang="en-US" b="1" i="0" dirty="0" err="1">
                <a:effectLst/>
                <a:latin typeface="Open Sans" panose="020B0606030504020204" pitchFamily="34" charset="0"/>
              </a:rPr>
              <a:t>thủy</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mắt</a:t>
            </a:r>
            <a:r>
              <a:rPr lang="en-US" b="1" i="0" dirty="0">
                <a:effectLst/>
                <a:latin typeface="Open Sans" panose="020B0606030504020204" pitchFamily="34" charset="0"/>
              </a:rPr>
              <a:t> </a:t>
            </a:r>
            <a:r>
              <a:rPr lang="en-US" b="1" i="0" dirty="0" err="1">
                <a:effectLst/>
                <a:latin typeface="Open Sans" panose="020B0606030504020204" pitchFamily="34" charset="0"/>
              </a:rPr>
              <a:t>kính</a:t>
            </a:r>
            <a:endParaRPr lang="en-US" sz="2400" b="1" i="0" dirty="0">
              <a:effectLst/>
              <a:latin typeface="Söhne"/>
            </a:endParaRPr>
          </a:p>
          <a:p>
            <a:pPr algn="l"/>
            <a:r>
              <a:rPr lang="vi-VN" b="0" i="0" dirty="0">
                <a:effectLst/>
                <a:latin typeface="Open Sans" panose="020B0606030504020204" pitchFamily="34" charset="0"/>
              </a:rPr>
              <a:t>Quy định an toàn lao động trong quá trình vận hành máy gia công lens kính thủy tinh đóng vai trò quan trọng để đảm bảo môi trường làm việc an toàn và chất lượng sản phẩm.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Người làm việc cần tuân thủ mọi quy tắc an toàn và sử dụng đầy đủ trang thiết bị bảo hộ cá nhân, bao gồm kính bảo hộ, găng tay, và áo bảo hộ.</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E0AFA64-9B29-4AD5-1DF6-02BA3E4AEC46}"/>
              </a:ext>
            </a:extLst>
          </p:cNvPr>
          <p:cNvPicPr>
            <a:picLocks noChangeAspect="1"/>
          </p:cNvPicPr>
          <p:nvPr/>
        </p:nvPicPr>
        <p:blipFill>
          <a:blip r:embed="rId3"/>
          <a:stretch>
            <a:fillRect/>
          </a:stretch>
        </p:blipFill>
        <p:spPr>
          <a:xfrm>
            <a:off x="-494320" y="3825044"/>
            <a:ext cx="4392488" cy="4392488"/>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công</a:t>
            </a:r>
            <a:r>
              <a:rPr lang="en-US" dirty="0">
                <a:solidFill>
                  <a:schemeClr val="accent4"/>
                </a:solidFill>
                <a:latin typeface="UTM Aptima" panose="02040603050506020204" pitchFamily="18" charset="0"/>
              </a:rPr>
              <a:t> lens </a:t>
            </a:r>
            <a:r>
              <a:rPr lang="en-US" dirty="0" err="1">
                <a:solidFill>
                  <a:schemeClr val="accent4"/>
                </a:solidFill>
                <a:latin typeface="UTM Aptima" panose="02040603050506020204" pitchFamily="18" charset="0"/>
              </a:rPr>
              <a:t>kính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thủy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tinh</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lens </a:t>
            </a:r>
            <a:r>
              <a:rPr lang="en-US" b="1" i="0" dirty="0" err="1">
                <a:effectLst/>
                <a:latin typeface="Open Sans" panose="020B0606030504020204" pitchFamily="34" charset="0"/>
              </a:rPr>
              <a:t>kính</a:t>
            </a:r>
            <a:r>
              <a:rPr lang="en-US" b="1" i="0" dirty="0">
                <a:effectLst/>
                <a:latin typeface="Open Sans" panose="020B0606030504020204" pitchFamily="34" charset="0"/>
              </a:rPr>
              <a:t> </a:t>
            </a:r>
            <a:r>
              <a:rPr lang="en-US" b="1" i="0" dirty="0" err="1">
                <a:effectLst/>
                <a:latin typeface="Open Sans" panose="020B0606030504020204" pitchFamily="34" charset="0"/>
              </a:rPr>
              <a:t>thủy</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mắt</a:t>
            </a:r>
            <a:r>
              <a:rPr lang="en-US" b="1" i="0" dirty="0">
                <a:effectLst/>
                <a:latin typeface="Open Sans" panose="020B0606030504020204" pitchFamily="34" charset="0"/>
              </a:rPr>
              <a:t> </a:t>
            </a:r>
            <a:r>
              <a:rPr lang="en-US" b="1" i="0" dirty="0" err="1">
                <a:effectLst/>
                <a:latin typeface="Open Sans" panose="020B0606030504020204" pitchFamily="34" charset="0"/>
              </a:rPr>
              <a:t>kính</a:t>
            </a:r>
            <a:endParaRPr lang="en-US" sz="2400" b="1" i="0" dirty="0">
              <a:effectLst/>
              <a:latin typeface="Söhne"/>
            </a:endParaRPr>
          </a:p>
          <a:p>
            <a:r>
              <a:rPr lang="vi-VN" b="0" i="0" dirty="0">
                <a:effectLst/>
                <a:latin typeface="Open Sans" panose="020B0606030504020204" pitchFamily="34" charset="0"/>
              </a:rPr>
              <a:t>Trong trường hợp xảy ra tai nạn khẩn cấp khi vận hành máy gia công lens kính thủy tinh, việc xử lý tình huống đòi hỏi sự nhanh nhẹn và chủ động từ phía người làm việc.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người làm việc cần ngưng máy ngay lập tức và bật tắt nguồn điện để ngăn chặn bất kỳ nguy cơ nào từ máy móc.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7298823-C560-C0CA-C9B5-A7B50F24C857}"/>
              </a:ext>
            </a:extLst>
          </p:cNvPr>
          <p:cNvPicPr>
            <a:picLocks noChangeAspect="1"/>
          </p:cNvPicPr>
          <p:nvPr/>
        </p:nvPicPr>
        <p:blipFill>
          <a:blip r:embed="rId3"/>
          <a:stretch>
            <a:fillRect/>
          </a:stretch>
        </p:blipFill>
        <p:spPr>
          <a:xfrm>
            <a:off x="-494320" y="3825044"/>
            <a:ext cx="4392488" cy="4392488"/>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ép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nhựa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khung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gọng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mắt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kính</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khung</a:t>
            </a:r>
            <a:r>
              <a:rPr lang="en-US" b="1" i="0" dirty="0">
                <a:effectLst/>
                <a:latin typeface="Open Sans" panose="020B0606030504020204" pitchFamily="34" charset="0"/>
              </a:rPr>
              <a:t> </a:t>
            </a:r>
            <a:r>
              <a:rPr lang="en-US" b="1" i="0" dirty="0" err="1">
                <a:effectLst/>
                <a:latin typeface="Open Sans" panose="020B0606030504020204" pitchFamily="34" charset="0"/>
              </a:rPr>
              <a:t>gọng</a:t>
            </a:r>
            <a:r>
              <a:rPr lang="en-US" b="1" i="0" dirty="0">
                <a:effectLst/>
                <a:latin typeface="Open Sans" panose="020B0606030504020204" pitchFamily="34" charset="0"/>
              </a:rPr>
              <a:t> </a:t>
            </a:r>
            <a:r>
              <a:rPr lang="en-US" b="1" i="0" dirty="0" err="1">
                <a:effectLst/>
                <a:latin typeface="Open Sans" panose="020B0606030504020204" pitchFamily="34" charset="0"/>
              </a:rPr>
              <a:t>mắt</a:t>
            </a:r>
            <a:r>
              <a:rPr lang="en-US" b="1" i="0" dirty="0">
                <a:effectLst/>
                <a:latin typeface="Open Sans" panose="020B0606030504020204" pitchFamily="34" charset="0"/>
              </a:rPr>
              <a:t> </a:t>
            </a:r>
            <a:r>
              <a:rPr lang="en-US" b="1" i="0" dirty="0" err="1">
                <a:effectLst/>
                <a:latin typeface="Open Sans" panose="020B0606030504020204" pitchFamily="34" charset="0"/>
              </a:rPr>
              <a:t>kính</a:t>
            </a:r>
            <a:r>
              <a:rPr lang="en-US" sz="2000" dirty="0"/>
              <a:t>:</a:t>
            </a:r>
          </a:p>
          <a:p>
            <a:pPr algn="l"/>
            <a:r>
              <a:rPr lang="en-US" b="0" i="0" dirty="0" err="1">
                <a:effectLst/>
                <a:latin typeface="Open Sans" panose="020B0606030504020204" pitchFamily="34" charset="0"/>
              </a:rPr>
              <a:t>Đặc</a:t>
            </a:r>
            <a:r>
              <a:rPr lang="en-US" b="0" i="0" dirty="0">
                <a:effectLst/>
                <a:latin typeface="Open Sans" panose="020B0606030504020204" pitchFamily="34" charset="0"/>
              </a:rPr>
              <a:t> </a:t>
            </a:r>
            <a:r>
              <a:rPr lang="en-US" b="0" i="0" dirty="0" err="1">
                <a:effectLst/>
                <a:latin typeface="Open Sans" panose="020B0606030504020204" pitchFamily="34" charset="0"/>
              </a:rPr>
              <a:t>điểm</a:t>
            </a:r>
            <a:r>
              <a:rPr lang="en-US" b="0" i="0" dirty="0">
                <a:effectLst/>
                <a:latin typeface="Open Sans" panose="020B0606030504020204" pitchFamily="34" charset="0"/>
              </a:rPr>
              <a:t> </a:t>
            </a: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ép</a:t>
            </a:r>
            <a:r>
              <a:rPr lang="en-US" b="0" i="0" dirty="0">
                <a:effectLst/>
                <a:latin typeface="Open Sans" panose="020B0606030504020204" pitchFamily="34" charset="0"/>
              </a:rPr>
              <a:t> </a:t>
            </a:r>
            <a:r>
              <a:rPr lang="en-US" b="0" i="0" dirty="0" err="1">
                <a:effectLst/>
                <a:latin typeface="Open Sans" panose="020B0606030504020204" pitchFamily="34" charset="0"/>
              </a:rPr>
              <a:t>nhựa</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khung</a:t>
            </a:r>
            <a:r>
              <a:rPr lang="en-US" b="0" i="0" dirty="0">
                <a:effectLst/>
                <a:latin typeface="Open Sans" panose="020B0606030504020204" pitchFamily="34" charset="0"/>
              </a:rPr>
              <a:t> </a:t>
            </a:r>
            <a:r>
              <a:rPr lang="en-US" b="0" i="0" dirty="0" err="1">
                <a:effectLst/>
                <a:latin typeface="Open Sans" panose="020B0606030504020204" pitchFamily="34" charset="0"/>
              </a:rPr>
              <a:t>gọng</a:t>
            </a:r>
            <a:r>
              <a:rPr lang="en-US" b="0" i="0" dirty="0">
                <a:effectLst/>
                <a:latin typeface="Open Sans" panose="020B0606030504020204" pitchFamily="34" charset="0"/>
              </a:rPr>
              <a:t> </a:t>
            </a:r>
            <a:r>
              <a:rPr lang="en-US" b="0" i="0" dirty="0" err="1">
                <a:effectLst/>
                <a:latin typeface="Open Sans" panose="020B0606030504020204" pitchFamily="34" charset="0"/>
              </a:rPr>
              <a:t>mắt</a:t>
            </a:r>
            <a:r>
              <a:rPr lang="en-US" b="0" i="0" dirty="0">
                <a:effectLst/>
                <a:latin typeface="Open Sans" panose="020B0606030504020204" pitchFamily="34" charset="0"/>
              </a:rPr>
              <a:t> </a:t>
            </a:r>
            <a:r>
              <a:rPr lang="en-US" b="0" i="0" dirty="0" err="1">
                <a:effectLst/>
                <a:latin typeface="Open Sans" panose="020B0606030504020204" pitchFamily="34" charset="0"/>
              </a:rPr>
              <a:t>kính</a:t>
            </a:r>
            <a:r>
              <a:rPr lang="en-US" b="0" i="0" dirty="0">
                <a:effectLst/>
                <a:latin typeface="Open Sans" panose="020B0606030504020204" pitchFamily="34" charset="0"/>
              </a:rPr>
              <a:t> </a:t>
            </a:r>
            <a:r>
              <a:rPr lang="en-US" b="0" i="0" dirty="0" err="1">
                <a:effectLst/>
                <a:latin typeface="Open Sans" panose="020B0606030504020204" pitchFamily="34" charset="0"/>
              </a:rPr>
              <a:t>đóng</a:t>
            </a:r>
            <a:r>
              <a:rPr lang="en-US" b="0" i="0" dirty="0">
                <a:effectLst/>
                <a:latin typeface="Open Sans" panose="020B0606030504020204" pitchFamily="34" charset="0"/>
              </a:rPr>
              <a:t> </a:t>
            </a:r>
            <a:r>
              <a:rPr lang="en-US" b="0" i="0" dirty="0" err="1">
                <a:effectLst/>
                <a:latin typeface="Open Sans" panose="020B0606030504020204" pitchFamily="34" charset="0"/>
              </a:rPr>
              <a:t>vai</a:t>
            </a:r>
            <a:r>
              <a:rPr lang="en-US" b="0" i="0" dirty="0">
                <a:effectLst/>
                <a:latin typeface="Open Sans" panose="020B0606030504020204" pitchFamily="34" charset="0"/>
              </a:rPr>
              <a:t> </a:t>
            </a:r>
            <a:r>
              <a:rPr lang="en-US" b="0" i="0" dirty="0" err="1">
                <a:effectLst/>
                <a:latin typeface="Open Sans" panose="020B0606030504020204" pitchFamily="34" charset="0"/>
              </a:rPr>
              <a:t>trò</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p>
          <a:p>
            <a:pPr algn="l"/>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chịu</a:t>
            </a:r>
            <a:r>
              <a:rPr lang="en-US" b="0" i="0" dirty="0">
                <a:effectLst/>
                <a:latin typeface="Open Sans" panose="020B0606030504020204" pitchFamily="34" charset="0"/>
              </a:rPr>
              <a:t> </a:t>
            </a:r>
            <a:r>
              <a:rPr lang="en-US" b="0" i="0" dirty="0" err="1">
                <a:effectLst/>
                <a:latin typeface="Open Sans" panose="020B0606030504020204" pitchFamily="34" charset="0"/>
              </a:rPr>
              <a:t>trách</a:t>
            </a:r>
            <a:r>
              <a:rPr lang="en-US" b="0" i="0" dirty="0">
                <a:effectLst/>
                <a:latin typeface="Open Sans" panose="020B0606030504020204" pitchFamily="34" charset="0"/>
              </a:rPr>
              <a:t> </a:t>
            </a:r>
            <a:r>
              <a:rPr lang="en-US" b="0" i="0" dirty="0" err="1">
                <a:effectLst/>
                <a:latin typeface="Open Sans" panose="020B0606030504020204" pitchFamily="34" charset="0"/>
              </a:rPr>
              <a:t>nhiệm</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cần</a:t>
            </a:r>
            <a:r>
              <a:rPr lang="en-US" b="0" i="0" dirty="0">
                <a:effectLst/>
                <a:latin typeface="Open Sans" panose="020B0606030504020204" pitchFamily="34" charset="0"/>
              </a:rPr>
              <a:t> </a:t>
            </a:r>
            <a:r>
              <a:rPr lang="en-US" b="0" i="0" dirty="0" err="1">
                <a:effectLst/>
                <a:latin typeface="Open Sans" panose="020B0606030504020204" pitchFamily="34" charset="0"/>
              </a:rPr>
              <a:t>phải</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kiến</a:t>
            </a:r>
            <a:r>
              <a:rPr lang="en-US" b="0" i="0" dirty="0">
                <a:effectLst/>
                <a:latin typeface="Open Sans" panose="020B0606030504020204" pitchFamily="34" charset="0"/>
              </a:rPr>
              <a:t> </a:t>
            </a:r>
            <a:r>
              <a:rPr lang="en-US" b="0" i="0" dirty="0" err="1">
                <a:effectLst/>
                <a:latin typeface="Open Sans" panose="020B0606030504020204" pitchFamily="34" charset="0"/>
              </a:rPr>
              <a:t>thức</a:t>
            </a:r>
            <a:r>
              <a:rPr lang="en-US" b="0" i="0" dirty="0">
                <a:effectLst/>
                <a:latin typeface="Open Sans" panose="020B0606030504020204" pitchFamily="34" charset="0"/>
              </a:rPr>
              <a:t> </a:t>
            </a:r>
            <a:r>
              <a:rPr lang="en-US" b="0" i="0" dirty="0" err="1">
                <a:effectLst/>
                <a:latin typeface="Open Sans" panose="020B0606030504020204" pitchFamily="34" charset="0"/>
              </a:rPr>
              <a:t>chuyên</a:t>
            </a:r>
            <a:r>
              <a:rPr lang="en-US" b="0" i="0" dirty="0">
                <a:effectLst/>
                <a:latin typeface="Open Sans" panose="020B0606030504020204" pitchFamily="34" charset="0"/>
              </a:rPr>
              <a:t> </a:t>
            </a:r>
            <a:r>
              <a:rPr lang="en-US" b="0" i="0" dirty="0" err="1">
                <a:effectLst/>
                <a:latin typeface="Open Sans" panose="020B0606030504020204" pitchFamily="34" charset="0"/>
              </a:rPr>
              <a:t>sâu</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thiết</a:t>
            </a:r>
            <a:r>
              <a:rPr lang="en-US" b="0" i="0" dirty="0">
                <a:effectLst/>
                <a:latin typeface="Open Sans" panose="020B0606030504020204" pitchFamily="34" charset="0"/>
              </a:rPr>
              <a:t> </a:t>
            </a:r>
            <a:r>
              <a:rPr lang="en-US" b="0" i="0" dirty="0" err="1">
                <a:effectLst/>
                <a:latin typeface="Open Sans" panose="020B0606030504020204" pitchFamily="34" charset="0"/>
              </a:rPr>
              <a:t>bị</a:t>
            </a:r>
            <a:r>
              <a:rPr lang="en-US" b="0" i="0" dirty="0">
                <a:effectLst/>
                <a:latin typeface="Open Sans" panose="020B0606030504020204" pitchFamily="34" charset="0"/>
              </a:rPr>
              <a:t> </a:t>
            </a:r>
            <a:r>
              <a:rPr lang="en-US" b="0" i="0" dirty="0" err="1">
                <a:effectLst/>
                <a:latin typeface="Open Sans" panose="020B0606030504020204" pitchFamily="34" charset="0"/>
              </a:rPr>
              <a:t>kỹ</a:t>
            </a:r>
            <a:r>
              <a:rPr lang="en-US" b="0" i="0" dirty="0">
                <a:effectLst/>
                <a:latin typeface="Open Sans" panose="020B0606030504020204" pitchFamily="34" charset="0"/>
              </a:rPr>
              <a:t> </a:t>
            </a:r>
            <a:r>
              <a:rPr lang="en-US" b="0" i="0" dirty="0" err="1">
                <a:effectLst/>
                <a:latin typeface="Open Sans" panose="020B0606030504020204" pitchFamily="34" charset="0"/>
              </a:rPr>
              <a:t>thuật</a:t>
            </a:r>
            <a:r>
              <a:rPr lang="en-US" b="0" i="0" dirty="0">
                <a:effectLst/>
                <a:latin typeface="Open Sans" panose="020B0606030504020204" pitchFamily="34" charset="0"/>
              </a:rPr>
              <a:t> </a:t>
            </a:r>
            <a:r>
              <a:rPr lang="en-US" b="0" i="0" dirty="0" err="1">
                <a:effectLst/>
                <a:latin typeface="Open Sans" panose="020B0606030504020204" pitchFamily="34" charset="0"/>
              </a:rPr>
              <a:t>số</a:t>
            </a:r>
            <a:r>
              <a:rPr lang="en-US" b="0" i="0" dirty="0">
                <a:effectLst/>
                <a:latin typeface="Open Sans" panose="020B0606030504020204" pitchFamily="34" charset="0"/>
              </a:rPr>
              <a:t> </a:t>
            </a:r>
            <a:r>
              <a:rPr lang="en-US" b="0" i="0" dirty="0" err="1">
                <a:effectLst/>
                <a:latin typeface="Open Sans" panose="020B0606030504020204" pitchFamily="34" charset="0"/>
              </a:rPr>
              <a:t>liên</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7" name="Picture 6">
            <a:extLst>
              <a:ext uri="{FF2B5EF4-FFF2-40B4-BE49-F238E27FC236}">
                <a16:creationId xmlns:a16="http://schemas.microsoft.com/office/drawing/2014/main" id="{4E4B7651-BEEF-BA1F-69EB-0B67C87730B6}"/>
              </a:ext>
            </a:extLst>
          </p:cNvPr>
          <p:cNvPicPr>
            <a:picLocks noChangeAspect="1"/>
          </p:cNvPicPr>
          <p:nvPr/>
        </p:nvPicPr>
        <p:blipFill>
          <a:blip r:embed="rId3"/>
          <a:stretch>
            <a:fillRect/>
          </a:stretch>
        </p:blipFill>
        <p:spPr>
          <a:xfrm>
            <a:off x="6071876" y="1048047"/>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ép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nhựa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khung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gọng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mắt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kính</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khung</a:t>
            </a:r>
            <a:r>
              <a:rPr lang="en-US" b="1" i="0" dirty="0">
                <a:effectLst/>
                <a:latin typeface="Open Sans" panose="020B0606030504020204" pitchFamily="34" charset="0"/>
              </a:rPr>
              <a:t> </a:t>
            </a:r>
            <a:r>
              <a:rPr lang="en-US" b="1" i="0" dirty="0" err="1">
                <a:effectLst/>
                <a:latin typeface="Open Sans" panose="020B0606030504020204" pitchFamily="34" charset="0"/>
              </a:rPr>
              <a:t>gọng</a:t>
            </a:r>
            <a:r>
              <a:rPr lang="en-US" b="1" i="0" dirty="0">
                <a:effectLst/>
                <a:latin typeface="Open Sans" panose="020B0606030504020204" pitchFamily="34" charset="0"/>
              </a:rPr>
              <a:t> </a:t>
            </a:r>
            <a:r>
              <a:rPr lang="en-US" b="1" i="0" dirty="0" err="1">
                <a:effectLst/>
                <a:latin typeface="Open Sans" panose="020B0606030504020204" pitchFamily="34" charset="0"/>
              </a:rPr>
              <a:t>mắt</a:t>
            </a:r>
            <a:r>
              <a:rPr lang="en-US" b="1" i="0" dirty="0">
                <a:effectLst/>
                <a:latin typeface="Open Sans" panose="020B0606030504020204" pitchFamily="34" charset="0"/>
              </a:rPr>
              <a:t> </a:t>
            </a:r>
            <a:r>
              <a:rPr lang="en-US" b="1" i="0" dirty="0" err="1">
                <a:effectLst/>
                <a:latin typeface="Open Sans" panose="020B0606030504020204" pitchFamily="34" charset="0"/>
              </a:rPr>
              <a:t>kính</a:t>
            </a:r>
            <a:r>
              <a:rPr lang="en-US" sz="2000" dirty="0"/>
              <a:t>:</a:t>
            </a:r>
          </a:p>
          <a:p>
            <a:pPr algn="l"/>
            <a:r>
              <a:rPr lang="vi-VN" b="0" i="0" dirty="0">
                <a:effectLst/>
                <a:latin typeface="Open Sans" panose="020B0606030504020204" pitchFamily="34" charset="0"/>
              </a:rPr>
              <a:t>Thứ nhất, tai nạn liên quan đến máy móc, như nằm trong việc điều chỉnh thiết lập máy hay bảo dưỡng. Sự cẩn trọng và tuân thủ quy tắc an toàn là quan trọng để tránh các vấn đề như va chạm, nghẹt, hoặc mài mòn không mong muốn.</a:t>
            </a:r>
          </a:p>
          <a:p>
            <a:pPr algn="l"/>
            <a:r>
              <a:rPr lang="vi-VN" b="0" i="0" dirty="0">
                <a:effectLst/>
                <a:latin typeface="Open Sans" panose="020B0606030504020204" pitchFamily="34" charset="0"/>
              </a:rPr>
              <a:t>Thứ hai, tai nạn có thể xảy ra do vấn đề về vật liệu đầu vào. Các khối nhựa có thể chứa những vật thể cứng không mong muốn, gây nguy cơ va chạm hoặc làm hỏng máy.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22D0F2AD-5E60-FB2A-ACA2-14920CD5B0F4}"/>
              </a:ext>
            </a:extLst>
          </p:cNvPr>
          <p:cNvPicPr>
            <a:picLocks noChangeAspect="1"/>
          </p:cNvPicPr>
          <p:nvPr/>
        </p:nvPicPr>
        <p:blipFill>
          <a:blip r:embed="rId3"/>
          <a:stretch>
            <a:fillRect/>
          </a:stretch>
        </p:blipFill>
        <p:spPr>
          <a:xfrm>
            <a:off x="6071876" y="1048047"/>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ép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nhựa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khung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gọng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mắt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kính</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khung</a:t>
            </a:r>
            <a:r>
              <a:rPr lang="en-US" b="1" i="0" dirty="0">
                <a:effectLst/>
                <a:latin typeface="Open Sans" panose="020B0606030504020204" pitchFamily="34" charset="0"/>
              </a:rPr>
              <a:t> </a:t>
            </a:r>
            <a:r>
              <a:rPr lang="en-US" b="1" i="0" dirty="0" err="1">
                <a:effectLst/>
                <a:latin typeface="Open Sans" panose="020B0606030504020204" pitchFamily="34" charset="0"/>
              </a:rPr>
              <a:t>gọng</a:t>
            </a:r>
            <a:r>
              <a:rPr lang="en-US" b="1" i="0" dirty="0">
                <a:effectLst/>
                <a:latin typeface="Open Sans" panose="020B0606030504020204" pitchFamily="34" charset="0"/>
              </a:rPr>
              <a:t> </a:t>
            </a:r>
            <a:r>
              <a:rPr lang="en-US" b="1" i="0" dirty="0" err="1">
                <a:effectLst/>
                <a:latin typeface="Open Sans" panose="020B0606030504020204" pitchFamily="34" charset="0"/>
              </a:rPr>
              <a:t>mắt</a:t>
            </a:r>
            <a:r>
              <a:rPr lang="en-US" b="1" i="0" dirty="0">
                <a:effectLst/>
                <a:latin typeface="Open Sans" panose="020B0606030504020204" pitchFamily="34" charset="0"/>
              </a:rPr>
              <a:t> </a:t>
            </a:r>
            <a:r>
              <a:rPr lang="en-US" b="1" i="0" dirty="0" err="1">
                <a:effectLst/>
                <a:latin typeface="Open Sans" panose="020B0606030504020204" pitchFamily="34" charset="0"/>
              </a:rPr>
              <a:t>kính</a:t>
            </a:r>
            <a:endParaRPr lang="en-US" b="1" i="0" dirty="0">
              <a:effectLst/>
              <a:latin typeface="Open Sans" panose="020B0606030504020204" pitchFamily="34" charset="0"/>
            </a:endParaRPr>
          </a:p>
          <a:p>
            <a:pPr algn="l"/>
            <a:r>
              <a:rPr lang="vi-VN" b="0" i="0" dirty="0">
                <a:effectLst/>
                <a:latin typeface="Open Sans" panose="020B0606030504020204" pitchFamily="34" charset="0"/>
              </a:rPr>
              <a:t>Nguyên nhân gây ra tai nạn khi vận hành máy ép nhựa để sản xuất khung gọng mắt kính có thể xuất phát từ nhiều yếu tố khác nhau. Thường xuyên, sự thiếu hiểu biết vững về máy móc và quy trình sản xuất là nguồn gốc chính của vấn đề.</a:t>
            </a:r>
          </a:p>
          <a:p>
            <a:pPr algn="l"/>
            <a:r>
              <a:rPr lang="vi-VN" b="0" i="0" dirty="0">
                <a:effectLst/>
                <a:latin typeface="Open Sans" panose="020B0606030504020204" pitchFamily="34" charset="0"/>
              </a:rPr>
              <a:t>Thiếu kinh nghiệm hoặc đào tạo không đầy đủ có thể dẫn đến việc không hiểu rõ về cách điều chỉnh máy và thiết lập các tham số chính xác. Điều này có thể tạo ra môi trường không an toàn và dễ gây ra tai nạn.</a:t>
            </a:r>
          </a:p>
          <a:p>
            <a:endParaRPr lang="en-US"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9D92B10F-8F86-2015-2633-B45954F79CFA}"/>
              </a:ext>
            </a:extLst>
          </p:cNvPr>
          <p:cNvPicPr>
            <a:picLocks noChangeAspect="1"/>
          </p:cNvPicPr>
          <p:nvPr/>
        </p:nvPicPr>
        <p:blipFill>
          <a:blip r:embed="rId3"/>
          <a:stretch>
            <a:fillRect/>
          </a:stretch>
        </p:blipFill>
        <p:spPr>
          <a:xfrm>
            <a:off x="6071876" y="1048047"/>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ép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nhựa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khung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gọng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mắt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kính</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khung</a:t>
            </a:r>
            <a:r>
              <a:rPr lang="en-US" b="1" i="0" dirty="0">
                <a:effectLst/>
                <a:latin typeface="Open Sans" panose="020B0606030504020204" pitchFamily="34" charset="0"/>
              </a:rPr>
              <a:t> </a:t>
            </a:r>
            <a:r>
              <a:rPr lang="en-US" b="1" i="0" dirty="0" err="1">
                <a:effectLst/>
                <a:latin typeface="Open Sans" panose="020B0606030504020204" pitchFamily="34" charset="0"/>
              </a:rPr>
              <a:t>gọng</a:t>
            </a:r>
            <a:r>
              <a:rPr lang="en-US" b="1" i="0" dirty="0">
                <a:effectLst/>
                <a:latin typeface="Open Sans" panose="020B0606030504020204" pitchFamily="34" charset="0"/>
              </a:rPr>
              <a:t> </a:t>
            </a:r>
            <a:r>
              <a:rPr lang="en-US" b="1" i="0" dirty="0" err="1">
                <a:effectLst/>
                <a:latin typeface="Open Sans" panose="020B0606030504020204" pitchFamily="34" charset="0"/>
              </a:rPr>
              <a:t>mắt</a:t>
            </a:r>
            <a:r>
              <a:rPr lang="en-US" b="1" i="0" dirty="0">
                <a:effectLst/>
                <a:latin typeface="Open Sans" panose="020B0606030504020204" pitchFamily="34" charset="0"/>
              </a:rPr>
              <a:t> </a:t>
            </a:r>
            <a:r>
              <a:rPr lang="en-US" b="1" i="0" dirty="0" err="1">
                <a:effectLst/>
                <a:latin typeface="Open Sans" panose="020B0606030504020204" pitchFamily="34" charset="0"/>
              </a:rPr>
              <a:t>kính</a:t>
            </a:r>
            <a:r>
              <a:rPr lang="en-US" sz="2000" dirty="0"/>
              <a:t>:</a:t>
            </a:r>
          </a:p>
          <a:p>
            <a:pPr algn="l"/>
            <a:r>
              <a:rPr lang="vi-VN" b="0" i="0" dirty="0">
                <a:effectLst/>
                <a:latin typeface="Open Sans" panose="020B0606030504020204" pitchFamily="34" charset="0"/>
              </a:rPr>
              <a:t>Để đảm bảo an toàn trong quá trình vận hành máy ép nhựa sản xuất khung gọng mắt kính, việc thực hiện các biện pháp phòng tránh là quan trọng. Nhân viên cần được đào tạo về an toàn và làm việc hiệu quả.</a:t>
            </a:r>
          </a:p>
          <a:p>
            <a:pPr algn="l"/>
            <a:r>
              <a:rPr lang="vi-VN" b="0" i="0" dirty="0">
                <a:effectLst/>
                <a:latin typeface="Open Sans" panose="020B0606030504020204" pitchFamily="34" charset="0"/>
              </a:rPr>
              <a:t>Đầu tiên, tuân thủ quy tắc an toàn là chìa khóa quan trọng. Nhân viên cần phải mặc đồ bảo hộ đầy đủ, bao gồm kính an toàn, găng tay và đồng phục phù hợp. Việc này giúp bảo vệ họ khỏi các nguy cơ như va chạm, nhiệt độ cao, hay chất lỏng độc hại.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3180651E-8A0F-04AA-3236-B394800DA571}"/>
              </a:ext>
            </a:extLst>
          </p:cNvPr>
          <p:cNvPicPr>
            <a:picLocks noChangeAspect="1"/>
          </p:cNvPicPr>
          <p:nvPr/>
        </p:nvPicPr>
        <p:blipFill>
          <a:blip r:embed="rId3"/>
          <a:stretch>
            <a:fillRect/>
          </a:stretch>
        </p:blipFill>
        <p:spPr>
          <a:xfrm>
            <a:off x="6071876" y="1048047"/>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ép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nhựa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khung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gọng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mắt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kính</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khung</a:t>
            </a:r>
            <a:r>
              <a:rPr lang="en-US" b="1" i="0" dirty="0">
                <a:effectLst/>
                <a:latin typeface="Open Sans" panose="020B0606030504020204" pitchFamily="34" charset="0"/>
              </a:rPr>
              <a:t> </a:t>
            </a:r>
            <a:r>
              <a:rPr lang="en-US" b="1" i="0" dirty="0" err="1">
                <a:effectLst/>
                <a:latin typeface="Open Sans" panose="020B0606030504020204" pitchFamily="34" charset="0"/>
              </a:rPr>
              <a:t>gọng</a:t>
            </a:r>
            <a:r>
              <a:rPr lang="en-US" b="1" i="0" dirty="0">
                <a:effectLst/>
                <a:latin typeface="Open Sans" panose="020B0606030504020204" pitchFamily="34" charset="0"/>
              </a:rPr>
              <a:t> </a:t>
            </a:r>
            <a:r>
              <a:rPr lang="en-US" b="1" i="0" dirty="0" err="1">
                <a:effectLst/>
                <a:latin typeface="Open Sans" panose="020B0606030504020204" pitchFamily="34" charset="0"/>
              </a:rPr>
              <a:t>mắt</a:t>
            </a:r>
            <a:r>
              <a:rPr lang="en-US" b="1" i="0" dirty="0">
                <a:effectLst/>
                <a:latin typeface="Open Sans" panose="020B0606030504020204" pitchFamily="34" charset="0"/>
              </a:rPr>
              <a:t> </a:t>
            </a:r>
            <a:r>
              <a:rPr lang="en-US" b="1" i="0" dirty="0" err="1">
                <a:effectLst/>
                <a:latin typeface="Open Sans" panose="020B0606030504020204" pitchFamily="34" charset="0"/>
              </a:rPr>
              <a:t>kính</a:t>
            </a:r>
            <a:r>
              <a:rPr lang="en-US" sz="2000" dirty="0"/>
              <a:t>:</a:t>
            </a:r>
          </a:p>
          <a:p>
            <a:pPr algn="l"/>
            <a:r>
              <a:rPr lang="vi-VN" b="0" i="0" dirty="0">
                <a:effectLst/>
                <a:latin typeface="Open Sans" panose="020B0606030504020204" pitchFamily="34" charset="0"/>
              </a:rPr>
              <a:t>Quy định an toàn lao động là một phần quan trọng trong quá trình vận hành máy ép nhựa để sản xuất khung gọng mắt kính, nhằm đảm bảo môi trường làm việc an toàn và giảm thiểu rủi ro tai nạn.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tình huống khẩn cấp, việc tuân thủ những quy định này trở nên ngày càng quan trọng.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2521DEB6-EA96-C8C8-9FC6-76062BD390F8}"/>
              </a:ext>
            </a:extLst>
          </p:cNvPr>
          <p:cNvPicPr>
            <a:picLocks noChangeAspect="1"/>
          </p:cNvPicPr>
          <p:nvPr/>
        </p:nvPicPr>
        <p:blipFill>
          <a:blip r:embed="rId3"/>
          <a:stretch>
            <a:fillRect/>
          </a:stretch>
        </p:blipFill>
        <p:spPr>
          <a:xfrm>
            <a:off x="6071876" y="1048047"/>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ép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nhựa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khung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gọng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mắt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kính</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khung</a:t>
            </a:r>
            <a:r>
              <a:rPr lang="en-US" b="1" i="0" dirty="0">
                <a:effectLst/>
                <a:latin typeface="Open Sans" panose="020B0606030504020204" pitchFamily="34" charset="0"/>
              </a:rPr>
              <a:t> </a:t>
            </a:r>
            <a:r>
              <a:rPr lang="en-US" b="1" i="0" dirty="0" err="1">
                <a:effectLst/>
                <a:latin typeface="Open Sans" panose="020B0606030504020204" pitchFamily="34" charset="0"/>
              </a:rPr>
              <a:t>gọng</a:t>
            </a:r>
            <a:r>
              <a:rPr lang="en-US" b="1" i="0" dirty="0">
                <a:effectLst/>
                <a:latin typeface="Open Sans" panose="020B0606030504020204" pitchFamily="34" charset="0"/>
              </a:rPr>
              <a:t> </a:t>
            </a:r>
            <a:r>
              <a:rPr lang="en-US" b="1" i="0" dirty="0" err="1">
                <a:effectLst/>
                <a:latin typeface="Open Sans" panose="020B0606030504020204" pitchFamily="34" charset="0"/>
              </a:rPr>
              <a:t>mắt</a:t>
            </a:r>
            <a:r>
              <a:rPr lang="en-US" b="1" i="0" dirty="0">
                <a:effectLst/>
                <a:latin typeface="Open Sans" panose="020B0606030504020204" pitchFamily="34" charset="0"/>
              </a:rPr>
              <a:t> </a:t>
            </a:r>
            <a:r>
              <a:rPr lang="en-US" b="1" i="0" dirty="0" err="1">
                <a:effectLst/>
                <a:latin typeface="Open Sans" panose="020B0606030504020204" pitchFamily="34" charset="0"/>
              </a:rPr>
              <a:t>kính</a:t>
            </a:r>
            <a:r>
              <a:rPr lang="en-US" sz="2000" dirty="0"/>
              <a:t>:</a:t>
            </a:r>
          </a:p>
          <a:p>
            <a:pPr algn="l"/>
            <a:r>
              <a:rPr lang="vi-VN" b="0" i="0" dirty="0">
                <a:effectLst/>
                <a:latin typeface="Open Sans" panose="020B0606030504020204" pitchFamily="34" charset="0"/>
              </a:rPr>
              <a:t>Xử lý tình huống tai nạn khẩn cấp khi vận hành máy ép nhựa để sản xuất khung gọng mắt kính đòi hỏi sự nhạy bén, quyết đoán và kỹ năng phản ứng nhanh.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sự cố, nhân viên cần ngay lập tức thông báo tình huống cho người quản lý và kích hoạt kế hoạch ứng phó.</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DB4D5AED-C2B0-D030-0CE9-FB45C56126CF}"/>
              </a:ext>
            </a:extLst>
          </p:cNvPr>
          <p:cNvPicPr>
            <a:picLocks noChangeAspect="1"/>
          </p:cNvPicPr>
          <p:nvPr/>
        </p:nvPicPr>
        <p:blipFill>
          <a:blip r:embed="rId3"/>
          <a:stretch>
            <a:fillRect/>
          </a:stretch>
        </p:blipFill>
        <p:spPr>
          <a:xfrm>
            <a:off x="6071876" y="1048047"/>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lens </a:t>
            </a:r>
            <a:r>
              <a:rPr lang="en-US" dirty="0" err="1">
                <a:latin typeface="UTM Aptima" panose="02040603050506020204" pitchFamily="18" charset="0"/>
              </a:rPr>
              <a:t>kính</a:t>
            </a:r>
            <a:r>
              <a:rPr lang="en-US" dirty="0">
                <a:latin typeface="UTM Aptima" panose="02040603050506020204" pitchFamily="18" charset="0"/>
              </a:rPr>
              <a:t> </a:t>
            </a:r>
            <a:r>
              <a:rPr lang="en-US" dirty="0" err="1">
                <a:latin typeface="UTM Aptima" panose="02040603050506020204" pitchFamily="18" charset="0"/>
              </a:rPr>
              <a:t>thủy</a:t>
            </a:r>
            <a:r>
              <a:rPr lang="en-US" dirty="0">
                <a:latin typeface="UTM Aptima" panose="02040603050506020204" pitchFamily="18" charset="0"/>
              </a:rPr>
              <a:t> </a:t>
            </a:r>
            <a:r>
              <a:rPr lang="en-US" dirty="0" err="1">
                <a:latin typeface="UTM Aptima" panose="02040603050506020204" pitchFamily="18" charset="0"/>
              </a:rPr>
              <a:t>tinh</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khung</a:t>
            </a:r>
            <a:r>
              <a:rPr lang="en-US" dirty="0">
                <a:latin typeface="UTM Aptima" panose="02040603050506020204" pitchFamily="18" charset="0"/>
              </a:rPr>
              <a:t> </a:t>
            </a:r>
            <a:r>
              <a:rPr lang="en-US" dirty="0" err="1">
                <a:latin typeface="UTM Aptima" panose="02040603050506020204" pitchFamily="18" charset="0"/>
              </a:rPr>
              <a:t>gọng</a:t>
            </a:r>
            <a:r>
              <a:rPr lang="en-US" dirty="0">
                <a:latin typeface="UTM Aptima" panose="02040603050506020204" pitchFamily="18" charset="0"/>
              </a:rPr>
              <a:t> </a:t>
            </a:r>
            <a:r>
              <a:rPr lang="en-US" dirty="0" err="1">
                <a:latin typeface="UTM Aptima" panose="02040603050506020204" pitchFamily="18" charset="0"/>
              </a:rPr>
              <a:t>mắt</a:t>
            </a:r>
            <a:r>
              <a:rPr lang="en-US" dirty="0">
                <a:latin typeface="UTM Aptima" panose="02040603050506020204" pitchFamily="18" charset="0"/>
              </a:rPr>
              <a:t> </a:t>
            </a:r>
            <a:r>
              <a:rPr lang="en-US" dirty="0" err="1">
                <a:latin typeface="UTM Aptima" panose="02040603050506020204" pitchFamily="18" charset="0"/>
              </a:rPr>
              <a:t>kính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lens </a:t>
            </a:r>
            <a:r>
              <a:rPr lang="en-US" b="1" i="0" dirty="0" err="1">
                <a:effectLst/>
                <a:latin typeface="Open Sans" panose="020B0606030504020204" pitchFamily="34" charset="0"/>
              </a:rPr>
              <a:t>kính</a:t>
            </a:r>
            <a:r>
              <a:rPr lang="en-US" b="1" i="0" dirty="0">
                <a:effectLst/>
                <a:latin typeface="Open Sans" panose="020B0606030504020204" pitchFamily="34" charset="0"/>
              </a:rPr>
              <a:t> </a:t>
            </a:r>
            <a:r>
              <a:rPr lang="en-US" b="1" i="0" dirty="0" err="1">
                <a:effectLst/>
                <a:latin typeface="Open Sans" panose="020B0606030504020204" pitchFamily="34" charset="0"/>
              </a:rPr>
              <a:t>thủy</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khung</a:t>
            </a:r>
            <a:r>
              <a:rPr lang="en-US" b="1" i="0" dirty="0">
                <a:effectLst/>
                <a:latin typeface="Open Sans" panose="020B0606030504020204" pitchFamily="34" charset="0"/>
              </a:rPr>
              <a:t> </a:t>
            </a:r>
            <a:r>
              <a:rPr lang="en-US" b="1" i="0" dirty="0" err="1">
                <a:effectLst/>
                <a:latin typeface="Open Sans" panose="020B0606030504020204" pitchFamily="34" charset="0"/>
              </a:rPr>
              <a:t>gọng</a:t>
            </a:r>
            <a:r>
              <a:rPr lang="en-US" b="1" i="0" dirty="0">
                <a:effectLst/>
                <a:latin typeface="Open Sans" panose="020B0606030504020204" pitchFamily="34" charset="0"/>
              </a:rPr>
              <a:t> </a:t>
            </a:r>
            <a:r>
              <a:rPr lang="en-US" b="1" i="0" dirty="0" err="1">
                <a:effectLst/>
                <a:latin typeface="Open Sans" panose="020B0606030504020204" pitchFamily="34" charset="0"/>
              </a:rPr>
              <a:t>mắt</a:t>
            </a:r>
            <a:r>
              <a:rPr lang="en-US" b="1" i="0" dirty="0">
                <a:effectLst/>
                <a:latin typeface="Open Sans" panose="020B0606030504020204" pitchFamily="34" charset="0"/>
              </a:rPr>
              <a:t> </a:t>
            </a:r>
            <a:r>
              <a:rPr lang="en-US" b="1" i="0" dirty="0" err="1">
                <a:effectLst/>
                <a:latin typeface="Open Sans" panose="020B0606030504020204" pitchFamily="34" charset="0"/>
              </a:rPr>
              <a:t>kính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Quá trình lắp ráp lens kính thủy tinh vào khung gọng mắt kính đòi hỏi sự chính xác và kỹ thuật cao từ các công nhân.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công nhân sẽ kiểm tra chất lượng của lens và khung gọng để đảm bảo không có khuyết điểm nào. Sau đó, họ sẽ sử dụng các công cụ chính xác để đặt lens vào vị trí chính xác trong khung.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E703CF81-CC19-30D1-7736-BCA60FE5987D}"/>
              </a:ext>
            </a:extLst>
          </p:cNvPr>
          <p:cNvPicPr>
            <a:picLocks noChangeAspect="1"/>
          </p:cNvPicPr>
          <p:nvPr/>
        </p:nvPicPr>
        <p:blipFill>
          <a:blip r:embed="rId3"/>
          <a:stretch>
            <a:fillRect/>
          </a:stretch>
        </p:blipFill>
        <p:spPr>
          <a:xfrm>
            <a:off x="-890364" y="3789040"/>
            <a:ext cx="4689897" cy="4689897"/>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lens </a:t>
            </a:r>
            <a:r>
              <a:rPr lang="en-US" dirty="0" err="1">
                <a:latin typeface="UTM Aptima" panose="02040603050506020204" pitchFamily="18" charset="0"/>
              </a:rPr>
              <a:t>kính</a:t>
            </a:r>
            <a:r>
              <a:rPr lang="en-US" dirty="0">
                <a:latin typeface="UTM Aptima" panose="02040603050506020204" pitchFamily="18" charset="0"/>
              </a:rPr>
              <a:t> </a:t>
            </a:r>
            <a:r>
              <a:rPr lang="en-US" dirty="0" err="1">
                <a:latin typeface="UTM Aptima" panose="02040603050506020204" pitchFamily="18" charset="0"/>
              </a:rPr>
              <a:t>thủy</a:t>
            </a:r>
            <a:r>
              <a:rPr lang="en-US" dirty="0">
                <a:latin typeface="UTM Aptima" panose="02040603050506020204" pitchFamily="18" charset="0"/>
              </a:rPr>
              <a:t> </a:t>
            </a:r>
            <a:r>
              <a:rPr lang="en-US" dirty="0" err="1">
                <a:latin typeface="UTM Aptima" panose="02040603050506020204" pitchFamily="18" charset="0"/>
              </a:rPr>
              <a:t>tinh</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khung</a:t>
            </a:r>
            <a:r>
              <a:rPr lang="en-US" dirty="0">
                <a:latin typeface="UTM Aptima" panose="02040603050506020204" pitchFamily="18" charset="0"/>
              </a:rPr>
              <a:t> </a:t>
            </a:r>
            <a:r>
              <a:rPr lang="en-US" dirty="0" err="1">
                <a:latin typeface="UTM Aptima" panose="02040603050506020204" pitchFamily="18" charset="0"/>
              </a:rPr>
              <a:t>gọng</a:t>
            </a:r>
            <a:r>
              <a:rPr lang="en-US" dirty="0">
                <a:latin typeface="UTM Aptima" panose="02040603050506020204" pitchFamily="18" charset="0"/>
              </a:rPr>
              <a:t> </a:t>
            </a:r>
            <a:r>
              <a:rPr lang="en-US" dirty="0" err="1">
                <a:latin typeface="UTM Aptima" panose="02040603050506020204" pitchFamily="18" charset="0"/>
              </a:rPr>
              <a:t>mắt</a:t>
            </a:r>
            <a:r>
              <a:rPr lang="en-US" dirty="0">
                <a:latin typeface="UTM Aptima" panose="02040603050506020204" pitchFamily="18" charset="0"/>
              </a:rPr>
              <a:t> </a:t>
            </a:r>
            <a:r>
              <a:rPr lang="en-US" dirty="0" err="1">
                <a:latin typeface="UTM Aptima" panose="02040603050506020204" pitchFamily="18" charset="0"/>
              </a:rPr>
              <a:t>kính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lens </a:t>
            </a:r>
            <a:r>
              <a:rPr lang="en-US" b="1" i="0" dirty="0" err="1">
                <a:effectLst/>
                <a:latin typeface="Open Sans" panose="020B0606030504020204" pitchFamily="34" charset="0"/>
              </a:rPr>
              <a:t>kính</a:t>
            </a:r>
            <a:r>
              <a:rPr lang="en-US" b="1" i="0" dirty="0">
                <a:effectLst/>
                <a:latin typeface="Open Sans" panose="020B0606030504020204" pitchFamily="34" charset="0"/>
              </a:rPr>
              <a:t> </a:t>
            </a:r>
            <a:r>
              <a:rPr lang="en-US" b="1" i="0" dirty="0" err="1">
                <a:effectLst/>
                <a:latin typeface="Open Sans" panose="020B0606030504020204" pitchFamily="34" charset="0"/>
              </a:rPr>
              <a:t>thủy</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khung</a:t>
            </a:r>
            <a:r>
              <a:rPr lang="en-US" b="1" i="0" dirty="0">
                <a:effectLst/>
                <a:latin typeface="Open Sans" panose="020B0606030504020204" pitchFamily="34" charset="0"/>
              </a:rPr>
              <a:t> </a:t>
            </a:r>
            <a:r>
              <a:rPr lang="en-US" b="1" i="0" dirty="0" err="1">
                <a:effectLst/>
                <a:latin typeface="Open Sans" panose="020B0606030504020204" pitchFamily="34" charset="0"/>
              </a:rPr>
              <a:t>gọng</a:t>
            </a:r>
            <a:r>
              <a:rPr lang="en-US" b="1" i="0" dirty="0">
                <a:effectLst/>
                <a:latin typeface="Open Sans" panose="020B0606030504020204" pitchFamily="34" charset="0"/>
              </a:rPr>
              <a:t> </a:t>
            </a:r>
            <a:r>
              <a:rPr lang="en-US" b="1" i="0" dirty="0" err="1">
                <a:effectLst/>
                <a:latin typeface="Open Sans" panose="020B0606030504020204" pitchFamily="34" charset="0"/>
              </a:rPr>
              <a:t>mắt</a:t>
            </a:r>
            <a:r>
              <a:rPr lang="en-US" b="1" i="0" dirty="0">
                <a:effectLst/>
                <a:latin typeface="Open Sans" panose="020B0606030504020204" pitchFamily="34" charset="0"/>
              </a:rPr>
              <a:t> </a:t>
            </a:r>
            <a:r>
              <a:rPr lang="en-US" b="1" i="0" dirty="0" err="1">
                <a:effectLst/>
                <a:latin typeface="Open Sans" panose="020B0606030504020204" pitchFamily="34" charset="0"/>
              </a:rPr>
              <a:t>kính</a:t>
            </a:r>
            <a:endParaRPr lang="vi-VN" sz="2000" b="1" i="0" dirty="0">
              <a:effectLst/>
              <a:latin typeface="Open Sans" panose="020B0606030504020204" pitchFamily="34" charset="0"/>
            </a:endParaRPr>
          </a:p>
          <a:p>
            <a:pPr algn="l">
              <a:lnSpc>
                <a:spcPct val="120000"/>
              </a:lnSpc>
            </a:pPr>
            <a:r>
              <a:rPr lang="en-US" b="0" i="0" dirty="0">
                <a:effectLst/>
                <a:latin typeface="Open Sans" panose="020B0606030504020204" pitchFamily="34" charset="0"/>
              </a:rPr>
              <a:t>Trong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lắp</a:t>
            </a:r>
            <a:r>
              <a:rPr lang="en-US" b="0" i="0" dirty="0">
                <a:effectLst/>
                <a:latin typeface="Open Sans" panose="020B0606030504020204" pitchFamily="34" charset="0"/>
              </a:rPr>
              <a:t> </a:t>
            </a:r>
            <a:r>
              <a:rPr lang="en-US" b="0" i="0" dirty="0" err="1">
                <a:effectLst/>
                <a:latin typeface="Open Sans" panose="020B0606030504020204" pitchFamily="34" charset="0"/>
              </a:rPr>
              <a:t>ráp</a:t>
            </a:r>
            <a:r>
              <a:rPr lang="en-US" b="0" i="0" dirty="0">
                <a:effectLst/>
                <a:latin typeface="Open Sans" panose="020B0606030504020204" pitchFamily="34" charset="0"/>
              </a:rPr>
              <a:t> lens </a:t>
            </a:r>
            <a:r>
              <a:rPr lang="en-US" b="0" i="0" dirty="0" err="1">
                <a:effectLst/>
                <a:latin typeface="Open Sans" panose="020B0606030504020204" pitchFamily="34" charset="0"/>
              </a:rPr>
              <a:t>kính</a:t>
            </a:r>
            <a:r>
              <a:rPr lang="en-US" b="0" i="0" dirty="0">
                <a:effectLst/>
                <a:latin typeface="Open Sans" panose="020B0606030504020204" pitchFamily="34" charset="0"/>
              </a:rPr>
              <a:t> </a:t>
            </a:r>
            <a:r>
              <a:rPr lang="en-US" b="0" i="0" dirty="0" err="1">
                <a:effectLst/>
                <a:latin typeface="Open Sans" panose="020B0606030504020204" pitchFamily="34" charset="0"/>
              </a:rPr>
              <a:t>thủy</a:t>
            </a:r>
            <a:r>
              <a:rPr lang="en-US" b="0" i="0" dirty="0">
                <a:effectLst/>
                <a:latin typeface="Open Sans" panose="020B0606030504020204" pitchFamily="34" charset="0"/>
              </a:rPr>
              <a:t> </a:t>
            </a:r>
            <a:r>
              <a:rPr lang="en-US" b="0" i="0" dirty="0" err="1">
                <a:effectLst/>
                <a:latin typeface="Open Sans" panose="020B0606030504020204" pitchFamily="34" charset="0"/>
              </a:rPr>
              <a:t>tinh</a:t>
            </a:r>
            <a:r>
              <a:rPr lang="en-US" b="0" i="0" dirty="0">
                <a:effectLst/>
                <a:latin typeface="Open Sans" panose="020B0606030504020204" pitchFamily="34" charset="0"/>
              </a:rPr>
              <a:t> </a:t>
            </a:r>
            <a:r>
              <a:rPr lang="en-US" b="0" i="0" dirty="0" err="1">
                <a:effectLst/>
                <a:latin typeface="Open Sans" panose="020B0606030504020204" pitchFamily="34" charset="0"/>
              </a:rPr>
              <a:t>vào</a:t>
            </a:r>
            <a:r>
              <a:rPr lang="en-US" b="0" i="0" dirty="0">
                <a:effectLst/>
                <a:latin typeface="Open Sans" panose="020B0606030504020204" pitchFamily="34" charset="0"/>
              </a:rPr>
              <a:t> </a:t>
            </a:r>
            <a:r>
              <a:rPr lang="en-US" b="0" i="0" dirty="0" err="1">
                <a:effectLst/>
                <a:latin typeface="Open Sans" panose="020B0606030504020204" pitchFamily="34" charset="0"/>
              </a:rPr>
              <a:t>khung</a:t>
            </a:r>
            <a:r>
              <a:rPr lang="en-US" b="0" i="0" dirty="0">
                <a:effectLst/>
                <a:latin typeface="Open Sans" panose="020B0606030504020204" pitchFamily="34" charset="0"/>
              </a:rPr>
              <a:t> </a:t>
            </a:r>
            <a:r>
              <a:rPr lang="en-US" b="0" i="0" dirty="0" err="1">
                <a:effectLst/>
                <a:latin typeface="Open Sans" panose="020B0606030504020204" pitchFamily="34" charset="0"/>
              </a:rPr>
              <a:t>gọng</a:t>
            </a:r>
            <a:r>
              <a:rPr lang="en-US" b="0" i="0" dirty="0">
                <a:effectLst/>
                <a:latin typeface="Open Sans" panose="020B0606030504020204" pitchFamily="34" charset="0"/>
              </a:rPr>
              <a:t> </a:t>
            </a:r>
            <a:r>
              <a:rPr lang="en-US" b="0" i="0" dirty="0" err="1">
                <a:effectLst/>
                <a:latin typeface="Open Sans" panose="020B0606030504020204" pitchFamily="34" charset="0"/>
              </a:rPr>
              <a:t>mắt</a:t>
            </a:r>
            <a:r>
              <a:rPr lang="en-US" b="0" i="0" dirty="0">
                <a:effectLst/>
                <a:latin typeface="Open Sans" panose="020B0606030504020204" pitchFamily="34" charset="0"/>
              </a:rPr>
              <a:t> </a:t>
            </a:r>
            <a:r>
              <a:rPr lang="en-US" b="0" i="0" dirty="0" err="1">
                <a:effectLst/>
                <a:latin typeface="Open Sans" panose="020B0606030504020204" pitchFamily="34" charset="0"/>
              </a:rPr>
              <a:t>kính</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rủi</a:t>
            </a:r>
            <a:r>
              <a:rPr lang="en-US" b="0" i="0" dirty="0">
                <a:effectLst/>
                <a:latin typeface="Open Sans" panose="020B0606030504020204" pitchFamily="34" charset="0"/>
              </a:rPr>
              <a:t> </a:t>
            </a:r>
            <a:r>
              <a:rPr lang="en-US" b="0" i="0" dirty="0" err="1">
                <a:effectLst/>
                <a:latin typeface="Open Sans" panose="020B0606030504020204" pitchFamily="34" charset="0"/>
              </a:rPr>
              <a:t>ro</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mà</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cần</a:t>
            </a:r>
            <a:r>
              <a:rPr lang="en-US" b="0" i="0" dirty="0">
                <a:effectLst/>
                <a:latin typeface="Open Sans" panose="020B0606030504020204" pitchFamily="34" charset="0"/>
              </a:rPr>
              <a:t> </a:t>
            </a:r>
            <a:r>
              <a:rPr lang="en-US" b="0" i="0" dirty="0" err="1">
                <a:effectLst/>
                <a:latin typeface="Open Sans" panose="020B0606030504020204" pitchFamily="34" charset="0"/>
              </a:rPr>
              <a:t>phải</a:t>
            </a:r>
            <a:r>
              <a:rPr lang="en-US" b="0" i="0" dirty="0">
                <a:effectLst/>
                <a:latin typeface="Open Sans" panose="020B0606030504020204" pitchFamily="34" charset="0"/>
              </a:rPr>
              <a:t> </a:t>
            </a:r>
            <a:r>
              <a:rPr lang="en-US" b="0" i="0" dirty="0" err="1">
                <a:effectLst/>
                <a:latin typeface="Open Sans" panose="020B0606030504020204" pitchFamily="34" charset="0"/>
              </a:rPr>
              <a:t>đề</a:t>
            </a:r>
            <a:r>
              <a:rPr lang="en-US" b="0" i="0" dirty="0">
                <a:effectLst/>
                <a:latin typeface="Open Sans" panose="020B0606030504020204" pitchFamily="34" charset="0"/>
              </a:rPr>
              <a:t> </a:t>
            </a:r>
            <a:r>
              <a:rPr lang="en-US" b="0" i="0" dirty="0" err="1">
                <a:effectLst/>
                <a:latin typeface="Open Sans" panose="020B0606030504020204" pitchFamily="34" charset="0"/>
              </a:rPr>
              <a:t>phòng</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đảm</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p>
          <a:p>
            <a:pPr algn="l">
              <a:lnSpc>
                <a:spcPct val="120000"/>
              </a:lnSpc>
            </a:pP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dạng</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bao </a:t>
            </a:r>
            <a:r>
              <a:rPr lang="en-US" b="0" i="0" dirty="0" err="1">
                <a:effectLst/>
                <a:latin typeface="Open Sans" panose="020B0606030504020204" pitchFamily="34" charset="0"/>
              </a:rPr>
              <a:t>gồm</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làm</a:t>
            </a:r>
            <a:r>
              <a:rPr lang="en-US" b="0" i="0" dirty="0">
                <a:effectLst/>
                <a:latin typeface="Open Sans" panose="020B0606030504020204" pitchFamily="34" charset="0"/>
              </a:rPr>
              <a:t> </a:t>
            </a:r>
            <a:r>
              <a:rPr lang="en-US" b="0" i="0" dirty="0" err="1">
                <a:effectLst/>
                <a:latin typeface="Open Sans" panose="020B0606030504020204" pitchFamily="34" charset="0"/>
              </a:rPr>
              <a:t>hỏng</a:t>
            </a:r>
            <a:r>
              <a:rPr lang="en-US" b="0" i="0" dirty="0">
                <a:effectLst/>
                <a:latin typeface="Open Sans" panose="020B0606030504020204" pitchFamily="34" charset="0"/>
              </a:rPr>
              <a:t> lens </a:t>
            </a:r>
            <a:r>
              <a:rPr lang="en-US" b="0" i="0" dirty="0" err="1">
                <a:effectLst/>
                <a:latin typeface="Open Sans" panose="020B0606030504020204" pitchFamily="34" charset="0"/>
              </a:rPr>
              <a:t>hoặc</a:t>
            </a:r>
            <a:r>
              <a:rPr lang="en-US" b="0" i="0" dirty="0">
                <a:effectLst/>
                <a:latin typeface="Open Sans" panose="020B0606030504020204" pitchFamily="34" charset="0"/>
              </a:rPr>
              <a:t> </a:t>
            </a:r>
            <a:r>
              <a:rPr lang="en-US" b="0" i="0" dirty="0" err="1">
                <a:effectLst/>
                <a:latin typeface="Open Sans" panose="020B0606030504020204" pitchFamily="34" charset="0"/>
              </a:rPr>
              <a:t>khung</a:t>
            </a:r>
            <a:r>
              <a:rPr lang="en-US" b="0" i="0" dirty="0">
                <a:effectLst/>
                <a:latin typeface="Open Sans" panose="020B0606030504020204" pitchFamily="34" charset="0"/>
              </a:rPr>
              <a:t> </a:t>
            </a:r>
            <a:r>
              <a:rPr lang="en-US" b="0" i="0" dirty="0" err="1">
                <a:effectLst/>
                <a:latin typeface="Open Sans" panose="020B0606030504020204" pitchFamily="34" charset="0"/>
              </a:rPr>
              <a:t>gọng</a:t>
            </a:r>
            <a:r>
              <a:rPr lang="en-US" b="0" i="0" dirty="0">
                <a:effectLst/>
                <a:latin typeface="Open Sans" panose="020B0606030504020204" pitchFamily="34" charset="0"/>
              </a:rPr>
              <a:t>, </a:t>
            </a:r>
            <a:r>
              <a:rPr lang="en-US" b="0" i="0" dirty="0" err="1">
                <a:effectLst/>
                <a:latin typeface="Open Sans" panose="020B0606030504020204" pitchFamily="34" charset="0"/>
              </a:rPr>
              <a:t>với</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vết</a:t>
            </a:r>
            <a:r>
              <a:rPr lang="en-US" b="0" i="0" dirty="0">
                <a:effectLst/>
                <a:latin typeface="Open Sans" panose="020B0606030504020204" pitchFamily="34" charset="0"/>
              </a:rPr>
              <a:t> </a:t>
            </a:r>
            <a:r>
              <a:rPr lang="en-US" b="0" i="0" dirty="0" err="1">
                <a:effectLst/>
                <a:latin typeface="Open Sans" panose="020B0606030504020204" pitchFamily="34" charset="0"/>
              </a:rPr>
              <a:t>trầy</a:t>
            </a:r>
            <a:r>
              <a:rPr lang="en-US" b="0" i="0" dirty="0">
                <a:effectLst/>
                <a:latin typeface="Open Sans" panose="020B0606030504020204" pitchFamily="34" charset="0"/>
              </a:rPr>
              <a:t> </a:t>
            </a:r>
            <a:r>
              <a:rPr lang="en-US" b="0" i="0" dirty="0" err="1">
                <a:effectLst/>
                <a:latin typeface="Open Sans" panose="020B0606030504020204" pitchFamily="34" charset="0"/>
              </a:rPr>
              <a:t>hoặc</a:t>
            </a:r>
            <a:r>
              <a:rPr lang="en-US" b="0" i="0" dirty="0">
                <a:effectLst/>
                <a:latin typeface="Open Sans" panose="020B0606030504020204" pitchFamily="34" charset="0"/>
              </a:rPr>
              <a:t> </a:t>
            </a:r>
            <a:r>
              <a:rPr lang="en-US" b="0" i="0" dirty="0" err="1">
                <a:effectLst/>
                <a:latin typeface="Open Sans" panose="020B0606030504020204" pitchFamily="34" charset="0"/>
              </a:rPr>
              <a:t>nứt</a:t>
            </a:r>
            <a:r>
              <a:rPr lang="en-US" b="0" i="0" dirty="0">
                <a:effectLst/>
                <a:latin typeface="Open Sans" panose="020B0606030504020204" pitchFamily="34" charset="0"/>
              </a:rPr>
              <a:t> </a:t>
            </a:r>
            <a:r>
              <a:rPr lang="en-US" b="0" i="0" dirty="0" err="1">
                <a:effectLst/>
                <a:latin typeface="Open Sans" panose="020B0606030504020204" pitchFamily="34" charset="0"/>
              </a:rPr>
              <a:t>nẻ</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mong</a:t>
            </a:r>
            <a:r>
              <a:rPr lang="en-US" b="0" i="0" dirty="0">
                <a:effectLst/>
                <a:latin typeface="Open Sans" panose="020B0606030504020204" pitchFamily="34" charset="0"/>
              </a:rPr>
              <a:t> </a:t>
            </a:r>
            <a:r>
              <a:rPr lang="en-US" b="0" i="0" dirty="0" err="1">
                <a:effectLst/>
                <a:latin typeface="Open Sans" panose="020B0606030504020204" pitchFamily="34" charset="0"/>
              </a:rPr>
              <a:t>muốn</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A628E80-EE59-D6D4-D3B7-B995DFB9D3E0}"/>
              </a:ext>
            </a:extLst>
          </p:cNvPr>
          <p:cNvPicPr>
            <a:picLocks noChangeAspect="1"/>
          </p:cNvPicPr>
          <p:nvPr/>
        </p:nvPicPr>
        <p:blipFill>
          <a:blip r:embed="rId3"/>
          <a:stretch>
            <a:fillRect/>
          </a:stretch>
        </p:blipFill>
        <p:spPr>
          <a:xfrm>
            <a:off x="-890364" y="3789040"/>
            <a:ext cx="4689897" cy="4689897"/>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lens </a:t>
            </a:r>
            <a:r>
              <a:rPr lang="en-US" dirty="0" err="1">
                <a:latin typeface="UTM Aptima" panose="02040603050506020204" pitchFamily="18" charset="0"/>
              </a:rPr>
              <a:t>kính</a:t>
            </a:r>
            <a:r>
              <a:rPr lang="en-US" dirty="0">
                <a:latin typeface="UTM Aptima" panose="02040603050506020204" pitchFamily="18" charset="0"/>
              </a:rPr>
              <a:t> </a:t>
            </a:r>
            <a:r>
              <a:rPr lang="en-US" dirty="0" err="1">
                <a:latin typeface="UTM Aptima" panose="02040603050506020204" pitchFamily="18" charset="0"/>
              </a:rPr>
              <a:t>thủy</a:t>
            </a:r>
            <a:r>
              <a:rPr lang="en-US" dirty="0">
                <a:latin typeface="UTM Aptima" panose="02040603050506020204" pitchFamily="18" charset="0"/>
              </a:rPr>
              <a:t> </a:t>
            </a:r>
            <a:r>
              <a:rPr lang="en-US" dirty="0" err="1">
                <a:latin typeface="UTM Aptima" panose="02040603050506020204" pitchFamily="18" charset="0"/>
              </a:rPr>
              <a:t>tinh</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khung</a:t>
            </a:r>
            <a:r>
              <a:rPr lang="en-US" dirty="0">
                <a:latin typeface="UTM Aptima" panose="02040603050506020204" pitchFamily="18" charset="0"/>
              </a:rPr>
              <a:t> </a:t>
            </a:r>
            <a:r>
              <a:rPr lang="en-US" dirty="0" err="1">
                <a:latin typeface="UTM Aptima" panose="02040603050506020204" pitchFamily="18" charset="0"/>
              </a:rPr>
              <a:t>gọng</a:t>
            </a:r>
            <a:r>
              <a:rPr lang="en-US" dirty="0">
                <a:latin typeface="UTM Aptima" panose="02040603050506020204" pitchFamily="18" charset="0"/>
              </a:rPr>
              <a:t> </a:t>
            </a:r>
            <a:r>
              <a:rPr lang="en-US" dirty="0" err="1">
                <a:latin typeface="UTM Aptima" panose="02040603050506020204" pitchFamily="18" charset="0"/>
              </a:rPr>
              <a:t>mắt</a:t>
            </a:r>
            <a:r>
              <a:rPr lang="en-US" dirty="0">
                <a:latin typeface="UTM Aptima" panose="02040603050506020204" pitchFamily="18" charset="0"/>
              </a:rPr>
              <a:t> </a:t>
            </a:r>
            <a:r>
              <a:rPr lang="en-US" dirty="0" err="1">
                <a:latin typeface="UTM Aptima" panose="02040603050506020204" pitchFamily="18" charset="0"/>
              </a:rPr>
              <a:t>kính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lens </a:t>
            </a:r>
            <a:r>
              <a:rPr lang="en-US" b="1" i="0" dirty="0" err="1">
                <a:effectLst/>
                <a:latin typeface="Open Sans" panose="020B0606030504020204" pitchFamily="34" charset="0"/>
              </a:rPr>
              <a:t>kính</a:t>
            </a:r>
            <a:r>
              <a:rPr lang="en-US" b="1" i="0" dirty="0">
                <a:effectLst/>
                <a:latin typeface="Open Sans" panose="020B0606030504020204" pitchFamily="34" charset="0"/>
              </a:rPr>
              <a:t> </a:t>
            </a:r>
            <a:r>
              <a:rPr lang="en-US" b="1" i="0" dirty="0" err="1">
                <a:effectLst/>
                <a:latin typeface="Open Sans" panose="020B0606030504020204" pitchFamily="34" charset="0"/>
              </a:rPr>
              <a:t>thủy</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khung</a:t>
            </a:r>
            <a:r>
              <a:rPr lang="en-US" b="1" i="0" dirty="0">
                <a:effectLst/>
                <a:latin typeface="Open Sans" panose="020B0606030504020204" pitchFamily="34" charset="0"/>
              </a:rPr>
              <a:t> </a:t>
            </a:r>
            <a:r>
              <a:rPr lang="en-US" b="1" i="0" dirty="0" err="1">
                <a:effectLst/>
                <a:latin typeface="Open Sans" panose="020B0606030504020204" pitchFamily="34" charset="0"/>
              </a:rPr>
              <a:t>gọng</a:t>
            </a:r>
            <a:r>
              <a:rPr lang="en-US" b="1" i="0" dirty="0">
                <a:effectLst/>
                <a:latin typeface="Open Sans" panose="020B0606030504020204" pitchFamily="34" charset="0"/>
              </a:rPr>
              <a:t> </a:t>
            </a:r>
            <a:r>
              <a:rPr lang="en-US" b="1" i="0" dirty="0" err="1">
                <a:effectLst/>
                <a:latin typeface="Open Sans" panose="020B0606030504020204" pitchFamily="34" charset="0"/>
              </a:rPr>
              <a:t>mắt</a:t>
            </a:r>
            <a:r>
              <a:rPr lang="en-US" b="1" i="0" dirty="0">
                <a:effectLst/>
                <a:latin typeface="Open Sans" panose="020B0606030504020204" pitchFamily="34" charset="0"/>
              </a:rPr>
              <a:t> </a:t>
            </a:r>
            <a:r>
              <a:rPr lang="en-US" b="1" i="0" dirty="0" err="1">
                <a:effectLst/>
                <a:latin typeface="Open Sans" panose="020B0606030504020204" pitchFamily="34" charset="0"/>
              </a:rPr>
              <a:t>kính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Nguyên nhân gây ra tai nạn trong quá trình lắp ráp lens kính thủy tinh vào khung gọng mắt kính có thể bắt nguồn từ nhiều yếu tố khác nhau.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số nguyên nhân chính bao gồm sự thiếu chính xác trong quá trình đo và kiểm tra lens cũng như khung gọng, dẫn đến việc lắp sai vị trí hoặc góc độ.</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F1A73A7-2A9B-F7BF-D569-936364D45BC3}"/>
              </a:ext>
            </a:extLst>
          </p:cNvPr>
          <p:cNvPicPr>
            <a:picLocks noChangeAspect="1"/>
          </p:cNvPicPr>
          <p:nvPr/>
        </p:nvPicPr>
        <p:blipFill>
          <a:blip r:embed="rId3"/>
          <a:stretch>
            <a:fillRect/>
          </a:stretch>
        </p:blipFill>
        <p:spPr>
          <a:xfrm>
            <a:off x="-890364" y="3789040"/>
            <a:ext cx="4689897" cy="4689897"/>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lens </a:t>
            </a:r>
            <a:r>
              <a:rPr lang="en-US" dirty="0" err="1">
                <a:latin typeface="UTM Aptima" panose="02040603050506020204" pitchFamily="18" charset="0"/>
              </a:rPr>
              <a:t>kính</a:t>
            </a:r>
            <a:r>
              <a:rPr lang="en-US" dirty="0">
                <a:latin typeface="UTM Aptima" panose="02040603050506020204" pitchFamily="18" charset="0"/>
              </a:rPr>
              <a:t> </a:t>
            </a:r>
            <a:r>
              <a:rPr lang="en-US" dirty="0" err="1">
                <a:latin typeface="UTM Aptima" panose="02040603050506020204" pitchFamily="18" charset="0"/>
              </a:rPr>
              <a:t>thủy</a:t>
            </a:r>
            <a:r>
              <a:rPr lang="en-US" dirty="0">
                <a:latin typeface="UTM Aptima" panose="02040603050506020204" pitchFamily="18" charset="0"/>
              </a:rPr>
              <a:t> </a:t>
            </a:r>
            <a:r>
              <a:rPr lang="en-US" dirty="0" err="1">
                <a:latin typeface="UTM Aptima" panose="02040603050506020204" pitchFamily="18" charset="0"/>
              </a:rPr>
              <a:t>tinh</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khung</a:t>
            </a:r>
            <a:r>
              <a:rPr lang="en-US" dirty="0">
                <a:latin typeface="UTM Aptima" panose="02040603050506020204" pitchFamily="18" charset="0"/>
              </a:rPr>
              <a:t> </a:t>
            </a:r>
            <a:r>
              <a:rPr lang="en-US" dirty="0" err="1">
                <a:latin typeface="UTM Aptima" panose="02040603050506020204" pitchFamily="18" charset="0"/>
              </a:rPr>
              <a:t>gọng</a:t>
            </a:r>
            <a:r>
              <a:rPr lang="en-US" dirty="0">
                <a:latin typeface="UTM Aptima" panose="02040603050506020204" pitchFamily="18" charset="0"/>
              </a:rPr>
              <a:t> </a:t>
            </a:r>
            <a:r>
              <a:rPr lang="en-US" dirty="0" err="1">
                <a:latin typeface="UTM Aptima" panose="02040603050506020204" pitchFamily="18" charset="0"/>
              </a:rPr>
              <a:t>mắt</a:t>
            </a:r>
            <a:r>
              <a:rPr lang="en-US" dirty="0">
                <a:latin typeface="UTM Aptima" panose="02040603050506020204" pitchFamily="18" charset="0"/>
              </a:rPr>
              <a:t> </a:t>
            </a:r>
            <a:r>
              <a:rPr lang="en-US" dirty="0" err="1">
                <a:latin typeface="UTM Aptima" panose="02040603050506020204" pitchFamily="18" charset="0"/>
              </a:rPr>
              <a:t>kính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lens </a:t>
            </a:r>
            <a:r>
              <a:rPr lang="en-US" b="1" i="0" dirty="0" err="1">
                <a:effectLst/>
                <a:latin typeface="Open Sans" panose="020B0606030504020204" pitchFamily="34" charset="0"/>
              </a:rPr>
              <a:t>kính</a:t>
            </a:r>
            <a:r>
              <a:rPr lang="en-US" b="1" i="0" dirty="0">
                <a:effectLst/>
                <a:latin typeface="Open Sans" panose="020B0606030504020204" pitchFamily="34" charset="0"/>
              </a:rPr>
              <a:t> </a:t>
            </a:r>
            <a:r>
              <a:rPr lang="en-US" b="1" i="0" dirty="0" err="1">
                <a:effectLst/>
                <a:latin typeface="Open Sans" panose="020B0606030504020204" pitchFamily="34" charset="0"/>
              </a:rPr>
              <a:t>thủy</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khung</a:t>
            </a:r>
            <a:r>
              <a:rPr lang="en-US" b="1" i="0" dirty="0">
                <a:effectLst/>
                <a:latin typeface="Open Sans" panose="020B0606030504020204" pitchFamily="34" charset="0"/>
              </a:rPr>
              <a:t> </a:t>
            </a:r>
            <a:r>
              <a:rPr lang="en-US" b="1" i="0" dirty="0" err="1">
                <a:effectLst/>
                <a:latin typeface="Open Sans" panose="020B0606030504020204" pitchFamily="34" charset="0"/>
              </a:rPr>
              <a:t>gọng</a:t>
            </a:r>
            <a:r>
              <a:rPr lang="en-US" b="1" i="0" dirty="0">
                <a:effectLst/>
                <a:latin typeface="Open Sans" panose="020B0606030504020204" pitchFamily="34" charset="0"/>
              </a:rPr>
              <a:t> </a:t>
            </a:r>
            <a:r>
              <a:rPr lang="en-US" b="1" i="0" dirty="0" err="1">
                <a:effectLst/>
                <a:latin typeface="Open Sans" panose="020B0606030504020204" pitchFamily="34" charset="0"/>
              </a:rPr>
              <a:t>mắt</a:t>
            </a:r>
            <a:r>
              <a:rPr lang="en-US" b="1" i="0" dirty="0">
                <a:effectLst/>
                <a:latin typeface="Open Sans" panose="020B0606030504020204" pitchFamily="34" charset="0"/>
              </a:rPr>
              <a:t> </a:t>
            </a:r>
            <a:r>
              <a:rPr lang="en-US" b="1" i="0" dirty="0" err="1">
                <a:effectLst/>
                <a:latin typeface="Open Sans" panose="020B0606030504020204" pitchFamily="34" charset="0"/>
              </a:rPr>
              <a:t>kính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đảm bảo an toàn lao động trong quá trình lắp ráp lens kính thủy tinh vào khung gọng mắt kính, các biện pháp phòng tránh là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cần thực hiện quan trắc môi trường lao động để xác định và đánh giá nguy cơ tiềm ẩn. Điều này bao gồm kiểm tra ánh sáng, thông gió và các yếu tố môi trường khác có thể ảnh hưởng đến sức khỏe của công nhân.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2DD0248-70E2-732D-EA28-D61407DE153F}"/>
              </a:ext>
            </a:extLst>
          </p:cNvPr>
          <p:cNvPicPr>
            <a:picLocks noChangeAspect="1"/>
          </p:cNvPicPr>
          <p:nvPr/>
        </p:nvPicPr>
        <p:blipFill>
          <a:blip r:embed="rId3"/>
          <a:stretch>
            <a:fillRect/>
          </a:stretch>
        </p:blipFill>
        <p:spPr>
          <a:xfrm>
            <a:off x="-890364" y="3789040"/>
            <a:ext cx="4689897" cy="4689897"/>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lens </a:t>
            </a:r>
            <a:r>
              <a:rPr lang="en-US" dirty="0" err="1">
                <a:latin typeface="UTM Aptima" panose="02040603050506020204" pitchFamily="18" charset="0"/>
              </a:rPr>
              <a:t>kính</a:t>
            </a:r>
            <a:r>
              <a:rPr lang="en-US" dirty="0">
                <a:latin typeface="UTM Aptima" panose="02040603050506020204" pitchFamily="18" charset="0"/>
              </a:rPr>
              <a:t> </a:t>
            </a:r>
            <a:r>
              <a:rPr lang="en-US" dirty="0" err="1">
                <a:latin typeface="UTM Aptima" panose="02040603050506020204" pitchFamily="18" charset="0"/>
              </a:rPr>
              <a:t>thủy</a:t>
            </a:r>
            <a:r>
              <a:rPr lang="en-US" dirty="0">
                <a:latin typeface="UTM Aptima" panose="02040603050506020204" pitchFamily="18" charset="0"/>
              </a:rPr>
              <a:t> </a:t>
            </a:r>
            <a:r>
              <a:rPr lang="en-US" dirty="0" err="1">
                <a:latin typeface="UTM Aptima" panose="02040603050506020204" pitchFamily="18" charset="0"/>
              </a:rPr>
              <a:t>tinh</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khung</a:t>
            </a:r>
            <a:r>
              <a:rPr lang="en-US" dirty="0">
                <a:latin typeface="UTM Aptima" panose="02040603050506020204" pitchFamily="18" charset="0"/>
              </a:rPr>
              <a:t> </a:t>
            </a:r>
            <a:r>
              <a:rPr lang="en-US" dirty="0" err="1">
                <a:latin typeface="UTM Aptima" panose="02040603050506020204" pitchFamily="18" charset="0"/>
              </a:rPr>
              <a:t>gọng</a:t>
            </a:r>
            <a:r>
              <a:rPr lang="en-US" dirty="0">
                <a:latin typeface="UTM Aptima" panose="02040603050506020204" pitchFamily="18" charset="0"/>
              </a:rPr>
              <a:t> </a:t>
            </a:r>
            <a:r>
              <a:rPr lang="en-US" dirty="0" err="1">
                <a:latin typeface="UTM Aptima" panose="02040603050506020204" pitchFamily="18" charset="0"/>
              </a:rPr>
              <a:t>mắt</a:t>
            </a:r>
            <a:r>
              <a:rPr lang="en-US" dirty="0">
                <a:latin typeface="UTM Aptima" panose="02040603050506020204" pitchFamily="18" charset="0"/>
              </a:rPr>
              <a:t> </a:t>
            </a:r>
            <a:r>
              <a:rPr lang="en-US" dirty="0" err="1">
                <a:latin typeface="UTM Aptima" panose="02040603050506020204" pitchFamily="18" charset="0"/>
              </a:rPr>
              <a:t>kính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lens </a:t>
            </a:r>
            <a:r>
              <a:rPr lang="en-US" b="1" i="0" dirty="0" err="1">
                <a:effectLst/>
                <a:latin typeface="Open Sans" panose="020B0606030504020204" pitchFamily="34" charset="0"/>
              </a:rPr>
              <a:t>kính</a:t>
            </a:r>
            <a:r>
              <a:rPr lang="en-US" b="1" i="0" dirty="0">
                <a:effectLst/>
                <a:latin typeface="Open Sans" panose="020B0606030504020204" pitchFamily="34" charset="0"/>
              </a:rPr>
              <a:t> </a:t>
            </a:r>
            <a:r>
              <a:rPr lang="en-US" b="1" i="0" dirty="0" err="1">
                <a:effectLst/>
                <a:latin typeface="Open Sans" panose="020B0606030504020204" pitchFamily="34" charset="0"/>
              </a:rPr>
              <a:t>thủy</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khung</a:t>
            </a:r>
            <a:r>
              <a:rPr lang="en-US" b="1" i="0" dirty="0">
                <a:effectLst/>
                <a:latin typeface="Open Sans" panose="020B0606030504020204" pitchFamily="34" charset="0"/>
              </a:rPr>
              <a:t> </a:t>
            </a:r>
            <a:r>
              <a:rPr lang="en-US" b="1" i="0" dirty="0" err="1">
                <a:effectLst/>
                <a:latin typeface="Open Sans" panose="020B0606030504020204" pitchFamily="34" charset="0"/>
              </a:rPr>
              <a:t>gọng</a:t>
            </a:r>
            <a:r>
              <a:rPr lang="en-US" b="1" i="0" dirty="0">
                <a:effectLst/>
                <a:latin typeface="Open Sans" panose="020B0606030504020204" pitchFamily="34" charset="0"/>
              </a:rPr>
              <a:t> </a:t>
            </a:r>
            <a:r>
              <a:rPr lang="en-US" b="1" i="0" dirty="0" err="1">
                <a:effectLst/>
                <a:latin typeface="Open Sans" panose="020B0606030504020204" pitchFamily="34" charset="0"/>
              </a:rPr>
              <a:t>mắt</a:t>
            </a:r>
            <a:r>
              <a:rPr lang="en-US" b="1" i="0" dirty="0">
                <a:effectLst/>
                <a:latin typeface="Open Sans" panose="020B0606030504020204" pitchFamily="34" charset="0"/>
              </a:rPr>
              <a:t> </a:t>
            </a:r>
            <a:r>
              <a:rPr lang="en-US" b="1" i="0" dirty="0" err="1">
                <a:effectLst/>
                <a:latin typeface="Open Sans" panose="020B0606030504020204" pitchFamily="34" charset="0"/>
              </a:rPr>
              <a:t>kính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trong quá trình lắp ráp lens kính thủy tinh vào khung gọng mắt kính đóng vai trò quan trọng để bảo vệ sức khỏe và đảm bảo an toàn cho công nhân.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nhà máy và xưởng sản xuất cần thiết lập quy tắc rõ ràng về việc sử dụng trang thiết bị bảo hộ cá nhân như kính bảo hộ, găng tay, và nón bảo hiểm.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6DA1229-BD8F-CFF6-0A28-52A6187A4C47}"/>
              </a:ext>
            </a:extLst>
          </p:cNvPr>
          <p:cNvPicPr>
            <a:picLocks noChangeAspect="1"/>
          </p:cNvPicPr>
          <p:nvPr/>
        </p:nvPicPr>
        <p:blipFill>
          <a:blip r:embed="rId3"/>
          <a:stretch>
            <a:fillRect/>
          </a:stretch>
        </p:blipFill>
        <p:spPr>
          <a:xfrm>
            <a:off x="-890364" y="3789040"/>
            <a:ext cx="4689897" cy="4689897"/>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lens </a:t>
            </a:r>
            <a:r>
              <a:rPr lang="en-US" dirty="0" err="1">
                <a:latin typeface="UTM Aptima" panose="02040603050506020204" pitchFamily="18" charset="0"/>
              </a:rPr>
              <a:t>kính</a:t>
            </a:r>
            <a:r>
              <a:rPr lang="en-US" dirty="0">
                <a:latin typeface="UTM Aptima" panose="02040603050506020204" pitchFamily="18" charset="0"/>
              </a:rPr>
              <a:t> </a:t>
            </a:r>
            <a:r>
              <a:rPr lang="en-US" dirty="0" err="1">
                <a:latin typeface="UTM Aptima" panose="02040603050506020204" pitchFamily="18" charset="0"/>
              </a:rPr>
              <a:t>thủy</a:t>
            </a:r>
            <a:r>
              <a:rPr lang="en-US" dirty="0">
                <a:latin typeface="UTM Aptima" panose="02040603050506020204" pitchFamily="18" charset="0"/>
              </a:rPr>
              <a:t> </a:t>
            </a:r>
            <a:r>
              <a:rPr lang="en-US" dirty="0" err="1">
                <a:latin typeface="UTM Aptima" panose="02040603050506020204" pitchFamily="18" charset="0"/>
              </a:rPr>
              <a:t>tinh</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khung</a:t>
            </a:r>
            <a:r>
              <a:rPr lang="en-US" dirty="0">
                <a:latin typeface="UTM Aptima" panose="02040603050506020204" pitchFamily="18" charset="0"/>
              </a:rPr>
              <a:t> </a:t>
            </a:r>
            <a:r>
              <a:rPr lang="en-US" dirty="0" err="1">
                <a:latin typeface="UTM Aptima" panose="02040603050506020204" pitchFamily="18" charset="0"/>
              </a:rPr>
              <a:t>gọng</a:t>
            </a:r>
            <a:r>
              <a:rPr lang="en-US" dirty="0">
                <a:latin typeface="UTM Aptima" panose="02040603050506020204" pitchFamily="18" charset="0"/>
              </a:rPr>
              <a:t> </a:t>
            </a:r>
            <a:r>
              <a:rPr lang="en-US" dirty="0" err="1">
                <a:latin typeface="UTM Aptima" panose="02040603050506020204" pitchFamily="18" charset="0"/>
              </a:rPr>
              <a:t>mắt</a:t>
            </a:r>
            <a:r>
              <a:rPr lang="en-US" dirty="0">
                <a:latin typeface="UTM Aptima" panose="02040603050506020204" pitchFamily="18" charset="0"/>
              </a:rPr>
              <a:t> </a:t>
            </a:r>
            <a:r>
              <a:rPr lang="en-US" dirty="0" err="1">
                <a:latin typeface="UTM Aptima" panose="02040603050506020204" pitchFamily="18" charset="0"/>
              </a:rPr>
              <a:t>kính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lens </a:t>
            </a:r>
            <a:r>
              <a:rPr lang="en-US" b="1" i="0" dirty="0" err="1">
                <a:effectLst/>
                <a:latin typeface="Open Sans" panose="020B0606030504020204" pitchFamily="34" charset="0"/>
              </a:rPr>
              <a:t>kính</a:t>
            </a:r>
            <a:r>
              <a:rPr lang="en-US" b="1" i="0" dirty="0">
                <a:effectLst/>
                <a:latin typeface="Open Sans" panose="020B0606030504020204" pitchFamily="34" charset="0"/>
              </a:rPr>
              <a:t> </a:t>
            </a:r>
            <a:r>
              <a:rPr lang="en-US" b="1" i="0" dirty="0" err="1">
                <a:effectLst/>
                <a:latin typeface="Open Sans" panose="020B0606030504020204" pitchFamily="34" charset="0"/>
              </a:rPr>
              <a:t>thủy</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khung</a:t>
            </a:r>
            <a:r>
              <a:rPr lang="en-US" b="1" i="0" dirty="0">
                <a:effectLst/>
                <a:latin typeface="Open Sans" panose="020B0606030504020204" pitchFamily="34" charset="0"/>
              </a:rPr>
              <a:t> </a:t>
            </a:r>
            <a:r>
              <a:rPr lang="en-US" b="1" i="0" dirty="0" err="1">
                <a:effectLst/>
                <a:latin typeface="Open Sans" panose="020B0606030504020204" pitchFamily="34" charset="0"/>
              </a:rPr>
              <a:t>gọng</a:t>
            </a:r>
            <a:r>
              <a:rPr lang="en-US" b="1" i="0" dirty="0">
                <a:effectLst/>
                <a:latin typeface="Open Sans" panose="020B0606030504020204" pitchFamily="34" charset="0"/>
              </a:rPr>
              <a:t> </a:t>
            </a:r>
            <a:r>
              <a:rPr lang="en-US" b="1" i="0" dirty="0" err="1">
                <a:effectLst/>
                <a:latin typeface="Open Sans" panose="020B0606030504020204" pitchFamily="34" charset="0"/>
              </a:rPr>
              <a:t>mắt</a:t>
            </a:r>
            <a:r>
              <a:rPr lang="en-US" b="1" i="0" dirty="0">
                <a:effectLst/>
                <a:latin typeface="Open Sans" panose="020B0606030504020204" pitchFamily="34" charset="0"/>
              </a:rPr>
              <a:t> </a:t>
            </a:r>
            <a:r>
              <a:rPr lang="en-US" b="1" i="0" dirty="0" err="1">
                <a:effectLst/>
                <a:latin typeface="Open Sans" panose="020B0606030504020204" pitchFamily="34" charset="0"/>
              </a:rPr>
              <a:t>kính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tai nạn khẩn cấp khi lắp ráp lens kính thủy tinh vào khung gọng mắt kính, việc xử lý tình huống đòi hỏi sự nhanh nhẹn và chủ động từ phía công nhân.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hết, công nhân cần ngay lập tức dừng công việc và báo cáo sự cố đến người quản lý và đồng nghiệp xung quanh.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687C68A-7D3F-6E16-F5AD-A35DB80F9EC9}"/>
              </a:ext>
            </a:extLst>
          </p:cNvPr>
          <p:cNvPicPr>
            <a:picLocks noChangeAspect="1"/>
          </p:cNvPicPr>
          <p:nvPr/>
        </p:nvPicPr>
        <p:blipFill>
          <a:blip r:embed="rId3"/>
          <a:stretch>
            <a:fillRect/>
          </a:stretch>
        </p:blipFill>
        <p:spPr>
          <a:xfrm>
            <a:off x="-890364" y="3789040"/>
            <a:ext cx="4689897" cy="4689897"/>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mắt kính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kiểm tra chất lượng mắt kính thành phẩm</a:t>
            </a:r>
            <a:r>
              <a:rPr lang="en-US" sz="2400" dirty="0"/>
              <a:t>:</a:t>
            </a:r>
          </a:p>
          <a:p>
            <a:pPr algn="l"/>
            <a:r>
              <a:rPr lang="vi-VN" b="0" i="0" dirty="0">
                <a:solidFill>
                  <a:srgbClr val="4C4F5A"/>
                </a:solidFill>
                <a:effectLst/>
                <a:latin typeface="Open Sans" panose="020B0606030504020204" pitchFamily="34" charset="0"/>
              </a:rPr>
              <a:t>Trong quá trình kiểm tra chất lượng mắt kính thành phẩm, có những đặc điểm công việc cụ thể mà những chuyên viên chất lượng thường chú trọng. Một trong những nhiệm vụ quan trọng là đảm bảo rằng mắt kính được sản xuất đạt đến tiêu chuẩn chất lượng cao nhất.</a:t>
            </a:r>
          </a:p>
          <a:p>
            <a:pPr algn="l"/>
            <a:r>
              <a:rPr lang="vi-VN" b="0" i="0" dirty="0">
                <a:solidFill>
                  <a:srgbClr val="4C4F5A"/>
                </a:solidFill>
                <a:effectLst/>
                <a:latin typeface="Open Sans" panose="020B0606030504020204" pitchFamily="34" charset="0"/>
              </a:rPr>
              <a:t>Đầu tiên, việc kiểm tra chất lượng vật liệu là một phần quan trọng của công việc này. Chất liệu của kính cần phải đáp ứng các yêu cầu về độ trong suốt, độ cứng, và khả năng chống trầy xước. Chuyên viên chất lượng sẽ kiểm tra từng tấm kính để đảm bảo rằng chúng không có các khuyết điểm như sự mờ mờ, bong tróc hoặc vết nứt.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mắt kính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trong quá trình kiểm tra chất lượng mắt kính thành phẩm</a:t>
            </a:r>
            <a:r>
              <a:rPr lang="en-US" sz="2400" dirty="0"/>
              <a:t>:</a:t>
            </a:r>
          </a:p>
          <a:p>
            <a:pPr algn="l"/>
            <a:r>
              <a:rPr lang="vi-VN" b="0" i="0" dirty="0">
                <a:solidFill>
                  <a:srgbClr val="4C4F5A"/>
                </a:solidFill>
                <a:effectLst/>
                <a:latin typeface="Open Sans" panose="020B0606030504020204" pitchFamily="34" charset="0"/>
              </a:rPr>
              <a:t>Trong quá trình kiểm tra chất lượng mắt kính thành phẩm, có khả năng xảy ra các tai nạn mà chuyên viên và nhân viên thường phải đối mặt. Một trong những nguy cơ phổ biến là tai nạn liên quan đến sử dụng các thiết bị kiểm tra chất lượng.</a:t>
            </a:r>
          </a:p>
          <a:p>
            <a:pPr algn="l"/>
            <a:r>
              <a:rPr lang="vi-VN" b="0" i="0" dirty="0">
                <a:solidFill>
                  <a:srgbClr val="4C4F5A"/>
                </a:solidFill>
                <a:effectLst/>
                <a:latin typeface="Open Sans" panose="020B0606030504020204" pitchFamily="34" charset="0"/>
              </a:rPr>
              <a:t>Việc sử dụng máy móc và thiết bị đo đặc biệt để kiểm tra các thuộc tính kỹ thuật của mắt kính có thể gây ra nguy cơ làm tổn thương. </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mắt kính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kiểm tra chất lượng mắt kính thành phẩm</a:t>
            </a:r>
            <a:r>
              <a:rPr lang="en-US" sz="2400" dirty="0"/>
              <a:t>:</a:t>
            </a:r>
          </a:p>
          <a:p>
            <a:pPr algn="l"/>
            <a:r>
              <a:rPr lang="vi-VN" b="0" i="0" dirty="0">
                <a:solidFill>
                  <a:srgbClr val="4C4F5A"/>
                </a:solidFill>
                <a:effectLst/>
                <a:latin typeface="Open Sans" panose="020B0606030504020204" pitchFamily="34" charset="0"/>
              </a:rPr>
              <a:t>Nguyên nhân gây ra tai nạn trong quá trình kiểm tra chất lượng mắt kính thành phẩm có thể xuất phát từ nhiều yếu tố khác nhau. Một trong những nguyên nhân chính là thiếu hiểu biết và kinh nghiệm của nhân viên thực hiện kiểm tra. Người làm việc cần phải nắm vững quy trình kiểm tra và các yêu cầu kỹ thuật để đảm bảo an toàn trong công việc.</a:t>
            </a:r>
          </a:p>
          <a:p>
            <a:pPr algn="l"/>
            <a:r>
              <a:rPr lang="vi-VN" b="0" i="0" dirty="0">
                <a:solidFill>
                  <a:srgbClr val="4C4F5A"/>
                </a:solidFill>
                <a:effectLst/>
                <a:latin typeface="Open Sans" panose="020B0606030504020204" pitchFamily="34" charset="0"/>
              </a:rPr>
              <a:t>Thiết bị kiểm tra cũng có thể là nguồn gốc của tai nạn nếu chúng không được bảo trì đúng cách. Sự cố kỹ thuật trên máy móc kiểm tra có thể dẫn đến kết quả không chính xác hoặc thậm chí làm hỏng sản phẩm, gây tai nạn và thiệt hại về mặt vật chất.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mắt kính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khi kiểm tra chất lượng mắt kính thành phẩm</a:t>
            </a:r>
            <a:r>
              <a:rPr lang="en-US" sz="2400" dirty="0"/>
              <a:t>:</a:t>
            </a:r>
          </a:p>
          <a:p>
            <a:pPr algn="l"/>
            <a:r>
              <a:rPr lang="vi-VN" b="0" i="0" dirty="0">
                <a:solidFill>
                  <a:srgbClr val="4C4F5A"/>
                </a:solidFill>
                <a:effectLst/>
                <a:latin typeface="Open Sans" panose="020B0606030504020204" pitchFamily="34" charset="0"/>
              </a:rPr>
              <a:t>Để đảm bảo an toàn trong quá trình kiểm tra chất lượng mắt kính thành phẩm, có những biện pháp phòng tránh quan trọng cần được áp dụng. Đầu tiên là đào tạo nhân viên về quy trình làm việc an toàn và hiểu rõ về các thiết bị kiểm tra. Nhân viên cần được trang bị đầy đủ kiến thức để làm việc hiệu quả và tránh những tình huống không mong muốn.</a:t>
            </a:r>
          </a:p>
          <a:p>
            <a:pPr algn="l"/>
            <a:r>
              <a:rPr lang="vi-VN" b="0" i="0" dirty="0">
                <a:solidFill>
                  <a:srgbClr val="4C4F5A"/>
                </a:solidFill>
                <a:effectLst/>
                <a:latin typeface="Open Sans" panose="020B0606030504020204" pitchFamily="34" charset="0"/>
              </a:rPr>
              <a:t>Kiểm tra định kỳ và bảo trì đúng cách cho máy móc và thiết bị kiểm tra cũng là một biện pháp quan trọng. Điều này giúp đảm bảo rằng các thiết bị đang hoạt động đúng cách và giảm nguy cơ sự cố kỹ thuật gây tai nạn.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mắt kính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kiểm tra chất lượng mắt kính thành phẩm</a:t>
            </a:r>
            <a:r>
              <a:rPr lang="en-US" sz="2400" dirty="0"/>
              <a:t>:</a:t>
            </a:r>
          </a:p>
          <a:p>
            <a:pPr algn="l"/>
            <a:r>
              <a:rPr lang="vi-VN" b="0" i="0" dirty="0">
                <a:solidFill>
                  <a:srgbClr val="4C4F5A"/>
                </a:solidFill>
                <a:effectLst/>
                <a:latin typeface="Open Sans" panose="020B0606030504020204" pitchFamily="34" charset="0"/>
              </a:rPr>
              <a:t>Quy định an toàn lao động đóng vai trò quan trọng trong quá trình kiểm tra chất lượng mắt kính thành phẩm. Nhân viên thực hiện kiểm tra cần phải tuân thủ các hướng dẫn an toàn nhằm giảm nguy cơ tai nạn.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Điều này bao gồm việc đeo đủ trang thiết bị bảo hộ cá nhân như mũ bảo hiểm, kính bảo hộ và găng tay để bảo vệ chống lại các yếu tố có thể gây tổn thương.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mắt kính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kiểm tra chất lượng mắt kính thành phẩm</a:t>
            </a:r>
            <a:r>
              <a:rPr lang="en-US" sz="2400" dirty="0"/>
              <a:t>:</a:t>
            </a:r>
          </a:p>
          <a:p>
            <a:pPr algn="l"/>
            <a:r>
              <a:rPr lang="vi-VN" b="0" i="0" dirty="0">
                <a:solidFill>
                  <a:srgbClr val="4C4F5A"/>
                </a:solidFill>
                <a:effectLst/>
                <a:latin typeface="Open Sans" panose="020B0606030504020204" pitchFamily="34" charset="0"/>
              </a:rPr>
              <a:t>Xử lý tình huống tai nạn khẩn cấp trong quá trình kiểm tra chất lượng mắt kính đòi hỏi sự nhạy bén và kỹ năng phản ứng nhanh chóng từ phía nhân viên.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Trong trường hợp tai nạn, việc ngừng ngay công việc và gọi cấp cứu là ưu tiên hàng đầu. Đồng thời, thông báo về tình hình cụ thể của tai nạn và cung cấp thông tin đầy đủ để đội cấp cứu có thể hỗ trợ hiệu quả.</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193</TotalTime>
  <Words>3059</Words>
  <Application>Microsoft Office PowerPoint</Application>
  <PresentationFormat>Custom</PresentationFormat>
  <Paragraphs>125</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MẮT KÍNH</vt:lpstr>
      <vt:lpstr>Một số vụ tai nạn trong  nhà máy sản xuất mắt kính</vt:lpstr>
      <vt:lpstr>Tóm tắt bài học</vt:lpstr>
      <vt:lpstr>Vận hành máy gia công lens kính thủy tinh</vt:lpstr>
      <vt:lpstr>Vận hành máy gia công lens kính thủy tinh</vt:lpstr>
      <vt:lpstr>Vận hành máy gia công lens kính thủy tinh</vt:lpstr>
      <vt:lpstr>Vận hành máy gia công lens kính thủy tinh</vt:lpstr>
      <vt:lpstr>Vận hành máy gia công lens kính thủy tinh</vt:lpstr>
      <vt:lpstr>Vận hành máy gia công lens kính thủy tinh</vt:lpstr>
      <vt:lpstr>Vận hành máy ép nhựa để sản xuất khung gọng mắt kính</vt:lpstr>
      <vt:lpstr>Vận hành máy ép nhựa để sản xuất khung gọng mắt kính</vt:lpstr>
      <vt:lpstr>Vận hành máy ép nhựa để sản xuất khung gọng mắt kính</vt:lpstr>
      <vt:lpstr>Vận hành máy ép nhựa để sản xuất khung gọng mắt kính</vt:lpstr>
      <vt:lpstr>Vận hành máy ép nhựa để sản xuất khung gọng mắt kính</vt:lpstr>
      <vt:lpstr>Vận hành máy ép nhựa để sản xuất khung gọng mắt kính</vt:lpstr>
      <vt:lpstr>Lắp ráp lens kính thủy tinh vào khung gọng mắt kính</vt:lpstr>
      <vt:lpstr>Lắp ráp lens kính thủy tinh vào khung gọng mắt kính</vt:lpstr>
      <vt:lpstr>Lắp ráp lens kính thủy tinh vào khung gọng mắt kính</vt:lpstr>
      <vt:lpstr>Lắp ráp lens kính thủy tinh vào khung gọng mắt kính</vt:lpstr>
      <vt:lpstr>Lắp ráp lens kính thủy tinh vào khung gọng mắt kính</vt:lpstr>
      <vt:lpstr>Lắp ráp lens kính thủy tinh vào khung gọng mắt kính</vt:lpstr>
      <vt:lpstr>Kiểm tra chất lượng mắt kính thành phẩm</vt:lpstr>
      <vt:lpstr>Kiểm tra chất lượng mắt kính thành phẩm</vt:lpstr>
      <vt:lpstr>Kiểm tra chất lượng mắt kính thành phẩm</vt:lpstr>
      <vt:lpstr>Kiểm tra chất lượng mắt kính thành phẩm</vt:lpstr>
      <vt:lpstr>Kiểm tra chất lượng mắt kính thành phẩm</vt:lpstr>
      <vt:lpstr>Kiểm tra chất lượng mắt kính thành phẩm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24</cp:revision>
  <dcterms:created xsi:type="dcterms:W3CDTF">2024-03-23T04:43:33Z</dcterms:created>
  <dcterms:modified xsi:type="dcterms:W3CDTF">2024-04-03T08:17:20Z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