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MỸ PHẨM</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B276825-DF79-93C1-F01C-9A9EE6186C9A}"/>
              </a:ext>
            </a:extLst>
          </p:cNvPr>
          <p:cNvPicPr>
            <a:picLocks noChangeAspect="1"/>
          </p:cNvPicPr>
          <p:nvPr/>
        </p:nvPicPr>
        <p:blipFill>
          <a:blip r:embed="rId4"/>
          <a:stretch>
            <a:fillRect/>
          </a:stretch>
        </p:blipFill>
        <p:spPr>
          <a:xfrm>
            <a:off x="4579105" y="3933056"/>
            <a:ext cx="3029024" cy="302902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mỹ</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phẩm</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mỹ phẩm, việc duy trì huấn luyện an toàn lao động là một ưu tiên hàng đầu</a:t>
            </a:r>
            <a:r>
              <a:rPr lang="en-US" sz="2000" dirty="0">
                <a:ea typeface="+mn-lt"/>
                <a:cs typeface="+mn-lt"/>
              </a:rPr>
              <a:t>:</a:t>
            </a:r>
            <a:endParaRPr lang="en-US" dirty="0"/>
          </a:p>
          <a:p>
            <a:pPr marL="730885" lvl="1" indent="-304165"/>
            <a:r>
              <a:rPr lang="pt-BR" i="0" dirty="0">
                <a:solidFill>
                  <a:srgbClr val="0D0D0D"/>
                </a:solidFill>
                <a:effectLst/>
                <a:latin typeface="Söhne"/>
              </a:rPr>
              <a:t>Vụ Rò Rỉ Hóa Chất Nguy Hiểm</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endParaRPr lang="pt-BR" dirty="0">
              <a:solidFill>
                <a:srgbClr val="0D0D0D"/>
              </a:solidFill>
              <a:latin typeface="Söhne"/>
            </a:endParaRPr>
          </a:p>
          <a:p>
            <a:pPr marL="730885" lvl="1" indent="-304165"/>
            <a:r>
              <a:rPr lang="vi-VN" dirty="0">
                <a:solidFill>
                  <a:srgbClr val="0D0D0D"/>
                </a:solidFill>
                <a:latin typeface="Söhne"/>
              </a:rPr>
              <a:t>Nguy Cơ Nhiễm Bệnh</a:t>
            </a:r>
            <a:endParaRPr lang="pt-BR" dirty="0">
              <a:solidFill>
                <a:srgbClr val="0D0D0D"/>
              </a:solidFill>
              <a:latin typeface="Söhne"/>
            </a:endParaRPr>
          </a:p>
          <a:p>
            <a:pPr marL="730885" lvl="1" indent="-304165"/>
            <a:r>
              <a:rPr lang="en-US" dirty="0" err="1">
                <a:solidFill>
                  <a:srgbClr val="0D0D0D"/>
                </a:solidFill>
                <a:latin typeface="Söhne"/>
              </a:rPr>
              <a:t>Quản</a:t>
            </a:r>
            <a:r>
              <a:rPr lang="en-US" dirty="0">
                <a:solidFill>
                  <a:srgbClr val="0D0D0D"/>
                </a:solidFill>
                <a:latin typeface="Söhne"/>
              </a:rPr>
              <a:t> Lý </a:t>
            </a:r>
            <a:r>
              <a:rPr lang="en-US" dirty="0" err="1">
                <a:solidFill>
                  <a:srgbClr val="0D0D0D"/>
                </a:solidFill>
                <a:latin typeface="Söhne"/>
              </a:rPr>
              <a:t>Rủi</a:t>
            </a:r>
            <a:r>
              <a:rPr lang="en-US" dirty="0">
                <a:solidFill>
                  <a:srgbClr val="0D0D0D"/>
                </a:solidFill>
                <a:latin typeface="Söhne"/>
              </a:rPr>
              <a:t> Ro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hỗn</a:t>
            </a:r>
            <a:r>
              <a:rPr lang="en-US" dirty="0"/>
              <a:t> </a:t>
            </a:r>
            <a:r>
              <a:rPr lang="en-US" dirty="0" err="1"/>
              <a:t>hợp</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mỹ</a:t>
            </a:r>
            <a:r>
              <a:rPr lang="en-US" dirty="0"/>
              <a:t> </a:t>
            </a:r>
            <a:r>
              <a:rPr lang="en-US" dirty="0" err="1"/>
              <a:t>phẩm</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nhiệt</a:t>
            </a:r>
            <a:r>
              <a:rPr lang="en-US" dirty="0"/>
              <a:t> </a:t>
            </a:r>
            <a:r>
              <a:rPr lang="en-US" dirty="0" err="1"/>
              <a:t>hỗn</a:t>
            </a:r>
            <a:r>
              <a:rPr lang="en-US" dirty="0"/>
              <a:t> </a:t>
            </a:r>
            <a:r>
              <a:rPr lang="en-US" dirty="0" err="1"/>
              <a:t>hợp</a:t>
            </a:r>
            <a:r>
              <a:rPr lang="en-US" dirty="0"/>
              <a:t> </a:t>
            </a:r>
            <a:r>
              <a:rPr lang="en-US" dirty="0" err="1"/>
              <a:t>đã</a:t>
            </a:r>
            <a:r>
              <a:rPr lang="en-US" dirty="0"/>
              <a:t> </a:t>
            </a:r>
            <a:r>
              <a:rPr lang="en-US" dirty="0" err="1"/>
              <a:t>trộn</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mỹ</a:t>
            </a:r>
            <a:r>
              <a:rPr lang="en-US" dirty="0"/>
              <a:t> </a:t>
            </a:r>
            <a:r>
              <a:rPr lang="en-US" dirty="0" err="1"/>
              <a:t>phẩm</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lạnh</a:t>
            </a:r>
            <a:r>
              <a:rPr lang="en-US" dirty="0"/>
              <a:t> </a:t>
            </a:r>
            <a:r>
              <a:rPr lang="en-US" dirty="0" err="1"/>
              <a:t>hỗn</a:t>
            </a:r>
            <a:r>
              <a:rPr lang="en-US" dirty="0"/>
              <a:t> </a:t>
            </a:r>
            <a:r>
              <a:rPr lang="en-US" dirty="0" err="1"/>
              <a:t>hợp</a:t>
            </a:r>
            <a:r>
              <a:rPr lang="en-US" dirty="0"/>
              <a:t> </a:t>
            </a:r>
            <a:r>
              <a:rPr lang="en-US" dirty="0" err="1"/>
              <a:t>đã</a:t>
            </a:r>
            <a:r>
              <a:rPr lang="en-US" dirty="0"/>
              <a:t> </a:t>
            </a:r>
            <a:r>
              <a:rPr lang="en-US" dirty="0" err="1"/>
              <a:t>trộn</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mỹ</a:t>
            </a:r>
            <a:r>
              <a:rPr lang="en-US" dirty="0"/>
              <a:t> </a:t>
            </a:r>
            <a:r>
              <a:rPr lang="en-US" dirty="0" err="1"/>
              <a:t>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mỹ</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en-US" sz="2400" b="1" i="0" dirty="0">
              <a:effectLst/>
              <a:latin typeface="Söhne"/>
            </a:endParaRPr>
          </a:p>
          <a:p>
            <a:r>
              <a:rPr lang="vi-VN" b="0" i="0" dirty="0">
                <a:effectLst/>
                <a:latin typeface="Open Sans" panose="020B0606030504020204" pitchFamily="34" charset="0"/>
              </a:rPr>
              <a:t>Quy trình vận hành máy trộn hỗn hợp trong quá trình chuẩn bị sản xuất mỹ phẩm đòi hỏi sự chuyên nghiệp và tập trung cao từ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việc cài đặt máy trộn, đảm bảo đúng lượng và tỷ lệ các thành phần, và kiểm soát quy trình trộn.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7241520-A564-B862-9C57-8E1AE94A5CAC}"/>
              </a:ext>
            </a:extLst>
          </p:cNvPr>
          <p:cNvPicPr>
            <a:picLocks noChangeAspect="1"/>
          </p:cNvPicPr>
          <p:nvPr/>
        </p:nvPicPr>
        <p:blipFill>
          <a:blip r:embed="rId3"/>
          <a:stretch>
            <a:fillRect/>
          </a:stretch>
        </p:blipFill>
        <p:spPr>
          <a:xfrm>
            <a:off x="-1250403" y="3582393"/>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mỹ</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en-US" sz="2400" b="1" i="0" dirty="0">
              <a:effectLst/>
              <a:latin typeface="Söhne"/>
            </a:endParaRPr>
          </a:p>
          <a:p>
            <a:r>
              <a:rPr lang="vi-VN" b="0" i="0" dirty="0">
                <a:effectLst/>
                <a:latin typeface="Open Sans" panose="020B0606030504020204" pitchFamily="34" charset="0"/>
              </a:rPr>
              <a:t>Trong quá trình vận hành máy trộn hỗn hợp để chuẩn bị sản xuất mỹ phẩm, có một số loại tai nạn mà nhân viên cần phải chú ý và ngăn chặn. </a:t>
            </a:r>
            <a:endParaRPr lang="en-US" b="0" i="0" dirty="0">
              <a:effectLst/>
              <a:latin typeface="Open Sans" panose="020B0606030504020204" pitchFamily="34" charset="0"/>
            </a:endParaRPr>
          </a:p>
          <a:p>
            <a:r>
              <a:rPr lang="vi-VN" b="0" i="0" dirty="0">
                <a:effectLst/>
                <a:latin typeface="Open Sans" panose="020B0606030504020204" pitchFamily="34" charset="0"/>
              </a:rPr>
              <a:t>Tai nạn thường xuyên xảy ra bao gồm rủi ro hóa chất, tai nạn máy móc, và thậm chí là tai nạn lao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7790514-3F37-5CF0-719A-E7AFFC235E7F}"/>
              </a:ext>
            </a:extLst>
          </p:cNvPr>
          <p:cNvPicPr>
            <a:picLocks noChangeAspect="1"/>
          </p:cNvPicPr>
          <p:nvPr/>
        </p:nvPicPr>
        <p:blipFill>
          <a:blip r:embed="rId3"/>
          <a:stretch>
            <a:fillRect/>
          </a:stretch>
        </p:blipFill>
        <p:spPr>
          <a:xfrm>
            <a:off x="-1250403" y="3582393"/>
            <a:ext cx="4680520" cy="46805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mỹ</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en-US" sz="2400" b="1" i="0" dirty="0">
              <a:effectLst/>
              <a:latin typeface="Söhne"/>
            </a:endParaRPr>
          </a:p>
          <a:p>
            <a:pPr algn="l"/>
            <a:r>
              <a:rPr lang="vi-VN" b="0" i="0" dirty="0">
                <a:effectLst/>
                <a:latin typeface="Open Sans" panose="020B0606030504020204" pitchFamily="34" charset="0"/>
              </a:rPr>
              <a:t>Các tai nạn trong quá trình vận hành máy trộn hỗn hợp khiến nhiều doanh nghiệp mỹ phẩm phải đối mặt với những hậu quả đáng kể. Nguyên nhân chủ yếu có thể được liên kết với con người, quy trình và thiết bị.</a:t>
            </a:r>
          </a:p>
          <a:p>
            <a:pPr algn="l"/>
            <a:r>
              <a:rPr lang="vi-VN" b="0" i="0" dirty="0">
                <a:effectLst/>
                <a:latin typeface="Open Sans" panose="020B0606030504020204" pitchFamily="34" charset="0"/>
              </a:rPr>
              <a:t>Trong nhiều trường hợp, người vận hành có thể gặp tai nạn do thiếu hiểu biết hoặc không tuân thủ đúng các quy tắc an toàn.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B95FFAD-F42B-8B44-33FC-0F5784C1181F}"/>
              </a:ext>
            </a:extLst>
          </p:cNvPr>
          <p:cNvPicPr>
            <a:picLocks noChangeAspect="1"/>
          </p:cNvPicPr>
          <p:nvPr/>
        </p:nvPicPr>
        <p:blipFill>
          <a:blip r:embed="rId3"/>
          <a:stretch>
            <a:fillRect/>
          </a:stretch>
        </p:blipFill>
        <p:spPr>
          <a:xfrm>
            <a:off x="-1250403" y="3582393"/>
            <a:ext cx="4680520" cy="46805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mỹ</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en-US" sz="2400" b="1" i="0" dirty="0">
              <a:effectLst/>
              <a:latin typeface="Söhne"/>
            </a:endParaRPr>
          </a:p>
          <a:p>
            <a:r>
              <a:rPr lang="vi-VN" b="0" i="0" dirty="0">
                <a:effectLst/>
                <a:latin typeface="Open Sans" panose="020B0606030504020204" pitchFamily="34" charset="0"/>
              </a:rPr>
              <a:t>Để đảm bảo an toàn trong quá trình vận hành máy trộn hỗn hợp cho sản xuất mỹ phẩm, việc thiết lập và tuân thủ các biện pháp phòng tránh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nhân viên cần được đào tạo một cách đầy đủ về an toàn lao động và quy tắc vận hành máy. Sự hiểu biết vững về các nguyên liệu và quy trình sản xuất giúp họ nhận diện và giảm thiểu rủi ro.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851883B-3DBD-ACF0-07B3-A4EA6F3033F1}"/>
              </a:ext>
            </a:extLst>
          </p:cNvPr>
          <p:cNvPicPr>
            <a:picLocks noChangeAspect="1"/>
          </p:cNvPicPr>
          <p:nvPr/>
        </p:nvPicPr>
        <p:blipFill>
          <a:blip r:embed="rId3"/>
          <a:stretch>
            <a:fillRect/>
          </a:stretch>
        </p:blipFill>
        <p:spPr>
          <a:xfrm>
            <a:off x="-1250403" y="3582393"/>
            <a:ext cx="4680520" cy="46805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để chuẩn bị sản xuất mỹ 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trộn hỗn hợp cho sản xuất mỹ phẩm đóng vai trò quan trọng trong bảo vệ nhân viên và đảm bảo quá trình sản xuất diễn ra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được đào tạo về việc sử dụng bảo hộ cá nhân và các biện pháp an toàn liên quan đến vận hành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F8303C5-0F55-64C5-167F-D5C34CA3FC29}"/>
              </a:ext>
            </a:extLst>
          </p:cNvPr>
          <p:cNvPicPr>
            <a:picLocks noChangeAspect="1"/>
          </p:cNvPicPr>
          <p:nvPr/>
        </p:nvPicPr>
        <p:blipFill>
          <a:blip r:embed="rId3"/>
          <a:stretch>
            <a:fillRect/>
          </a:stretch>
        </p:blipFill>
        <p:spPr>
          <a:xfrm>
            <a:off x="-1250403" y="3582393"/>
            <a:ext cx="4680520" cy="46805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hỗn hợp để chuẩn bị sản xuất mỹ phẩm</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vận hành máy trộn mỹ phẩm đòi hỏi sự nhanh nhẹn và kỹ năng đáp ứng hiệu quả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đầu tiên là đảm bảo an toàn cho bản thân và đồng nghiệp. Đeo bảo hộ cá nhân và di chuyển khỏi nguy hiểm nhanh chóng là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CA6AC7F-BC50-E6E6-F83D-77A60E22F7C7}"/>
              </a:ext>
            </a:extLst>
          </p:cNvPr>
          <p:cNvPicPr>
            <a:picLocks noChangeAspect="1"/>
          </p:cNvPicPr>
          <p:nvPr/>
        </p:nvPicPr>
        <p:blipFill>
          <a:blip r:embed="rId3"/>
          <a:stretch>
            <a:fillRect/>
          </a:stretch>
        </p:blipFill>
        <p:spPr>
          <a:xfrm>
            <a:off x="-1250403" y="3582393"/>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gia nhiệt hỗn hợp đã trộn để chuẩn bị sản xuất mỹ 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Quá trình vận hành máy gia nhiệt hỗn hợp trong chuỗi sản xuất mỹ phẩm đòi hỏi sự chú ý đặc biệt đối với nhiều yếu tố kỹ thuật.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không chỉ đơn thuần là việc kích thích sự phối trộn của các thành phần, mà còn đảm bảo sự đồng đều và ổn định của nhiệt độ, áp suất và thời gian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2D5DAB6-0F7A-94CD-2E65-D7182691AB02}"/>
              </a:ext>
            </a:extLst>
          </p:cNvPr>
          <p:cNvPicPr>
            <a:picLocks noChangeAspect="1"/>
          </p:cNvPicPr>
          <p:nvPr/>
        </p:nvPicPr>
        <p:blipFill>
          <a:blip r:embed="rId3"/>
          <a:stretch>
            <a:fillRect/>
          </a:stretch>
        </p:blipFill>
        <p:spPr>
          <a:xfrm>
            <a:off x="6129196"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gia nhiệt hỗn hợp đã trộn để chuẩn bị sản xuất mỹ 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Trong quá trình vận hành máy gia nhiệt hỗn hợp để chuẩn bị sản xuất mỹ phẩm, có thể xảy ra nhiều dạng tai nạn có thể ảnh hưởng đến quy trình sản xuất và an toàn lao động. </a:t>
            </a:r>
            <a:endParaRPr lang="en-US" dirty="0">
              <a:latin typeface="Open Sans" panose="020B0606030504020204" pitchFamily="34" charset="0"/>
            </a:endParaRPr>
          </a:p>
          <a:p>
            <a:pPr algn="l"/>
            <a:r>
              <a:rPr lang="vi-VN" b="0" i="0" dirty="0">
                <a:effectLst/>
                <a:latin typeface="Open Sans" panose="020B0606030504020204" pitchFamily="34" charset="0"/>
              </a:rPr>
              <a:t>Một số vấn đề phổ biến bao gồm sự cố nhiệt độ và áp suất, gây ra nguy cơ cháy nổ và thương tổn.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698D437-24FF-90B0-778A-4EABAF3A6A5E}"/>
              </a:ext>
            </a:extLst>
          </p:cNvPr>
          <p:cNvPicPr>
            <a:picLocks noChangeAspect="1"/>
          </p:cNvPicPr>
          <p:nvPr/>
        </p:nvPicPr>
        <p:blipFill>
          <a:blip r:embed="rId3"/>
          <a:stretch>
            <a:fillRect/>
          </a:stretch>
        </p:blipFill>
        <p:spPr>
          <a:xfrm>
            <a:off x="6129196"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mỹ</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en-US" b="1" i="0" dirty="0">
              <a:effectLst/>
              <a:latin typeface="Open Sans" panose="020B0606030504020204" pitchFamily="34" charset="0"/>
            </a:endParaRPr>
          </a:p>
          <a:p>
            <a:r>
              <a:rPr lang="vi-VN" b="0" i="0" dirty="0">
                <a:effectLst/>
                <a:latin typeface="Open Sans" panose="020B0606030504020204" pitchFamily="34" charset="0"/>
              </a:rPr>
              <a:t>Các tai nạn trong quá trình vận hành máy gia nhiệt hỗn hợp cho sản xuất mỹ phẩm có thể xuất phát từ nhiều nguyên nhân khác nhau. Một trong những yếu tố chủ yếu là thiếu sóng dự báo và kiểm soát chặt chẽ về nhiệt độ và áp suất. </a:t>
            </a:r>
            <a:endParaRPr lang="en-US" b="0" i="0" dirty="0">
              <a:effectLst/>
              <a:latin typeface="Open Sans" panose="020B0606030504020204" pitchFamily="34" charset="0"/>
            </a:endParaRPr>
          </a:p>
          <a:p>
            <a:r>
              <a:rPr lang="vi-VN" b="0" i="0" dirty="0">
                <a:effectLst/>
                <a:latin typeface="Open Sans" panose="020B0606030504020204" pitchFamily="34" charset="0"/>
              </a:rPr>
              <a:t>Sự không ổn định trong các yếu tố này có thể gây ra biến động không mong muốn trong quá trình sản xuất, từ việc làm thay đổi thành phần đến nguy cơ cháy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E7C767A-9A90-34C3-AB93-C260CDC0B67D}"/>
              </a:ext>
            </a:extLst>
          </p:cNvPr>
          <p:cNvPicPr>
            <a:picLocks noChangeAspect="1"/>
          </p:cNvPicPr>
          <p:nvPr/>
        </p:nvPicPr>
        <p:blipFill>
          <a:blip r:embed="rId3"/>
          <a:stretch>
            <a:fillRect/>
          </a:stretch>
        </p:blipFill>
        <p:spPr>
          <a:xfrm>
            <a:off x="6129196"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mỹ</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trong quá trình vận hành máy gia nhiệt hỗn hợp cho sản xuất mỹ phẩm, việc thực hiện biện pháp phòng tránh là không thể phủ nhận.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Trong ngữ cảnh này, việc quan trắc môi trường lao động đóng vai trò quan trọng để ngăn chặn và giảm thiểu rủi ro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BE864DD-5FD7-909C-3CFC-ECFB63EFCDFE}"/>
              </a:ext>
            </a:extLst>
          </p:cNvPr>
          <p:cNvPicPr>
            <a:picLocks noChangeAspect="1"/>
          </p:cNvPicPr>
          <p:nvPr/>
        </p:nvPicPr>
        <p:blipFill>
          <a:blip r:embed="rId3"/>
          <a:stretch>
            <a:fillRect/>
          </a:stretch>
        </p:blipFill>
        <p:spPr>
          <a:xfrm>
            <a:off x="6129196"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mỹ</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Quy định an toàn lao động trong quá trình vận hành máy gia nhiệt hỗn hợp cho sản xuất mỹ phẩm là một phần quan trọng để đảm bảo môi trường làm việc an toàn và hiệu suất.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quy định này bao gồm việc đeo đúng trang thiết bị bảo vệ cá nhân như kính bảo hộ và áo chống hóa chất.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671C368-048D-56C7-F201-62004D594C4F}"/>
              </a:ext>
            </a:extLst>
          </p:cNvPr>
          <p:cNvPicPr>
            <a:picLocks noChangeAspect="1"/>
          </p:cNvPicPr>
          <p:nvPr/>
        </p:nvPicPr>
        <p:blipFill>
          <a:blip r:embed="rId3"/>
          <a:stretch>
            <a:fillRect/>
          </a:stretch>
        </p:blipFill>
        <p:spPr>
          <a:xfrm>
            <a:off x="6129196" y="90872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mỹ</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phẩm</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t>:</a:t>
            </a:r>
          </a:p>
          <a:p>
            <a:pPr algn="l"/>
            <a:r>
              <a:rPr lang="vi-VN" b="0" i="0" dirty="0">
                <a:effectLst/>
                <a:latin typeface="Open Sans" panose="020B0606030504020204" pitchFamily="34" charset="0"/>
              </a:rPr>
              <a:t>Việc biết cách xử lý tình huống tai nạn khẩn cấp là quan trọng khi vận hành máy gia nhiệt hỗn hợp cho sản xuất mỹ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có sự cố nhiệt độ cao, áp suất bất thường hoặc nguy cơ cháy nổ, nhân viên cần ngay lập tức thực hiện các bước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C6D0A3B-CAF1-5BCC-1262-9BA18B72AD48}"/>
              </a:ext>
            </a:extLst>
          </p:cNvPr>
          <p:cNvPicPr>
            <a:picLocks noChangeAspect="1"/>
          </p:cNvPicPr>
          <p:nvPr/>
        </p:nvPicPr>
        <p:blipFill>
          <a:blip r:embed="rId3"/>
          <a:stretch>
            <a:fillRect/>
          </a:stretch>
        </p:blipFill>
        <p:spPr>
          <a:xfrm>
            <a:off x="6129196" y="90872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khi bắt đầu quá trình sản xuất mỹ phẩm, quá trình vận hành máy làm lạnh hỗn hợp đã trộn đóng vai trò quan trọng trong việc đảm bảo chất lượng và đồng đều của nguyên liệu.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chính của công việc này bao gồm việc cài đặt và kiểm soát nhiệt độ, áp suất, và lưu lượng của các thành phần trong hệ thống. Điều này đặt ra yêu cầu cao về kỹ năng kỹ thuật của nhân viên vận hành, đảm bảo rằng máy móc hoạt động hiệu quả và đồng nhất.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FBB79D3-6D7C-AED0-DEF7-6AF219F9FC70}"/>
              </a:ext>
            </a:extLst>
          </p:cNvPr>
          <p:cNvPicPr>
            <a:picLocks noChangeAspect="1"/>
          </p:cNvPicPr>
          <p:nvPr/>
        </p:nvPicPr>
        <p:blipFill>
          <a:blip r:embed="rId3"/>
          <a:stretch>
            <a:fillRect/>
          </a:stretch>
        </p:blipFill>
        <p:spPr>
          <a:xfrm>
            <a:off x="-746347" y="3789040"/>
            <a:ext cx="4613200" cy="461320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làm lạnh hỗn hợp để chuẩn bị nguyên liệu cho sản xuất mỹ phẩm, nhiều rủi ro tai nạn có thể xảy ra, ảnh hưởng đến an toàn lao động và hiệu suất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dạng tai nạn thường gặp bao gồm sự cố nổ áp suất do quá trình làm lạnh không kiểm soát, gây thương tích cho nhân viên và có thể làm hỏng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72FFD17-0ED3-7A07-4166-F6E2C0573778}"/>
              </a:ext>
            </a:extLst>
          </p:cNvPr>
          <p:cNvPicPr>
            <a:picLocks noChangeAspect="1"/>
          </p:cNvPicPr>
          <p:nvPr/>
        </p:nvPicPr>
        <p:blipFill>
          <a:blip r:embed="rId3"/>
          <a:stretch>
            <a:fillRect/>
          </a:stretch>
        </p:blipFill>
        <p:spPr>
          <a:xfrm>
            <a:off x="-746347" y="3789040"/>
            <a:ext cx="4613200" cy="461320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Các</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lạnh</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mỹ</a:t>
            </a:r>
            <a:r>
              <a:rPr lang="en-US" b="0" i="0" dirty="0">
                <a:effectLst/>
                <a:latin typeface="Open Sans" panose="020B0606030504020204" pitchFamily="34" charset="0"/>
              </a:rPr>
              <a:t> </a:t>
            </a:r>
            <a:r>
              <a:rPr lang="en-US" b="0" i="0" dirty="0" err="1">
                <a:effectLst/>
                <a:latin typeface="Open Sans" panose="020B0606030504020204" pitchFamily="34" charset="0"/>
              </a:rPr>
              <a:t>phẩm</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lạnh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lạnh</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4652B4D-7387-777A-B440-68260B90FA89}"/>
              </a:ext>
            </a:extLst>
          </p:cNvPr>
          <p:cNvPicPr>
            <a:picLocks noChangeAspect="1"/>
          </p:cNvPicPr>
          <p:nvPr/>
        </p:nvPicPr>
        <p:blipFill>
          <a:blip r:embed="rId3"/>
          <a:stretch>
            <a:fillRect/>
          </a:stretch>
        </p:blipFill>
        <p:spPr>
          <a:xfrm>
            <a:off x="-746347" y="3789040"/>
            <a:ext cx="4613200" cy="461320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làm lạnh hỗn hợp cho sản xuất mỹ phẩm, việc thực hiện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cần được đào tạo đầy đủ về các quy tắc an toàn, hiểu biết vững về các chất lạnh và quy trình làm việc. Điều này giúp giảm nguy cơ tai nạn do sơ suất hoặc không hiểu rõ về quy trình.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8993068-D444-38EF-607D-905F4634020E}"/>
              </a:ext>
            </a:extLst>
          </p:cNvPr>
          <p:cNvPicPr>
            <a:picLocks noChangeAspect="1"/>
          </p:cNvPicPr>
          <p:nvPr/>
        </p:nvPicPr>
        <p:blipFill>
          <a:blip r:embed="rId3"/>
          <a:stretch>
            <a:fillRect/>
          </a:stretch>
        </p:blipFill>
        <p:spPr>
          <a:xfrm>
            <a:off x="-746347" y="3789040"/>
            <a:ext cx="4613200" cy="461320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trong quá trình vận hành máy làm lạnh hỗn hợp cho sản xuất mỹ phẩm, việc thiết lập và tuân thủ quy định an toàn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được trang bị kiến thức vững về các quy tắc an toàn và quy trình làm việc, đặc biệt là với việc sử dụng các chất lạnh có thể gây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8EF9823-0CFF-6DA1-D57B-34102BF5118F}"/>
              </a:ext>
            </a:extLst>
          </p:cNvPr>
          <p:cNvPicPr>
            <a:picLocks noChangeAspect="1"/>
          </p:cNvPicPr>
          <p:nvPr/>
        </p:nvPicPr>
        <p:blipFill>
          <a:blip r:embed="rId3"/>
          <a:stretch>
            <a:fillRect/>
          </a:stretch>
        </p:blipFill>
        <p:spPr>
          <a:xfrm>
            <a:off x="-746347" y="3789040"/>
            <a:ext cx="4613200" cy="461320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trộn</a:t>
            </a:r>
            <a:r>
              <a:rPr lang="en-US" dirty="0">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mỹ</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làm lạnh hỗn hợp cho sản xuất mỹ phẩm đòi hỏi sự nhận thức và chuẩn bị kỹ lưỡng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việc ngay lập tức kích thích hệ thống báo động và thông báo cho tất cả nhân viên trong khu vực là quan trọng để đảm bảo sự nhất quán trong ứng phó.</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D30490D-28B9-4A58-2E28-0473F2F1AE36}"/>
              </a:ext>
            </a:extLst>
          </p:cNvPr>
          <p:cNvPicPr>
            <a:picLocks noChangeAspect="1"/>
          </p:cNvPicPr>
          <p:nvPr/>
        </p:nvPicPr>
        <p:blipFill>
          <a:blip r:embed="rId3"/>
          <a:stretch>
            <a:fillRect/>
          </a:stretch>
        </p:blipFill>
        <p:spPr>
          <a:xfrm>
            <a:off x="-746347" y="3789040"/>
            <a:ext cx="4613200" cy="461320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2239</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MỸ PHẨM</vt:lpstr>
      <vt:lpstr>Một số vụ tai nạn trong  nhà máy sản xuất mỹ phẩm</vt:lpstr>
      <vt:lpstr>Tóm tắt bài học</vt:lpstr>
      <vt:lpstr>Vận hành máy trộn hỗn hợp để chuẩn bị sản xuất mỹ phẩm</vt:lpstr>
      <vt:lpstr>Vận hành máy trộn hỗn hợp để chuẩn bị sản xuất mỹ phẩm</vt:lpstr>
      <vt:lpstr>Vận hành máy trộn hỗn hợp để chuẩn bị sản xuất mỹ phẩm</vt:lpstr>
      <vt:lpstr>Vận hành máy trộn hỗn hợp để chuẩn bị sản xuất mỹ phẩm</vt:lpstr>
      <vt:lpstr>Vận hành máy trộn hỗn hợp để chuẩn bị sản xuất mỹ phẩm</vt:lpstr>
      <vt:lpstr>Vận hành máy trộn hỗn hợp để chuẩn bị sản xuất mỹ phẩm</vt:lpstr>
      <vt:lpstr>Vận hành máy gia nhiệt hỗn hợp đã trộn để chuẩn bị sản xuất mỹ phẩm</vt:lpstr>
      <vt:lpstr>Vận hành máy gia nhiệt hỗn hợp đã trộn để chuẩn bị sản xuất mỹ phẩm</vt:lpstr>
      <vt:lpstr>Vận hành máy gia nhiệt hỗn hợp đã trộn để chuẩn bị sản xuất mỹ phẩm</vt:lpstr>
      <vt:lpstr>Vận hành máy gia nhiệt hỗn hợp đã trộn để chuẩn bị sản xuất mỹ phẩm</vt:lpstr>
      <vt:lpstr>Vận hành máy gia nhiệt hỗn hợp đã trộn để chuẩn bị sản xuất mỹ phẩm</vt:lpstr>
      <vt:lpstr>Vận hành máy gia nhiệt hỗn hợp đã trộn để chuẩn bị sản xuất mỹ phẩm</vt:lpstr>
      <vt:lpstr>Vận hành máy làm lạnh hỗn hợp đã trộn </vt:lpstr>
      <vt:lpstr>Vận hành máy làm lạnh hỗn hợp đã trộn </vt:lpstr>
      <vt:lpstr>Vận hành máy làm lạnh hỗn hợp đã trộn </vt:lpstr>
      <vt:lpstr>Vận hành máy làm lạnh hỗn hợp đã trộn </vt:lpstr>
      <vt:lpstr>Vận hành máy làm lạnh hỗn hợp đã trộn </vt:lpstr>
      <vt:lpstr>Vận hành máy làm lạnh hỗn hợp đã trộn </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2024-04-04T03:36:44Z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