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p:scale>
          <a:sx n="110" d="100"/>
          <a:sy n="110" d="100"/>
        </p:scale>
        <p:origin x="588" y="20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4/3/2024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4/3/2024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4/3/2024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MICA</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8ACB5ED2-01D1-FAA2-0571-B36DCF1FC9FD}"/>
              </a:ext>
            </a:extLst>
          </p:cNvPr>
          <p:cNvPicPr>
            <a:picLocks noChangeAspect="1"/>
          </p:cNvPicPr>
          <p:nvPr/>
        </p:nvPicPr>
        <p:blipFill>
          <a:blip r:embed="rId4"/>
          <a:stretch>
            <a:fillRect/>
          </a:stretch>
        </p:blipFill>
        <p:spPr>
          <a:xfrm>
            <a:off x="4759125" y="4189016"/>
            <a:ext cx="2668984" cy="266898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mica</a:t>
            </a: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a:solidFill>
                  <a:srgbClr val="0D0D0D"/>
                </a:solidFill>
                <a:effectLst/>
                <a:latin typeface="Söhne"/>
              </a:rPr>
              <a:t>Trong </a:t>
            </a:r>
            <a:r>
              <a:rPr lang="en-US" b="0" i="0" dirty="0" err="1">
                <a:solidFill>
                  <a:srgbClr val="0D0D0D"/>
                </a:solidFill>
                <a:effectLst/>
                <a:latin typeface="Söhne"/>
              </a:rPr>
              <a:t>ngành</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nghiệp</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xuất</a:t>
            </a:r>
            <a:r>
              <a:rPr lang="en-US" b="0" i="0" dirty="0">
                <a:solidFill>
                  <a:srgbClr val="0D0D0D"/>
                </a:solidFill>
                <a:effectLst/>
                <a:latin typeface="Söhne"/>
              </a:rPr>
              <a:t> mica, </a:t>
            </a:r>
            <a:r>
              <a:rPr lang="en-US" b="0" i="0" dirty="0" err="1">
                <a:solidFill>
                  <a:srgbClr val="0D0D0D"/>
                </a:solidFill>
                <a:effectLst/>
                <a:latin typeface="Söhne"/>
              </a:rPr>
              <a:t>việc</a:t>
            </a:r>
            <a:r>
              <a:rPr lang="en-US" b="0" i="0" dirty="0">
                <a:solidFill>
                  <a:srgbClr val="0D0D0D"/>
                </a:solidFill>
                <a:effectLst/>
                <a:latin typeface="Söhne"/>
              </a:rPr>
              <a:t> </a:t>
            </a:r>
            <a:r>
              <a:rPr lang="en-US" b="0" i="0" dirty="0" err="1">
                <a:solidFill>
                  <a:srgbClr val="0D0D0D"/>
                </a:solidFill>
                <a:effectLst/>
                <a:latin typeface="Söhne"/>
              </a:rPr>
              <a:t>đảm</a:t>
            </a:r>
            <a:r>
              <a:rPr lang="en-US" b="0" i="0" dirty="0">
                <a:solidFill>
                  <a:srgbClr val="0D0D0D"/>
                </a:solidFill>
                <a:effectLst/>
                <a:latin typeface="Söhne"/>
              </a:rPr>
              <a:t> </a:t>
            </a:r>
            <a:r>
              <a:rPr lang="en-US" b="0" i="0" dirty="0" err="1">
                <a:solidFill>
                  <a:srgbClr val="0D0D0D"/>
                </a:solidFill>
                <a:effectLst/>
                <a:latin typeface="Söhne"/>
              </a:rPr>
              <a:t>bảo</a:t>
            </a:r>
            <a:r>
              <a:rPr lang="en-US" b="0" i="0" dirty="0">
                <a:solidFill>
                  <a:srgbClr val="0D0D0D"/>
                </a:solidFill>
                <a:effectLst/>
                <a:latin typeface="Söhne"/>
              </a:rPr>
              <a:t> an </a:t>
            </a:r>
            <a:r>
              <a:rPr lang="en-US" b="0" i="0" dirty="0" err="1">
                <a:solidFill>
                  <a:srgbClr val="0D0D0D"/>
                </a:solidFill>
                <a:effectLst/>
                <a:latin typeface="Söhne"/>
              </a:rPr>
              <a:t>toàn</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b="0" i="0" dirty="0">
                <a:solidFill>
                  <a:srgbClr val="0D0D0D"/>
                </a:solidFill>
                <a:effectLst/>
                <a:latin typeface="Söhne"/>
              </a:rPr>
              <a:t> </a:t>
            </a:r>
            <a:r>
              <a:rPr lang="en-US" b="0" i="0" dirty="0" err="1">
                <a:solidFill>
                  <a:srgbClr val="0D0D0D"/>
                </a:solidFill>
                <a:effectLst/>
                <a:latin typeface="Söhne"/>
              </a:rPr>
              <a:t>luôn</a:t>
            </a:r>
            <a:r>
              <a:rPr lang="en-US" b="0" i="0" dirty="0">
                <a:solidFill>
                  <a:srgbClr val="0D0D0D"/>
                </a:solidFill>
                <a:effectLst/>
                <a:latin typeface="Söhne"/>
              </a:rPr>
              <a:t> </a:t>
            </a:r>
            <a:r>
              <a:rPr lang="en-US" b="0" i="0" dirty="0" err="1">
                <a:solidFill>
                  <a:srgbClr val="0D0D0D"/>
                </a:solidFill>
                <a:effectLst/>
                <a:latin typeface="Söhne"/>
              </a:rPr>
              <a:t>là</a:t>
            </a:r>
            <a:r>
              <a:rPr lang="en-US" b="0" i="0" dirty="0">
                <a:solidFill>
                  <a:srgbClr val="0D0D0D"/>
                </a:solidFill>
                <a:effectLst/>
                <a:latin typeface="Söhne"/>
              </a:rPr>
              <a:t> </a:t>
            </a:r>
            <a:r>
              <a:rPr lang="en-US" b="0" i="0" dirty="0" err="1">
                <a:solidFill>
                  <a:srgbClr val="0D0D0D"/>
                </a:solidFill>
                <a:effectLst/>
                <a:latin typeface="Söhne"/>
              </a:rPr>
              <a:t>mối</a:t>
            </a:r>
            <a:r>
              <a:rPr lang="en-US" b="0" i="0" dirty="0">
                <a:solidFill>
                  <a:srgbClr val="0D0D0D"/>
                </a:solidFill>
                <a:effectLst/>
                <a:latin typeface="Söhne"/>
              </a:rPr>
              <a:t> </a:t>
            </a:r>
            <a:r>
              <a:rPr lang="en-US" b="0" i="0" dirty="0" err="1">
                <a:solidFill>
                  <a:srgbClr val="0D0D0D"/>
                </a:solidFill>
                <a:effectLst/>
                <a:latin typeface="Söhne"/>
              </a:rPr>
              <a:t>quan</a:t>
            </a:r>
            <a:r>
              <a:rPr lang="en-US" b="0" i="0" dirty="0">
                <a:solidFill>
                  <a:srgbClr val="0D0D0D"/>
                </a:solidFill>
                <a:effectLst/>
                <a:latin typeface="Söhne"/>
              </a:rPr>
              <a:t> </a:t>
            </a:r>
            <a:r>
              <a:rPr lang="en-US" b="0" i="0" dirty="0" err="1">
                <a:solidFill>
                  <a:srgbClr val="0D0D0D"/>
                </a:solidFill>
                <a:effectLst/>
                <a:latin typeface="Söhne"/>
              </a:rPr>
              <a:t>tâm</a:t>
            </a:r>
            <a:r>
              <a:rPr lang="en-US" b="0" i="0" dirty="0">
                <a:solidFill>
                  <a:srgbClr val="0D0D0D"/>
                </a:solidFill>
                <a:effectLst/>
                <a:latin typeface="Söhne"/>
              </a:rPr>
              <a:t> </a:t>
            </a:r>
            <a:r>
              <a:rPr lang="en-US" b="0" i="0" dirty="0" err="1">
                <a:solidFill>
                  <a:srgbClr val="0D0D0D"/>
                </a:solidFill>
                <a:effectLst/>
                <a:latin typeface="Söhne"/>
              </a:rPr>
              <a:t>hàng</a:t>
            </a:r>
            <a:r>
              <a:rPr lang="en-US" b="0" i="0" dirty="0">
                <a:solidFill>
                  <a:srgbClr val="0D0D0D"/>
                </a:solidFill>
                <a:effectLst/>
                <a:latin typeface="Söhne"/>
              </a:rPr>
              <a:t> </a:t>
            </a:r>
            <a:r>
              <a:rPr lang="en-US" b="0" i="0" dirty="0" err="1">
                <a:solidFill>
                  <a:srgbClr val="0D0D0D"/>
                </a:solidFill>
                <a:effectLst/>
                <a:latin typeface="Söhne"/>
              </a:rPr>
              <a:t>đầu</a:t>
            </a:r>
            <a:r>
              <a:rPr lang="en-US" sz="2000" dirty="0">
                <a:ea typeface="+mn-lt"/>
                <a:cs typeface="+mn-lt"/>
              </a:rPr>
              <a:t>:</a:t>
            </a:r>
            <a:endParaRPr lang="en-US" dirty="0"/>
          </a:p>
          <a:p>
            <a:pPr marL="730885" lvl="1" indent="-304165"/>
            <a:r>
              <a:rPr lang="pt-BR" i="0" dirty="0">
                <a:solidFill>
                  <a:srgbClr val="0D0D0D"/>
                </a:solidFill>
                <a:effectLst/>
                <a:latin typeface="Söhne"/>
              </a:rPr>
              <a:t>Bị kẹt hoặc va đập bởi máy móc</a:t>
            </a:r>
          </a:p>
          <a:p>
            <a:pPr marL="730885" lvl="1" indent="-304165"/>
            <a:r>
              <a:rPr lang="pt-BR" i="0" dirty="0">
                <a:solidFill>
                  <a:srgbClr val="0D0D0D"/>
                </a:solidFill>
                <a:effectLst/>
                <a:latin typeface="Söhne"/>
              </a:rPr>
              <a:t>Tiếp xúc với bụi mica</a:t>
            </a:r>
            <a:endParaRPr lang="pt-BR" dirty="0">
              <a:solidFill>
                <a:srgbClr val="0D0D0D"/>
              </a:solidFill>
              <a:latin typeface="Söhne"/>
            </a:endParaRPr>
          </a:p>
          <a:p>
            <a:pPr marL="730885" lvl="1" indent="-304165"/>
            <a:r>
              <a:rPr lang="pt-BR" i="0" dirty="0">
                <a:solidFill>
                  <a:srgbClr val="0D0D0D"/>
                </a:solidFill>
                <a:effectLst/>
                <a:latin typeface="Söhne"/>
              </a:rPr>
              <a:t>Tiếp xúc với hóa chất</a:t>
            </a: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nung</a:t>
            </a:r>
            <a:r>
              <a:rPr lang="en-US" dirty="0"/>
              <a:t> </a:t>
            </a:r>
            <a:r>
              <a:rPr lang="en-US" dirty="0" err="1"/>
              <a:t>nguyên</a:t>
            </a:r>
            <a:r>
              <a:rPr lang="en-US" dirty="0"/>
              <a:t> </a:t>
            </a:r>
            <a:r>
              <a:rPr lang="en-US" dirty="0" err="1"/>
              <a:t>liệu</a:t>
            </a:r>
            <a:r>
              <a:rPr lang="en-US" dirty="0"/>
              <a:t> </a:t>
            </a:r>
            <a:r>
              <a:rPr lang="en-US" dirty="0" err="1"/>
              <a:t>để</a:t>
            </a:r>
            <a:r>
              <a:rPr lang="en-US" dirty="0"/>
              <a:t> </a:t>
            </a:r>
            <a:r>
              <a:rPr lang="en-US" dirty="0" err="1"/>
              <a:t>chuẩn</a:t>
            </a:r>
            <a:r>
              <a:rPr lang="en-US" dirty="0"/>
              <a:t> </a:t>
            </a:r>
            <a:r>
              <a:rPr lang="en-US" dirty="0" err="1"/>
              <a:t>bị</a:t>
            </a:r>
            <a:r>
              <a:rPr lang="en-US" dirty="0"/>
              <a:t> </a:t>
            </a:r>
            <a:r>
              <a:rPr lang="en-US" dirty="0" err="1"/>
              <a:t>sản</a:t>
            </a:r>
            <a:r>
              <a:rPr lang="en-US" dirty="0"/>
              <a:t> </a:t>
            </a:r>
            <a:r>
              <a:rPr lang="en-US" dirty="0" err="1"/>
              <a:t>xuất</a:t>
            </a:r>
            <a:r>
              <a:rPr lang="en-US" dirty="0"/>
              <a:t> mica</a:t>
            </a:r>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tạo</a:t>
            </a:r>
            <a:r>
              <a:rPr lang="en-US" dirty="0"/>
              <a:t> </a:t>
            </a:r>
            <a:r>
              <a:rPr lang="en-US" dirty="0" err="1"/>
              <a:t>hình</a:t>
            </a:r>
            <a:r>
              <a:rPr lang="en-US" dirty="0"/>
              <a:t> </a:t>
            </a:r>
            <a:r>
              <a:rPr lang="en-US" dirty="0" err="1"/>
              <a:t>các</a:t>
            </a:r>
            <a:r>
              <a:rPr lang="en-US" dirty="0"/>
              <a:t> </a:t>
            </a:r>
            <a:r>
              <a:rPr lang="en-US" dirty="0" err="1"/>
              <a:t>tấm</a:t>
            </a:r>
            <a:r>
              <a:rPr lang="en-US" dirty="0"/>
              <a:t> mica </a:t>
            </a:r>
            <a:r>
              <a:rPr lang="en-US" dirty="0" err="1"/>
              <a:t>thành</a:t>
            </a:r>
            <a:r>
              <a:rPr lang="en-US" dirty="0"/>
              <a:t> </a:t>
            </a:r>
            <a:r>
              <a:rPr lang="en-US" dirty="0" err="1"/>
              <a:t>phẩm</a:t>
            </a:r>
            <a:endParaRPr lang="en-US" dirty="0"/>
          </a:p>
          <a:p>
            <a:pPr marL="304165" indent="-304165">
              <a:buClr>
                <a:schemeClr val="tx1"/>
              </a:buClr>
            </a:pPr>
            <a:r>
              <a:rPr lang="en-US" dirty="0"/>
              <a:t>3. </a:t>
            </a:r>
            <a:r>
              <a:rPr lang="vi-VN" dirty="0"/>
              <a:t>An toàn vệ sinh lao động đối với nhân viên kiểm tra chất lượng các tấm mica thành phẩm</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mica</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mica</a:t>
            </a:r>
            <a:endParaRPr lang="en-US" sz="2400" b="1" i="0" dirty="0">
              <a:effectLst/>
              <a:latin typeface="Söhne"/>
            </a:endParaRPr>
          </a:p>
          <a:p>
            <a:r>
              <a:rPr lang="vi-VN" b="0" i="0" dirty="0">
                <a:effectLst/>
                <a:latin typeface="Open Sans" panose="020B0606030504020204" pitchFamily="34" charset="0"/>
              </a:rPr>
              <a:t>Đặc điểm công việc vận hành máy nung nguyên liệu để chuẩn bị sản xuất mica đóng vai trò quan trọng trong quá trình sản xuất mica, vật liệu phổ biến được sử dụng trong nhiều ứng dụng công nghiệp. </a:t>
            </a:r>
            <a:endParaRPr lang="en-US" b="0" i="0" dirty="0">
              <a:effectLst/>
              <a:latin typeface="Open Sans" panose="020B0606030504020204" pitchFamily="34" charset="0"/>
            </a:endParaRPr>
          </a:p>
          <a:p>
            <a:r>
              <a:rPr lang="vi-VN" b="0" i="0" dirty="0">
                <a:effectLst/>
                <a:latin typeface="Open Sans" panose="020B0606030504020204" pitchFamily="34" charset="0"/>
              </a:rPr>
              <a:t>Người làm việc trong lĩnh vực này phải thực hiện nhiều nhiệm vụ chính để đảm bảo quá trình nung diễn ra hiệu quả.</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3589A5D7-8183-B2E2-B054-DC415981DDCC}"/>
              </a:ext>
            </a:extLst>
          </p:cNvPr>
          <p:cNvPicPr>
            <a:picLocks noChangeAspect="1"/>
          </p:cNvPicPr>
          <p:nvPr/>
        </p:nvPicPr>
        <p:blipFill>
          <a:blip r:embed="rId3"/>
          <a:stretch>
            <a:fillRect/>
          </a:stretch>
        </p:blipFill>
        <p:spPr>
          <a:xfrm>
            <a:off x="-818356" y="3444754"/>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mica</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mica</a:t>
            </a:r>
            <a:endParaRPr lang="en-US" sz="2400" b="1" i="0" dirty="0">
              <a:effectLst/>
              <a:latin typeface="Söhne"/>
            </a:endParaRPr>
          </a:p>
          <a:p>
            <a:r>
              <a:rPr lang="vi-VN" b="0" i="0" dirty="0">
                <a:effectLst/>
                <a:latin typeface="Open Sans" panose="020B0606030504020204" pitchFamily="34" charset="0"/>
              </a:rPr>
              <a:t>Trong quá trình vận hành máy nung nguyên liệu để chuẩn bị sản xuất mica, có nhiều loại tai nạn có thể xảy ra, đòi hỏi sự cảnh báo và quản lý rủi ro đều được thực hiện một cách cẩn thận. </a:t>
            </a:r>
            <a:endParaRPr lang="en-US" b="0" i="0" dirty="0">
              <a:effectLst/>
              <a:latin typeface="Open Sans" panose="020B0606030504020204" pitchFamily="34" charset="0"/>
            </a:endParaRPr>
          </a:p>
          <a:p>
            <a:r>
              <a:rPr lang="vi-VN" b="0" i="0" dirty="0">
                <a:effectLst/>
                <a:latin typeface="Open Sans" panose="020B0606030504020204" pitchFamily="34" charset="0"/>
              </a:rPr>
              <a:t>Một số dạng tai nạn thường gặp bao gồm sự cố nhiệt độ quá mức, áp suất không ổn định, và sự cố kỹ thuật trên máy móc.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25A094D-5B1B-44A4-E080-EC7E6A3F8613}"/>
              </a:ext>
            </a:extLst>
          </p:cNvPr>
          <p:cNvPicPr>
            <a:picLocks noChangeAspect="1"/>
          </p:cNvPicPr>
          <p:nvPr/>
        </p:nvPicPr>
        <p:blipFill>
          <a:blip r:embed="rId3"/>
          <a:stretch>
            <a:fillRect/>
          </a:stretch>
        </p:blipFill>
        <p:spPr>
          <a:xfrm>
            <a:off x="-818356" y="3444754"/>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mica</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mica</a:t>
            </a:r>
            <a:endParaRPr lang="en-US" sz="2400" b="1" i="0" dirty="0">
              <a:effectLst/>
              <a:latin typeface="Söhne"/>
            </a:endParaRPr>
          </a:p>
          <a:p>
            <a:r>
              <a:rPr lang="vi-VN" b="0" i="0" dirty="0">
                <a:effectLst/>
                <a:latin typeface="Open Sans" panose="020B0606030504020204" pitchFamily="34" charset="0"/>
              </a:rPr>
              <a:t>Nguyên nhân gây ra tai nạn khi vận hành máy nung nguyên liệu để chuẩn bị sản xuất mica thường xuất phát từ nhiều khía cạnh khác nhau.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chính là thiếu chú ý và cảnh báo từ phía nhân viên vận hành. Sự lơ là trong việc kiểm soát và giữ chặt các tham số như nhiệt độ và áp suất có thể dẫn đến sự cố không mong muốn.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9B2E679-D355-6E41-2E0C-39C7BF4C547F}"/>
              </a:ext>
            </a:extLst>
          </p:cNvPr>
          <p:cNvPicPr>
            <a:picLocks noChangeAspect="1"/>
          </p:cNvPicPr>
          <p:nvPr/>
        </p:nvPicPr>
        <p:blipFill>
          <a:blip r:embed="rId3"/>
          <a:stretch>
            <a:fillRect/>
          </a:stretch>
        </p:blipFill>
        <p:spPr>
          <a:xfrm>
            <a:off x="-818356" y="3444754"/>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mica</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mica</a:t>
            </a:r>
            <a:endParaRPr lang="en-US" sz="2400" b="1" i="0" dirty="0">
              <a:effectLst/>
              <a:latin typeface="Söhne"/>
            </a:endParaRPr>
          </a:p>
          <a:p>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đảm</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nung</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liệu</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chuẩn</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mica,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thực</a:t>
            </a:r>
            <a:r>
              <a:rPr lang="en-US" b="0" i="0" dirty="0">
                <a:effectLst/>
                <a:latin typeface="Open Sans" panose="020B0606030504020204" pitchFamily="34" charset="0"/>
              </a:rPr>
              <a:t> </a:t>
            </a:r>
            <a:r>
              <a:rPr lang="en-US" b="0" i="0" dirty="0" err="1">
                <a:effectLst/>
                <a:latin typeface="Open Sans" panose="020B0606030504020204" pitchFamily="34" charset="0"/>
              </a:rPr>
              <a:t>hiện</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biện</a:t>
            </a:r>
            <a:r>
              <a:rPr lang="en-US" b="0" i="0" dirty="0">
                <a:effectLst/>
                <a:latin typeface="Open Sans" panose="020B0606030504020204" pitchFamily="34" charset="0"/>
              </a:rPr>
              <a:t> </a:t>
            </a:r>
            <a:r>
              <a:rPr lang="en-US" b="0" i="0" dirty="0" err="1">
                <a:effectLst/>
                <a:latin typeface="Open Sans" panose="020B0606030504020204" pitchFamily="34" charset="0"/>
              </a:rPr>
              <a:t>pháp</a:t>
            </a:r>
            <a:r>
              <a:rPr lang="en-US" b="0" i="0" dirty="0">
                <a:effectLst/>
                <a:latin typeface="Open Sans" panose="020B0606030504020204" pitchFamily="34" charset="0"/>
              </a:rPr>
              <a:t> </a:t>
            </a:r>
            <a:r>
              <a:rPr lang="en-US" b="0" i="0" dirty="0" err="1">
                <a:effectLst/>
                <a:latin typeface="Open Sans" panose="020B0606030504020204" pitchFamily="34" charset="0"/>
              </a:rPr>
              <a:t>phòng</a:t>
            </a:r>
            <a:r>
              <a:rPr lang="en-US" b="0" i="0" dirty="0">
                <a:effectLst/>
                <a:latin typeface="Open Sans" panose="020B0606030504020204" pitchFamily="34" charset="0"/>
              </a:rPr>
              <a:t> </a:t>
            </a:r>
            <a:r>
              <a:rPr lang="en-US" b="0" i="0" dirty="0" err="1">
                <a:effectLst/>
                <a:latin typeface="Open Sans" panose="020B0606030504020204" pitchFamily="34" charset="0"/>
              </a:rPr>
              <a:t>tránh</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vô</a:t>
            </a:r>
            <a:r>
              <a:rPr lang="en-US" b="0" i="0" dirty="0">
                <a:effectLst/>
                <a:latin typeface="Open Sans" panose="020B0606030504020204" pitchFamily="34" charset="0"/>
              </a:rPr>
              <a:t> </a:t>
            </a:r>
            <a:r>
              <a:rPr lang="en-US" b="0" i="0" dirty="0" err="1">
                <a:effectLst/>
                <a:latin typeface="Open Sans" panose="020B0606030504020204" pitchFamily="34" charset="0"/>
              </a:rPr>
              <a:t>cùng</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p>
          <a:p>
            <a:r>
              <a:rPr lang="en-US" b="0" i="0" dirty="0" err="1">
                <a:effectLst/>
                <a:latin typeface="Open Sans" panose="020B0606030504020204" pitchFamily="34" charset="0"/>
              </a:rPr>
              <a:t>Đầu</a:t>
            </a:r>
            <a:r>
              <a:rPr lang="en-US" b="0" i="0" dirty="0">
                <a:effectLst/>
                <a:latin typeface="Open Sans" panose="020B0606030504020204" pitchFamily="34" charset="0"/>
              </a:rPr>
              <a:t> </a:t>
            </a:r>
            <a:r>
              <a:rPr lang="en-US" b="0" i="0" dirty="0" err="1">
                <a:effectLst/>
                <a:latin typeface="Open Sans" panose="020B0606030504020204" pitchFamily="34" charset="0"/>
              </a:rPr>
              <a:t>tiên</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nhất</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tiến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huấn</a:t>
            </a:r>
            <a:r>
              <a:rPr lang="en-US" b="0" i="0" dirty="0">
                <a:effectLst/>
                <a:latin typeface="Open Sans" panose="020B0606030504020204" pitchFamily="34" charset="0"/>
              </a:rPr>
              <a:t> </a:t>
            </a:r>
            <a:r>
              <a:rPr lang="en-US" b="0" i="0" dirty="0" err="1">
                <a:effectLst/>
                <a:latin typeface="Open Sans" panose="020B0606030504020204" pitchFamily="34" charset="0"/>
              </a:rPr>
              <a:t>luyện</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định</a:t>
            </a:r>
            <a:r>
              <a:rPr lang="en-US" b="0" i="0" dirty="0">
                <a:effectLst/>
                <a:latin typeface="Open Sans" panose="020B0606030504020204" pitchFamily="34" charset="0"/>
              </a:rPr>
              <a:t> </a:t>
            </a:r>
            <a:r>
              <a:rPr lang="en-US" b="0" i="0" dirty="0" err="1">
                <a:effectLst/>
                <a:latin typeface="Open Sans" panose="020B0606030504020204" pitchFamily="34" charset="0"/>
              </a:rPr>
              <a:t>kỳ</a:t>
            </a:r>
            <a:r>
              <a:rPr lang="en-US" b="0" i="0" dirty="0">
                <a:effectLst/>
                <a:latin typeface="Open Sans" panose="020B0606030504020204" pitchFamily="34" charset="0"/>
              </a:rPr>
              <a:t> </a:t>
            </a:r>
            <a:r>
              <a:rPr lang="en-US" b="0" i="0" dirty="0" err="1">
                <a:effectLst/>
                <a:latin typeface="Open Sans" panose="020B0606030504020204" pitchFamily="34" charset="0"/>
              </a:rPr>
              <a:t>cho</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Đào</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 </a:t>
            </a:r>
            <a:r>
              <a:rPr lang="en-US" b="0" i="0" dirty="0" err="1">
                <a:effectLst/>
                <a:latin typeface="Open Sans" panose="020B0606030504020204" pitchFamily="34" charset="0"/>
              </a:rPr>
              <a:t>nên</a:t>
            </a:r>
            <a:r>
              <a:rPr lang="en-US" b="0" i="0" dirty="0">
                <a:effectLst/>
                <a:latin typeface="Open Sans" panose="020B0606030504020204" pitchFamily="34" charset="0"/>
              </a:rPr>
              <a:t> </a:t>
            </a:r>
            <a:r>
              <a:rPr lang="en-US" b="0" i="0" dirty="0" err="1">
                <a:effectLst/>
                <a:latin typeface="Open Sans" panose="020B0606030504020204" pitchFamily="34" charset="0"/>
              </a:rPr>
              <a:t>tập</a:t>
            </a:r>
            <a:r>
              <a:rPr lang="en-US" b="0" i="0" dirty="0">
                <a:effectLst/>
                <a:latin typeface="Open Sans" panose="020B0606030504020204" pitchFamily="34" charset="0"/>
              </a:rPr>
              <a:t> </a:t>
            </a:r>
            <a:r>
              <a:rPr lang="en-US" b="0" i="0" dirty="0" err="1">
                <a:effectLst/>
                <a:latin typeface="Open Sans" panose="020B0606030504020204" pitchFamily="34" charset="0"/>
              </a:rPr>
              <a:t>trung</a:t>
            </a:r>
            <a:r>
              <a:rPr lang="en-US" b="0" i="0" dirty="0">
                <a:effectLst/>
                <a:latin typeface="Open Sans" panose="020B0606030504020204" pitchFamily="34" charset="0"/>
              </a:rPr>
              <a:t> </a:t>
            </a:r>
            <a:r>
              <a:rPr lang="en-US" b="0" i="0" dirty="0" err="1">
                <a:effectLst/>
                <a:latin typeface="Open Sans" panose="020B0606030504020204" pitchFamily="34" charset="0"/>
              </a:rPr>
              <a:t>vào</a:t>
            </a:r>
            <a:r>
              <a:rPr lang="en-US" b="0" i="0" dirty="0">
                <a:effectLst/>
                <a:latin typeface="Open Sans" panose="020B0606030504020204" pitchFamily="34" charset="0"/>
              </a:rPr>
              <a:t> </a:t>
            </a:r>
            <a:r>
              <a:rPr lang="en-US" b="0" i="0" dirty="0" err="1">
                <a:effectLst/>
                <a:latin typeface="Open Sans" panose="020B0606030504020204" pitchFamily="34" charset="0"/>
              </a:rPr>
              <a:t>nhận</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ứng</a:t>
            </a:r>
            <a:r>
              <a:rPr lang="en-US" b="0" i="0" dirty="0">
                <a:effectLst/>
                <a:latin typeface="Open Sans" panose="020B0606030504020204" pitchFamily="34" charset="0"/>
              </a:rPr>
              <a:t> </a:t>
            </a:r>
            <a:r>
              <a:rPr lang="en-US" b="0" i="0" dirty="0" err="1">
                <a:effectLst/>
                <a:latin typeface="Open Sans" panose="020B0606030504020204" pitchFamily="34" charset="0"/>
              </a:rPr>
              <a:t>phó</a:t>
            </a:r>
            <a:r>
              <a:rPr lang="en-US" b="0" i="0" dirty="0">
                <a:effectLst/>
                <a:latin typeface="Open Sans" panose="020B0606030504020204" pitchFamily="34" charset="0"/>
              </a:rPr>
              <a:t> </a:t>
            </a:r>
            <a:r>
              <a:rPr lang="en-US" b="0" i="0" dirty="0" err="1">
                <a:effectLst/>
                <a:latin typeface="Open Sans" panose="020B0606030504020204" pitchFamily="34" charset="0"/>
              </a:rPr>
              <a:t>với</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rủi</a:t>
            </a:r>
            <a:r>
              <a:rPr lang="en-US" b="0" i="0" dirty="0">
                <a:effectLst/>
                <a:latin typeface="Open Sans" panose="020B0606030504020204" pitchFamily="34" charset="0"/>
              </a:rPr>
              <a:t> </a:t>
            </a:r>
            <a:r>
              <a:rPr lang="en-US" b="0" i="0" dirty="0" err="1">
                <a:effectLst/>
                <a:latin typeface="Open Sans" panose="020B0606030504020204" pitchFamily="34" charset="0"/>
              </a:rPr>
              <a:t>ro</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xảy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làm</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C96EE96-8371-673C-2F53-5FD3D1DE6347}"/>
              </a:ext>
            </a:extLst>
          </p:cNvPr>
          <p:cNvPicPr>
            <a:picLocks noChangeAspect="1"/>
          </p:cNvPicPr>
          <p:nvPr/>
        </p:nvPicPr>
        <p:blipFill>
          <a:blip r:embed="rId3"/>
          <a:stretch>
            <a:fillRect/>
          </a:stretch>
        </p:blipFill>
        <p:spPr>
          <a:xfrm>
            <a:off x="-818356" y="3444754"/>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mica</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mica</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máy nung nguyên liệu để chuẩn bị sản xuất mica đóng vai trò quan trọng trong việc bảo vệ nhân viên và đảm bảo quá trình sản xuất diễn ra một cách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quy định này bao gồm việc đảm bảo mọi nhân viên đều được huấn luyện đầy đủ về an toàn lao động và nắm vững các quy trình làm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BF03ED9-ABBB-6913-F44A-F119BF059627}"/>
              </a:ext>
            </a:extLst>
          </p:cNvPr>
          <p:cNvPicPr>
            <a:picLocks noChangeAspect="1"/>
          </p:cNvPicPr>
          <p:nvPr/>
        </p:nvPicPr>
        <p:blipFill>
          <a:blip r:embed="rId3"/>
          <a:stretch>
            <a:fillRect/>
          </a:stretch>
        </p:blipFill>
        <p:spPr>
          <a:xfrm>
            <a:off x="-818356" y="3444754"/>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mica</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mica</a:t>
            </a:r>
            <a:endParaRPr lang="en-US" sz="2400" b="1" i="0" dirty="0">
              <a:effectLst/>
              <a:latin typeface="Söhne"/>
            </a:endParaRPr>
          </a:p>
          <a:p>
            <a:r>
              <a:rPr lang="vi-VN" b="0" i="0" dirty="0">
                <a:effectLst/>
                <a:latin typeface="Open Sans" panose="020B0606030504020204" pitchFamily="34" charset="0"/>
              </a:rPr>
              <a:t>Xử lý tình huống tai nạn khẩn cấp khi vận hành máy nung nguyên liệu để chuẩn bị sản xuất mica đòi hỏi sự nhanh nhẹn và sẵn sàng của nhân viên.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tai nạn, quan trọng nhất là bảo vệ tính mạng và sức khỏe của mọi người trong khu vực làm việc.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3D5E9D3-9B1C-8E05-3ECD-40A016158A92}"/>
              </a:ext>
            </a:extLst>
          </p:cNvPr>
          <p:cNvPicPr>
            <a:picLocks noChangeAspect="1"/>
          </p:cNvPicPr>
          <p:nvPr/>
        </p:nvPicPr>
        <p:blipFill>
          <a:blip r:embed="rId3"/>
          <a:stretch>
            <a:fillRect/>
          </a:stretch>
        </p:blipFill>
        <p:spPr>
          <a:xfrm>
            <a:off x="-818356" y="3444754"/>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tấm</a:t>
            </a:r>
            <a:r>
              <a:rPr lang="en-US" sz="3400" b="1" dirty="0">
                <a:solidFill>
                  <a:schemeClr val="bg1"/>
                </a:solidFill>
                <a:latin typeface="UTM Aptima" panose="02040603050506020204" pitchFamily="18" charset="0"/>
              </a:rPr>
              <a:t> mica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phẩm</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mica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sz="2000" dirty="0"/>
              <a:t>:</a:t>
            </a:r>
          </a:p>
          <a:p>
            <a:pPr algn="l"/>
            <a:r>
              <a:rPr lang="vi-VN" b="0" i="0" dirty="0">
                <a:effectLst/>
                <a:latin typeface="Open Sans" panose="020B0606030504020204" pitchFamily="34" charset="0"/>
              </a:rPr>
              <a:t>Trong quá trình vận hành máy tạo hình các tấm mica thành phẩm, có một số đặc điểm quan trọng cần được xem xét để đảm bảo quá trình sản xuất diễn ra một cách hiệu quả.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Trước hết, quy trình này yêu cầu sự chính xác cao từ máy tạo hình để đảm bảo kích thước và hình dạng chính xác của sản phẩm cuối cùng. Điều này đòi hỏi việc cài đặt và kiểm soát các thông số kỹ thuật một cách cực kỳ cẩn thận.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91BD8AF6-BCB6-0FA8-9C12-3B6455410EF2}"/>
              </a:ext>
            </a:extLst>
          </p:cNvPr>
          <p:cNvPicPr>
            <a:picLocks noChangeAspect="1"/>
          </p:cNvPicPr>
          <p:nvPr/>
        </p:nvPicPr>
        <p:blipFill>
          <a:blip r:embed="rId3"/>
          <a:stretch>
            <a:fillRect/>
          </a:stretch>
        </p:blipFill>
        <p:spPr>
          <a:xfrm>
            <a:off x="6449764" y="1109407"/>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tấm</a:t>
            </a:r>
            <a:r>
              <a:rPr lang="en-US" sz="3400" b="1" dirty="0">
                <a:solidFill>
                  <a:schemeClr val="bg1"/>
                </a:solidFill>
                <a:latin typeface="UTM Aptima" panose="02040603050506020204" pitchFamily="18" charset="0"/>
              </a:rPr>
              <a:t> mica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phẩm</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mica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sz="2000" dirty="0"/>
              <a:t>:</a:t>
            </a:r>
          </a:p>
          <a:p>
            <a:pPr algn="l"/>
            <a:r>
              <a:rPr lang="vi-VN" b="0" i="0" dirty="0">
                <a:effectLst/>
                <a:latin typeface="Open Sans" panose="020B0606030504020204" pitchFamily="34" charset="0"/>
              </a:rPr>
              <a:t>Trong quá trình vận hành máy tạo hình tấm mica, có nhiều loại tai nạn có thể xảy ra, ảnh hưởng đến an toàn lao động và chất lượng sản phẩm. Một trong những nguy cơ chính là tai nạn cắt, do dao cắt sắc bén trong máy.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Điều này đòi hỏi việc tuân thủ nghiêm ngặt các biện pháp an toàn, bao gồm việc sử dụng trang thiết bị bảo vệ cá nhân và đảm bảo máy chỉ hoạt động khi các cổng an toàn đã được đóng chặt.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0FA2BE8-409C-DD58-78CE-74B0DC533A5B}"/>
              </a:ext>
            </a:extLst>
          </p:cNvPr>
          <p:cNvPicPr>
            <a:picLocks noChangeAspect="1"/>
          </p:cNvPicPr>
          <p:nvPr/>
        </p:nvPicPr>
        <p:blipFill>
          <a:blip r:embed="rId3"/>
          <a:stretch>
            <a:fillRect/>
          </a:stretch>
        </p:blipFill>
        <p:spPr>
          <a:xfrm>
            <a:off x="6449764" y="1109407"/>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tấm</a:t>
            </a:r>
            <a:r>
              <a:rPr lang="en-US" sz="3400" b="1" dirty="0">
                <a:solidFill>
                  <a:schemeClr val="bg1"/>
                </a:solidFill>
                <a:latin typeface="UTM Aptima" panose="02040603050506020204" pitchFamily="18" charset="0"/>
              </a:rPr>
              <a:t> mica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phẩm</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mica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en-US" b="1" i="0" dirty="0">
              <a:effectLst/>
              <a:latin typeface="Open Sans" panose="020B0606030504020204" pitchFamily="34" charset="0"/>
            </a:endParaRPr>
          </a:p>
          <a:p>
            <a:r>
              <a:rPr lang="vi-VN" b="0" i="0" dirty="0">
                <a:effectLst/>
                <a:latin typeface="Open Sans" panose="020B0606030504020204" pitchFamily="34" charset="0"/>
              </a:rPr>
              <a:t>Có nhiều nguyên nhân có thể gây ra tai nạn khi vận hành máy tạo hình tấm mica. Một trong những nguy cơ lớn là do sự cố kỹ thuật, bao gồm việc hỏng hóc hoặc lỗi trong hệ thống máy tạo hình. </a:t>
            </a:r>
            <a:endParaRPr lang="en-US" b="0" i="0" dirty="0">
              <a:effectLst/>
              <a:latin typeface="Open Sans" panose="020B0606030504020204" pitchFamily="34" charset="0"/>
            </a:endParaRPr>
          </a:p>
          <a:p>
            <a:r>
              <a:rPr lang="vi-VN" b="0" i="0" dirty="0">
                <a:effectLst/>
                <a:latin typeface="Open Sans" panose="020B0606030504020204" pitchFamily="34" charset="0"/>
              </a:rPr>
              <a:t>Điều này có thể dẫn đến việc mất kiểm soát của máy, tăng nguy cơ tai nạn cắt và làm tăng áp suất, ảnh hưởng đến an toàn cảm biến và bộ điều khiển.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42F877B-CA8B-732E-4769-7F633DDECB81}"/>
              </a:ext>
            </a:extLst>
          </p:cNvPr>
          <p:cNvPicPr>
            <a:picLocks noChangeAspect="1"/>
          </p:cNvPicPr>
          <p:nvPr/>
        </p:nvPicPr>
        <p:blipFill>
          <a:blip r:embed="rId3"/>
          <a:stretch>
            <a:fillRect/>
          </a:stretch>
        </p:blipFill>
        <p:spPr>
          <a:xfrm>
            <a:off x="6449764" y="1109407"/>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tấm</a:t>
            </a:r>
            <a:r>
              <a:rPr lang="en-US" sz="3400" b="1" dirty="0">
                <a:solidFill>
                  <a:schemeClr val="bg1"/>
                </a:solidFill>
                <a:latin typeface="UTM Aptima" panose="02040603050506020204" pitchFamily="18" charset="0"/>
              </a:rPr>
              <a:t> mica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phẩm</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mica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sz="2000" dirty="0"/>
              <a:t>:</a:t>
            </a:r>
          </a:p>
          <a:p>
            <a:pPr algn="l">
              <a:buFont typeface="Arial" panose="020B0604020202020204" pitchFamily="34" charset="0"/>
              <a:buChar char="•"/>
            </a:pPr>
            <a:r>
              <a:rPr lang="vi-VN" b="0" i="0" dirty="0">
                <a:effectLst/>
                <a:latin typeface="Open Sans" panose="020B0606030504020204" pitchFamily="34" charset="0"/>
              </a:rPr>
              <a:t>Để phòng tránh tai nạn khi vận hành máy tạo hình tấm mica, việc thiết lập và duy trì các biện pháp an toàn là yếu tố quan trọng. </a:t>
            </a:r>
            <a:endParaRPr lang="en-US" b="0" i="0" dirty="0">
              <a:effectLst/>
              <a:latin typeface="Open Sans" panose="020B0606030504020204" pitchFamily="34" charset="0"/>
            </a:endParaRPr>
          </a:p>
          <a:p>
            <a:pPr algn="l">
              <a:buFont typeface="Arial" panose="020B0604020202020204" pitchFamily="34" charset="0"/>
              <a:buChar char="•"/>
            </a:pPr>
            <a:r>
              <a:rPr lang="vi-VN" b="0" i="0" dirty="0">
                <a:effectLst/>
                <a:latin typeface="Open Sans" panose="020B0606030504020204" pitchFamily="34" charset="0"/>
              </a:rPr>
              <a:t>Trước hết, đào tạo nhân viên vận hành về quy trình làm việc an toàn là cần thiết, đảm bảo họ hiểu rõ về các rủi ro có thể xảy ra và biết cách ứng phó khi xuất hiện vấn đề.</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6CAEC7E-FF2A-94AB-9DEB-A1E666468F67}"/>
              </a:ext>
            </a:extLst>
          </p:cNvPr>
          <p:cNvPicPr>
            <a:picLocks noChangeAspect="1"/>
          </p:cNvPicPr>
          <p:nvPr/>
        </p:nvPicPr>
        <p:blipFill>
          <a:blip r:embed="rId3"/>
          <a:stretch>
            <a:fillRect/>
          </a:stretch>
        </p:blipFill>
        <p:spPr>
          <a:xfrm>
            <a:off x="6449764" y="1109407"/>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tấm</a:t>
            </a:r>
            <a:r>
              <a:rPr lang="en-US" sz="3400" b="1" dirty="0">
                <a:solidFill>
                  <a:schemeClr val="bg1"/>
                </a:solidFill>
                <a:latin typeface="UTM Aptima" panose="02040603050506020204" pitchFamily="18" charset="0"/>
              </a:rPr>
              <a:t> mica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phẩm</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mica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sz="2000" dirty="0"/>
              <a:t>:</a:t>
            </a:r>
          </a:p>
          <a:p>
            <a:pPr algn="l"/>
            <a:r>
              <a:rPr lang="vi-VN" b="0" i="0" dirty="0">
                <a:effectLst/>
                <a:latin typeface="Open Sans" panose="020B0606030504020204" pitchFamily="34" charset="0"/>
              </a:rPr>
              <a:t>Quy định nên bao gồm việc thiết lập các điểm quan trắc chiến lược tại những vị trí quan trọng trong khu vực làm việc để đánh giá mức độ an toàn của môi trường.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thiết bị quan trắc cần được bảo dưỡng định kỳ để đảm bảo độ chính xác của dữ liệu.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F098214-4F8C-F968-1BAB-923F9250C71D}"/>
              </a:ext>
            </a:extLst>
          </p:cNvPr>
          <p:cNvPicPr>
            <a:picLocks noChangeAspect="1"/>
          </p:cNvPicPr>
          <p:nvPr/>
        </p:nvPicPr>
        <p:blipFill>
          <a:blip r:embed="rId3"/>
          <a:stretch>
            <a:fillRect/>
          </a:stretch>
        </p:blipFill>
        <p:spPr>
          <a:xfrm>
            <a:off x="6449764" y="1109407"/>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tấm</a:t>
            </a:r>
            <a:r>
              <a:rPr lang="en-US" sz="3400" b="1" dirty="0">
                <a:solidFill>
                  <a:schemeClr val="bg1"/>
                </a:solidFill>
                <a:latin typeface="UTM Aptima" panose="02040603050506020204" pitchFamily="18" charset="0"/>
              </a:rPr>
              <a:t> mica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phẩm</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mica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sz="2000" dirty="0"/>
              <a:t>:</a:t>
            </a:r>
          </a:p>
          <a:p>
            <a:pPr algn="l"/>
            <a:r>
              <a:rPr lang="vi-VN" b="0" i="0" dirty="0">
                <a:effectLst/>
                <a:latin typeface="Open Sans" panose="020B0606030504020204" pitchFamily="34" charset="0"/>
              </a:rPr>
              <a:t>Xử lý tình huống tai nạn khẩn cấp trong quá trình vận hành máy tạo hình tấm mica là một khía cạnh quan trọng của kế hoạch an toàn lao động. </a:t>
            </a:r>
            <a:endParaRPr lang="en-US" dirty="0">
              <a:latin typeface="Open Sans" panose="020B0606030504020204" pitchFamily="34" charset="0"/>
            </a:endParaRPr>
          </a:p>
          <a:p>
            <a:pPr algn="l"/>
            <a:r>
              <a:rPr lang="vi-VN" b="0" i="0" dirty="0">
                <a:effectLst/>
                <a:latin typeface="Open Sans" panose="020B0606030504020204" pitchFamily="34" charset="0"/>
              </a:rPr>
              <a:t>Trong trường hợp có tai nạn, việc ngay lập tức kích thích hệ thống báo động và thông báo cho tất cả nhân viên trong khu vực là cần thiết. Đồng thời, nhân viên được đào tạo để sử dụng các thiết bị an toàn, như bình chữa cháy và hệ thống cứu thương, để đối phó với tình huống khẩn cấp.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0E32D2A-BDAE-34FF-698A-1377318CF855}"/>
              </a:ext>
            </a:extLst>
          </p:cNvPr>
          <p:cNvPicPr>
            <a:picLocks noChangeAspect="1"/>
          </p:cNvPicPr>
          <p:nvPr/>
        </p:nvPicPr>
        <p:blipFill>
          <a:blip r:embed="rId3"/>
          <a:stretch>
            <a:fillRect/>
          </a:stretch>
        </p:blipFill>
        <p:spPr>
          <a:xfrm>
            <a:off x="6449764" y="1109407"/>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các tấm mica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kiểm tra chất lượng các tấm mica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nhiệm vụ quan trọng nhất là kiểm tra kích thước và hình dạng của mỗi tấm mica.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chuyên gia sử dụng các công cụ đo lường chính xác để đảm bảo rằng kích thước của sản phẩm đáp ứng yêu cầu cụ thể của khách hàng. Đồng thời, họ kiểm tra cẩn thận hình dạng của mỗi tấm để đảm bảo không có độ biến dạng hay lỗi nào xuất hiện.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F7B72443-78C2-2203-A9FF-FB0709D1F794}"/>
              </a:ext>
            </a:extLst>
          </p:cNvPr>
          <p:cNvPicPr>
            <a:picLocks noChangeAspect="1"/>
          </p:cNvPicPr>
          <p:nvPr/>
        </p:nvPicPr>
        <p:blipFill>
          <a:blip r:embed="rId3"/>
          <a:stretch>
            <a:fillRect/>
          </a:stretch>
        </p:blipFill>
        <p:spPr>
          <a:xfrm>
            <a:off x="-962372" y="3717032"/>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các tấm mica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kiểm tra chất lượng các tấm mica thành phẩm</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Trong quá trình kiểm tra chất lượng tấm mica, có một số rủi ro và tai nạn có thể xảy ra, ảnh hưởng đến cả quy trình sản xuất và chất lượng sản phẩm.</a:t>
            </a:r>
          </a:p>
          <a:p>
            <a:pPr algn="l"/>
            <a:r>
              <a:rPr lang="vi-VN" b="0" i="0" dirty="0">
                <a:effectLst/>
                <a:latin typeface="Open Sans" panose="020B0606030504020204" pitchFamily="34" charset="0"/>
              </a:rPr>
              <a:t>Một trong những vấn đề thường gặp là tai nạn về kỹ thuật đo lường. Việc sử dụng thiết bị đo không chính xác hoặc quá trình đo lường không đúng cách có thể dẫn đến thông tin đo không chính xác, ảnh hưởng đến việc đánh giá chất lượng của mica.</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37F5074-0931-3D98-9522-09B08EF1DB0E}"/>
              </a:ext>
            </a:extLst>
          </p:cNvPr>
          <p:cNvPicPr>
            <a:picLocks noChangeAspect="1"/>
          </p:cNvPicPr>
          <p:nvPr/>
        </p:nvPicPr>
        <p:blipFill>
          <a:blip r:embed="rId3"/>
          <a:stretch>
            <a:fillRect/>
          </a:stretch>
        </p:blipFill>
        <p:spPr>
          <a:xfrm>
            <a:off x="-962372" y="3717032"/>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các tấm mica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kiểm tra chất lượng các tấm mica thành phẩm</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Có nhiều nguyên nhân có thể dẫn đến tai nạn trong quá trình kiểm tra chất lượng tấm mica, ảnh hưởng đến cả an toàn lao động và chất lượng sản phẩm.</a:t>
            </a:r>
          </a:p>
          <a:p>
            <a:pPr algn="l"/>
            <a:r>
              <a:rPr lang="vi-VN" b="0" i="0" dirty="0">
                <a:effectLst/>
                <a:latin typeface="Open Sans" panose="020B0606030504020204" pitchFamily="34" charset="0"/>
              </a:rPr>
              <a:t>Một trong những nguyên nhân chính là thiếu đào tạo và nhận thức về an toàn lao động. Khi nhân viên không được đào tạo đầy đủ về cách sử dụng thiết bị kiểm tra hoặc không nhận thức đúng về các rủi ro có thể xảy ra, khả năng xảy ra tai nạn tăng lên đáng kể.</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0D6E0C7-823E-CBAC-DB29-70D672345ABB}"/>
              </a:ext>
            </a:extLst>
          </p:cNvPr>
          <p:cNvPicPr>
            <a:picLocks noChangeAspect="1"/>
          </p:cNvPicPr>
          <p:nvPr/>
        </p:nvPicPr>
        <p:blipFill>
          <a:blip r:embed="rId3"/>
          <a:stretch>
            <a:fillRect/>
          </a:stretch>
        </p:blipFill>
        <p:spPr>
          <a:xfrm>
            <a:off x="-962372" y="3717032"/>
            <a:ext cx="4761905" cy="47619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các tấm mica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kiểm tra chất lượng các tấm mica thành phẩm</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Trước hết, việc đảm bảo nhân viên được đào tạo vững về an toàn là quan trọng. Huấn luyện về cách sử dụng thiết bị kiểm tra, quy trình làm việc an toàn, và nhận thức về các rủi ro có thể giúp tăng cường kỹ năng và ý thức an toàn lao động.</a:t>
            </a:r>
          </a:p>
          <a:p>
            <a:pPr algn="l"/>
            <a:r>
              <a:rPr lang="vi-VN" b="0" i="0" dirty="0">
                <a:effectLst/>
                <a:latin typeface="Open Sans" panose="020B0606030504020204" pitchFamily="34" charset="0"/>
              </a:rPr>
              <a:t>Bảo trì định kỳ và kiểm tra thiết bị là một biện pháp khác để đảm bảo rằng các công cụ kiểm tra hoạt động đúng cách. Việc này không chỉ giữ cho quy trình kiểm tra ổn định mà còn giảm nguy cơ sự cố kỹ thuật gây ra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0ADBB0B-8BCC-2CB2-306E-AEB9691857E0}"/>
              </a:ext>
            </a:extLst>
          </p:cNvPr>
          <p:cNvPicPr>
            <a:picLocks noChangeAspect="1"/>
          </p:cNvPicPr>
          <p:nvPr/>
        </p:nvPicPr>
        <p:blipFill>
          <a:blip r:embed="rId3"/>
          <a:stretch>
            <a:fillRect/>
          </a:stretch>
        </p:blipFill>
        <p:spPr>
          <a:xfrm>
            <a:off x="-962372" y="3717032"/>
            <a:ext cx="4761905" cy="47619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các tấm mica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kiểm tra chất lượng các tấm mica thành phẩm</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Đầu tiên, việc đảm bảo nhân viên được trang bị đầy đủ trang thiết bị bảo vệ cá nhân là ưu tiên hàng đầu. Mọi người tham gia kiểm tra cần sử dụng kính bảo hộ, găng tay và bảo hộ tai để đảm bảo an toàn trong môi trường làm việc.</a:t>
            </a:r>
          </a:p>
          <a:p>
            <a:pPr algn="l"/>
            <a:r>
              <a:rPr lang="vi-VN" b="0" i="0" dirty="0">
                <a:effectLst/>
                <a:latin typeface="Open Sans" panose="020B0606030504020204" pitchFamily="34" charset="0"/>
              </a:rPr>
              <a:t>Các quy trình an toàn cũng bao gồm việc đào tạo nhân viên về cách sử dụng đúng các thiết bị kiểm tra và quy trình làm việc an toàn. Nhân viên cần biết cách ứng phó với tình huống nguy hiểm và biết cách thực hiện các biện pháp cấp cứu khi cần thiết.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AE02C36-A60E-543E-7994-D8B69CA57B2C}"/>
              </a:ext>
            </a:extLst>
          </p:cNvPr>
          <p:cNvPicPr>
            <a:picLocks noChangeAspect="1"/>
          </p:cNvPicPr>
          <p:nvPr/>
        </p:nvPicPr>
        <p:blipFill>
          <a:blip r:embed="rId3"/>
          <a:stretch>
            <a:fillRect/>
          </a:stretch>
        </p:blipFill>
        <p:spPr>
          <a:xfrm>
            <a:off x="-962372" y="3717032"/>
            <a:ext cx="4761905" cy="47619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các tấm mica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kiểm tra chất lượng các tấm mica thành phẩm</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Đầu tiên, việc đảm bảo an toàn cho nhân viên và mọi người xung quanh là ưu tiên hàng đầu. Ngay khi có tai nạn, cần kích động hệ thống cảnh báo khẩn cấp và yêu cầu sự giúp đỡ ngay lập tức.</a:t>
            </a:r>
          </a:p>
          <a:p>
            <a:pPr algn="l"/>
            <a:r>
              <a:rPr lang="vi-VN" b="0" i="0" dirty="0">
                <a:effectLst/>
                <a:latin typeface="Open Sans" panose="020B0606030504020204" pitchFamily="34" charset="0"/>
              </a:rPr>
              <a:t>Nhân viên được đào tạo cần có kiến thức vững về các quy trình cấp cứu và biện pháp an toàn. Họ cần biết cách sử dụng trang thiết bị cứu thương và có khả năng thực hiện các biện pháp cấp cứu cơ bản trong thời gian ngắn.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EED1511-EF23-7F6F-42A3-563916C0BC3D}"/>
              </a:ext>
            </a:extLst>
          </p:cNvPr>
          <p:cNvPicPr>
            <a:picLocks noChangeAspect="1"/>
          </p:cNvPicPr>
          <p:nvPr/>
        </p:nvPicPr>
        <p:blipFill>
          <a:blip r:embed="rId3"/>
          <a:stretch>
            <a:fillRect/>
          </a:stretch>
        </p:blipFill>
        <p:spPr>
          <a:xfrm>
            <a:off x="-962372" y="3717032"/>
            <a:ext cx="4761905" cy="47619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191</TotalTime>
  <Words>2308</Words>
  <Application>Microsoft Office PowerPoint</Application>
  <PresentationFormat>Custom</PresentationFormat>
  <Paragraphs>94</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MICA</vt:lpstr>
      <vt:lpstr>Một số vụ tai nạn trong  nhà máy sản xuất mica</vt:lpstr>
      <vt:lpstr>Tóm tắt bài học</vt:lpstr>
      <vt:lpstr>Vận hành máy nung nguyên liệu để chuẩn bị sản xuất mica</vt:lpstr>
      <vt:lpstr>Vận hành máy nung nguyên liệu để chuẩn bị sản xuất mica</vt:lpstr>
      <vt:lpstr>Vận hành máy nung nguyên liệu để chuẩn bị sản xuất mica</vt:lpstr>
      <vt:lpstr>Vận hành máy nung nguyên liệu để chuẩn bị sản xuất mica</vt:lpstr>
      <vt:lpstr>Vận hành máy nung nguyên liệu để chuẩn bị sản xuất mica</vt:lpstr>
      <vt:lpstr>Vận hành máy nung nguyên liệu để chuẩn bị sản xuất mica</vt:lpstr>
      <vt:lpstr>Vận hành máy tạo hình các tấm mica thành phẩm</vt:lpstr>
      <vt:lpstr>Vận hành máy tạo hình các tấm mica thành phẩm</vt:lpstr>
      <vt:lpstr>Vận hành máy tạo hình các tấm mica thành phẩm</vt:lpstr>
      <vt:lpstr>Vận hành máy tạo hình các tấm mica thành phẩm</vt:lpstr>
      <vt:lpstr>Vận hành máy tạo hình các tấm mica thành phẩm</vt:lpstr>
      <vt:lpstr>Vận hành máy tạo hình các tấm mica thành phẩm</vt:lpstr>
      <vt:lpstr>Kiểm tra chất lượng các tấm mica thành phẩm</vt:lpstr>
      <vt:lpstr>Kiểm tra chất lượng các tấm mica thành phẩm</vt:lpstr>
      <vt:lpstr>Kiểm tra chất lượng các tấm mica thành phẩm</vt:lpstr>
      <vt:lpstr>Kiểm tra chất lượng các tấm mica thành phẩm</vt:lpstr>
      <vt:lpstr>Kiểm tra chất lượng các tấm mica thành phẩm</vt:lpstr>
      <vt:lpstr>Kiểm tra chất lượng các tấm mica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24</cp:revision>
  <dcterms:created xsi:type="dcterms:W3CDTF">2024-03-23T04:43:33Z</dcterms:created>
  <dcterms:modified xsi:type="dcterms:W3CDTF">2024-04-03T02:10:53Z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