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p:scale>
          <a:sx n="110" d="100"/>
          <a:sy n="110" d="100"/>
        </p:scale>
        <p:origin x="588" y="20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4/4/2024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4/4/2024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4/4/2024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MUỐI</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5C694751-6CD5-5033-9064-AECFCD9AE3D6}"/>
              </a:ext>
            </a:extLst>
          </p:cNvPr>
          <p:cNvPicPr>
            <a:picLocks noChangeAspect="1"/>
          </p:cNvPicPr>
          <p:nvPr/>
        </p:nvPicPr>
        <p:blipFill>
          <a:blip r:embed="rId4"/>
          <a:stretch>
            <a:fillRect/>
          </a:stretch>
        </p:blipFill>
        <p:spPr>
          <a:xfrm>
            <a:off x="4581449" y="3933056"/>
            <a:ext cx="3024336" cy="3024336"/>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muối</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muối, các vụ tai nạn lao động là một vấn đề quan trọng cần được chú ý</a:t>
            </a:r>
            <a:r>
              <a:rPr lang="en-US" sz="2000" dirty="0">
                <a:ea typeface="+mn-lt"/>
                <a:cs typeface="+mn-lt"/>
              </a:rPr>
              <a:t>:</a:t>
            </a:r>
            <a:endParaRPr lang="en-US" dirty="0"/>
          </a:p>
          <a:p>
            <a:pPr marL="730885" lvl="1" indent="-304165"/>
            <a:r>
              <a:rPr lang="pt-BR" i="0" dirty="0">
                <a:solidFill>
                  <a:srgbClr val="0D0D0D"/>
                </a:solidFill>
                <a:effectLst/>
                <a:latin typeface="Söhne"/>
              </a:rPr>
              <a:t>Tai Nạn Hóa Chất</a:t>
            </a: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Vận</a:t>
            </a:r>
            <a:r>
              <a:rPr lang="en-US" dirty="0">
                <a:solidFill>
                  <a:srgbClr val="0D0D0D"/>
                </a:solidFill>
                <a:latin typeface="Söhne"/>
              </a:rPr>
              <a:t> </a:t>
            </a:r>
            <a:r>
              <a:rPr lang="en-US" dirty="0" err="1">
                <a:solidFill>
                  <a:srgbClr val="0D0D0D"/>
                </a:solidFill>
                <a:latin typeface="Söhne"/>
              </a:rPr>
              <a:t>Chuyển</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Cao </a:t>
            </a:r>
            <a:r>
              <a:rPr lang="en-US" dirty="0" err="1">
                <a:solidFill>
                  <a:srgbClr val="0D0D0D"/>
                </a:solidFill>
                <a:latin typeface="Söhne"/>
              </a:rPr>
              <a:t>Áp</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Điện</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làm</a:t>
            </a:r>
            <a:r>
              <a:rPr lang="en-US" dirty="0"/>
              <a:t> </a:t>
            </a:r>
            <a:r>
              <a:rPr lang="en-US" dirty="0" err="1"/>
              <a:t>sạch</a:t>
            </a:r>
            <a:r>
              <a:rPr lang="en-US" dirty="0"/>
              <a:t> </a:t>
            </a:r>
            <a:r>
              <a:rPr lang="en-US" dirty="0" err="1"/>
              <a:t>và</a:t>
            </a:r>
            <a:r>
              <a:rPr lang="en-US" dirty="0"/>
              <a:t> </a:t>
            </a:r>
            <a:r>
              <a:rPr lang="en-US" dirty="0" err="1"/>
              <a:t>loại</a:t>
            </a:r>
            <a:r>
              <a:rPr lang="en-US" dirty="0"/>
              <a:t> </a:t>
            </a:r>
            <a:r>
              <a:rPr lang="en-US" dirty="0" err="1"/>
              <a:t>bỏ</a:t>
            </a:r>
            <a:r>
              <a:rPr lang="en-US" dirty="0"/>
              <a:t> </a:t>
            </a:r>
            <a:r>
              <a:rPr lang="en-US" dirty="0" err="1"/>
              <a:t>tạp</a:t>
            </a:r>
            <a:r>
              <a:rPr lang="en-US" dirty="0"/>
              <a:t> </a:t>
            </a:r>
            <a:r>
              <a:rPr lang="en-US" dirty="0" err="1"/>
              <a:t>chất</a:t>
            </a:r>
            <a:r>
              <a:rPr lang="en-US" dirty="0"/>
              <a:t> </a:t>
            </a:r>
            <a:r>
              <a:rPr lang="en-US" dirty="0" err="1"/>
              <a:t>có</a:t>
            </a:r>
            <a:r>
              <a:rPr lang="en-US" dirty="0"/>
              <a:t> </a:t>
            </a:r>
            <a:r>
              <a:rPr lang="en-US" dirty="0" err="1"/>
              <a:t>trong</a:t>
            </a:r>
            <a:r>
              <a:rPr lang="en-US" dirty="0"/>
              <a:t> </a:t>
            </a:r>
            <a:r>
              <a:rPr lang="en-US" dirty="0" err="1"/>
              <a:t>muối</a:t>
            </a:r>
            <a:r>
              <a:rPr lang="en-US" dirty="0"/>
              <a:t> </a:t>
            </a:r>
            <a:r>
              <a:rPr lang="en-US" dirty="0" err="1"/>
              <a:t>thô</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sấy</a:t>
            </a:r>
            <a:r>
              <a:rPr lang="en-US" dirty="0"/>
              <a:t> </a:t>
            </a:r>
            <a:r>
              <a:rPr lang="en-US" dirty="0" err="1"/>
              <a:t>để</a:t>
            </a:r>
            <a:r>
              <a:rPr lang="en-US" dirty="0"/>
              <a:t> </a:t>
            </a:r>
            <a:r>
              <a:rPr lang="en-US" dirty="0" err="1"/>
              <a:t>làm</a:t>
            </a:r>
            <a:r>
              <a:rPr lang="en-US" dirty="0"/>
              <a:t> </a:t>
            </a:r>
            <a:r>
              <a:rPr lang="en-US" dirty="0" err="1"/>
              <a:t>khô</a:t>
            </a:r>
            <a:r>
              <a:rPr lang="en-US" dirty="0"/>
              <a:t> </a:t>
            </a:r>
            <a:r>
              <a:rPr lang="en-US" dirty="0" err="1"/>
              <a:t>và</a:t>
            </a:r>
            <a:r>
              <a:rPr lang="en-US" dirty="0"/>
              <a:t> </a:t>
            </a:r>
            <a:r>
              <a:rPr lang="en-US" dirty="0" err="1"/>
              <a:t>tạo</a:t>
            </a:r>
            <a:r>
              <a:rPr lang="en-US" dirty="0"/>
              <a:t> </a:t>
            </a:r>
            <a:r>
              <a:rPr lang="en-US" dirty="0" err="1"/>
              <a:t>hình</a:t>
            </a:r>
            <a:r>
              <a:rPr lang="en-US" dirty="0"/>
              <a:t> </a:t>
            </a:r>
            <a:r>
              <a:rPr lang="en-US" dirty="0" err="1"/>
              <a:t>dạng</a:t>
            </a:r>
            <a:r>
              <a:rPr lang="en-US" dirty="0"/>
              <a:t> </a:t>
            </a:r>
            <a:r>
              <a:rPr lang="en-US" dirty="0" err="1"/>
              <a:t>cho</a:t>
            </a:r>
            <a:r>
              <a:rPr lang="en-US" dirty="0"/>
              <a:t> </a:t>
            </a:r>
            <a:r>
              <a:rPr lang="en-US" dirty="0" err="1"/>
              <a:t>muối</a:t>
            </a:r>
            <a:endParaRPr lang="en-US" dirty="0"/>
          </a:p>
          <a:p>
            <a:pPr marL="304165" indent="-304165">
              <a:buClr>
                <a:schemeClr val="tx1"/>
              </a:buClr>
            </a:pPr>
            <a:r>
              <a:rPr lang="en-US" dirty="0"/>
              <a:t>3. </a:t>
            </a:r>
            <a:r>
              <a:rPr lang="vi-VN" dirty="0"/>
              <a:t>An toàn vệ sinh lao động đối với nhân viên vận hành máy pha các vi khoáng chất vào muối như iot</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có</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trong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muối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thô</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có</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muối</a:t>
            </a:r>
            <a:r>
              <a:rPr lang="en-US" b="1" i="0" dirty="0">
                <a:effectLst/>
                <a:latin typeface="Open Sans" panose="020B0606030504020204" pitchFamily="34" charset="0"/>
              </a:rPr>
              <a:t> </a:t>
            </a:r>
            <a:r>
              <a:rPr lang="en-US" b="1" i="0" dirty="0" err="1">
                <a:effectLst/>
                <a:latin typeface="Open Sans" panose="020B0606030504020204" pitchFamily="34" charset="0"/>
              </a:rPr>
              <a:t>thô</a:t>
            </a:r>
            <a:endParaRPr lang="en-US" sz="2400" b="1" i="0" dirty="0">
              <a:effectLst/>
              <a:latin typeface="Söhne"/>
            </a:endParaRPr>
          </a:p>
          <a:p>
            <a:r>
              <a:rPr lang="vi-VN" b="0" i="0" dirty="0">
                <a:effectLst/>
                <a:latin typeface="Open Sans" panose="020B0606030504020204" pitchFamily="34" charset="0"/>
              </a:rPr>
              <a:t>Đầu tiên, máy được chuẩn bị và kiểm tra để đảm bảo hoạt động hiệu quả. Sau đó, muối thô được đưa vào máy, nơi quy trình hóa học và cơ học bắt đầu. </a:t>
            </a:r>
            <a:endParaRPr lang="en-US" b="0" i="0" dirty="0">
              <a:effectLst/>
              <a:latin typeface="Open Sans" panose="020B0606030504020204" pitchFamily="34" charset="0"/>
            </a:endParaRPr>
          </a:p>
          <a:p>
            <a:r>
              <a:rPr lang="vi-VN" b="0" i="0" dirty="0">
                <a:effectLst/>
                <a:latin typeface="Open Sans" panose="020B0606030504020204" pitchFamily="34" charset="0"/>
              </a:rPr>
              <a:t>Một hệ thống lọc tiên tiến được sử dụng để tách tạp chất khỏi muối, đồng thời đảm bảo không ảnh hưởng đến cấu trúc và chất lượng của muối.</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AFC96A62-A16B-2925-0E8C-BD3B05F787E9}"/>
              </a:ext>
            </a:extLst>
          </p:cNvPr>
          <p:cNvPicPr>
            <a:picLocks noChangeAspect="1"/>
          </p:cNvPicPr>
          <p:nvPr/>
        </p:nvPicPr>
        <p:blipFill>
          <a:blip r:embed="rId3"/>
          <a:stretch>
            <a:fillRect/>
          </a:stretch>
        </p:blipFill>
        <p:spPr>
          <a:xfrm>
            <a:off x="-602332" y="3356992"/>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có</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trong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muối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thô</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có</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muối</a:t>
            </a:r>
            <a:r>
              <a:rPr lang="en-US" b="1" i="0" dirty="0">
                <a:effectLst/>
                <a:latin typeface="Open Sans" panose="020B0606030504020204" pitchFamily="34" charset="0"/>
              </a:rPr>
              <a:t> </a:t>
            </a:r>
            <a:r>
              <a:rPr lang="en-US" b="1" i="0" dirty="0" err="1">
                <a:effectLst/>
                <a:latin typeface="Open Sans" panose="020B0606030504020204" pitchFamily="34" charset="0"/>
              </a:rPr>
              <a:t>thô</a:t>
            </a:r>
            <a:endParaRPr lang="en-US" sz="2400" b="1" i="0" dirty="0">
              <a:effectLst/>
              <a:latin typeface="Söhne"/>
            </a:endParaRPr>
          </a:p>
          <a:p>
            <a:pPr algn="l"/>
            <a:r>
              <a:rPr lang="vi-VN" b="0" i="0" dirty="0">
                <a:effectLst/>
                <a:latin typeface="Open Sans" panose="020B0606030504020204" pitchFamily="34" charset="0"/>
              </a:rPr>
              <a:t>Trong quá trình vận hành máy làm sạch và loại bỏ tạp chất trong muối thô, có một số rủi ro tai nạn cần được chú ý. Một trong những nguy cơ phổ biến là rủi ro cháy nổ, đặc biệt khi có sự tương tác giữa muối và các chất hóa học khác.</a:t>
            </a:r>
          </a:p>
          <a:p>
            <a:pPr algn="l"/>
            <a:r>
              <a:rPr lang="vi-VN" b="0" i="0" dirty="0">
                <a:effectLst/>
                <a:latin typeface="Open Sans" panose="020B0606030504020204" pitchFamily="34" charset="0"/>
              </a:rPr>
              <a:t>Điều này đòi hỏi sự kiểm soát chặt chẽ về nhiệt độ và áp suất trong quá trình xử lý.</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5D4F0EA-9D5F-59CF-2888-1F4B14C7C88E}"/>
              </a:ext>
            </a:extLst>
          </p:cNvPr>
          <p:cNvPicPr>
            <a:picLocks noChangeAspect="1"/>
          </p:cNvPicPr>
          <p:nvPr/>
        </p:nvPicPr>
        <p:blipFill>
          <a:blip r:embed="rId3"/>
          <a:stretch>
            <a:fillRect/>
          </a:stretch>
        </p:blipFill>
        <p:spPr>
          <a:xfrm>
            <a:off x="-602332" y="3356992"/>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có</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trong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muối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thô</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có</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muối</a:t>
            </a:r>
            <a:r>
              <a:rPr lang="en-US" b="1" i="0" dirty="0">
                <a:effectLst/>
                <a:latin typeface="Open Sans" panose="020B0606030504020204" pitchFamily="34" charset="0"/>
              </a:rPr>
              <a:t> </a:t>
            </a:r>
            <a:r>
              <a:rPr lang="en-US" b="1" i="0" dirty="0" err="1">
                <a:effectLst/>
                <a:latin typeface="Open Sans" panose="020B0606030504020204" pitchFamily="34" charset="0"/>
              </a:rPr>
              <a:t>thô</a:t>
            </a:r>
            <a:endParaRPr lang="en-US" sz="2400" b="1" i="0" dirty="0">
              <a:effectLst/>
              <a:latin typeface="Söhne"/>
            </a:endParaRPr>
          </a:p>
          <a:p>
            <a:pPr algn="l"/>
            <a:r>
              <a:rPr lang="vi-VN" b="0" i="0" dirty="0">
                <a:effectLst/>
                <a:latin typeface="Open Sans" panose="020B0606030504020204" pitchFamily="34" charset="0"/>
              </a:rPr>
              <a:t>Đầu tiên, sự thiếu hiểu biết về máy và quy trình từ phía nhân viên có thể dẫn đến các quyết định không an toàn. Thiếu đào tạo hoặc hiểu biết kỹ thuật về nhiệt độ, áp suất, và các yếu tố khác trong quá trình vận hành có thể làm tăng nguy cơ tai nạn.</a:t>
            </a:r>
          </a:p>
          <a:p>
            <a:pPr algn="l"/>
            <a:r>
              <a:rPr lang="vi-VN" b="0" i="0" dirty="0">
                <a:effectLst/>
                <a:latin typeface="Open Sans" panose="020B0606030504020204" pitchFamily="34" charset="0"/>
              </a:rPr>
              <a:t>Thứ hai, sự cố về bảo dưỡng và kiểm tra định kỳ cũng là một nguyên nhân quan trọng. Nếu máy không được bảo dưỡng đúng cách hoặc không kiểm tra định kỳ, nó có thể gặp phải các vấn đề cơ học hoặc hóa học không mong muốn, dẫn đến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AE1933F-60BB-977A-A49E-8B1B8E8DAE05}"/>
              </a:ext>
            </a:extLst>
          </p:cNvPr>
          <p:cNvPicPr>
            <a:picLocks noChangeAspect="1"/>
          </p:cNvPicPr>
          <p:nvPr/>
        </p:nvPicPr>
        <p:blipFill>
          <a:blip r:embed="rId3"/>
          <a:stretch>
            <a:fillRect/>
          </a:stretch>
        </p:blipFill>
        <p:spPr>
          <a:xfrm>
            <a:off x="-602332" y="3356992"/>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có</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trong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muối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thô</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có</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muối</a:t>
            </a:r>
            <a:r>
              <a:rPr lang="en-US" b="1" i="0" dirty="0">
                <a:effectLst/>
                <a:latin typeface="Open Sans" panose="020B0606030504020204" pitchFamily="34" charset="0"/>
              </a:rPr>
              <a:t> </a:t>
            </a:r>
            <a:r>
              <a:rPr lang="en-US" b="1" i="0" dirty="0" err="1">
                <a:effectLst/>
                <a:latin typeface="Open Sans" panose="020B0606030504020204" pitchFamily="34" charset="0"/>
              </a:rPr>
              <a:t>thô</a:t>
            </a:r>
            <a:endParaRPr lang="en-US" sz="2400" b="1" i="0" dirty="0">
              <a:effectLst/>
              <a:latin typeface="Söhne"/>
            </a:endParaRPr>
          </a:p>
          <a:p>
            <a:r>
              <a:rPr lang="vi-VN" b="0" i="0" dirty="0">
                <a:effectLst/>
                <a:latin typeface="Open Sans" panose="020B0606030504020204" pitchFamily="34" charset="0"/>
              </a:rPr>
              <a:t>Để ngăn chặn tai nạn trong quá trình vận hành máy làm sạch và loại bỏ tạp chất trong muối thô, việc thực hiện biện pháp an toàn lao động là hết sức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an toàn lao động đóng vai trò quyết định trong việc giảm thiểu nguy cơ và bảo vệ nhân viên.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293F16E-4910-5725-176A-E67A22F21DC8}"/>
              </a:ext>
            </a:extLst>
          </p:cNvPr>
          <p:cNvPicPr>
            <a:picLocks noChangeAspect="1"/>
          </p:cNvPicPr>
          <p:nvPr/>
        </p:nvPicPr>
        <p:blipFill>
          <a:blip r:embed="rId3"/>
          <a:stretch>
            <a:fillRect/>
          </a:stretch>
        </p:blipFill>
        <p:spPr>
          <a:xfrm>
            <a:off x="-602332" y="3356992"/>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làm sạch và loại bỏ tạp chất có trong muối thô</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có</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muối</a:t>
            </a:r>
            <a:r>
              <a:rPr lang="en-US" b="1" i="0" dirty="0">
                <a:effectLst/>
                <a:latin typeface="Open Sans" panose="020B0606030504020204" pitchFamily="34" charset="0"/>
              </a:rPr>
              <a:t> </a:t>
            </a:r>
            <a:r>
              <a:rPr lang="en-US" b="1" i="0" dirty="0" err="1">
                <a:effectLst/>
                <a:latin typeface="Open Sans" panose="020B0606030504020204" pitchFamily="34" charset="0"/>
              </a:rPr>
              <a:t>thô</a:t>
            </a:r>
            <a:endParaRPr lang="en-US" sz="2400" b="1" i="0" dirty="0">
              <a:effectLst/>
              <a:latin typeface="Söhne"/>
            </a:endParaRPr>
          </a:p>
          <a:p>
            <a:pPr algn="l"/>
            <a:r>
              <a:rPr lang="en-US" b="0" i="0" dirty="0">
                <a:effectLst/>
                <a:latin typeface="Open Sans" panose="020B0606030504020204" pitchFamily="34" charset="0"/>
              </a:rPr>
              <a:t>Quy </a:t>
            </a:r>
            <a:r>
              <a:rPr lang="en-US" b="0" i="0" dirty="0" err="1">
                <a:effectLst/>
                <a:latin typeface="Open Sans" panose="020B0606030504020204" pitchFamily="34" charset="0"/>
              </a:rPr>
              <a:t>định</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sạch</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loại</a:t>
            </a:r>
            <a:r>
              <a:rPr lang="en-US" b="0" i="0" dirty="0">
                <a:effectLst/>
                <a:latin typeface="Open Sans" panose="020B0606030504020204" pitchFamily="34" charset="0"/>
              </a:rPr>
              <a:t> </a:t>
            </a:r>
            <a:r>
              <a:rPr lang="en-US" b="0" i="0" dirty="0" err="1">
                <a:effectLst/>
                <a:latin typeface="Open Sans" panose="020B0606030504020204" pitchFamily="34" charset="0"/>
              </a:rPr>
              <a:t>bỏ</a:t>
            </a:r>
            <a:r>
              <a:rPr lang="en-US" b="0" i="0" dirty="0">
                <a:effectLst/>
                <a:latin typeface="Open Sans" panose="020B0606030504020204" pitchFamily="34" charset="0"/>
              </a:rPr>
              <a:t> </a:t>
            </a:r>
            <a:r>
              <a:rPr lang="en-US" b="0" i="0" dirty="0" err="1">
                <a:effectLst/>
                <a:latin typeface="Open Sans" panose="020B0606030504020204" pitchFamily="34" charset="0"/>
              </a:rPr>
              <a:t>tạp</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muối</a:t>
            </a:r>
            <a:r>
              <a:rPr lang="en-US" b="0" i="0" dirty="0">
                <a:effectLst/>
                <a:latin typeface="Open Sans" panose="020B0606030504020204" pitchFamily="34" charset="0"/>
              </a:rPr>
              <a:t> </a:t>
            </a:r>
            <a:r>
              <a:rPr lang="en-US" b="0" i="0" dirty="0" err="1">
                <a:effectLst/>
                <a:latin typeface="Open Sans" panose="020B0606030504020204" pitchFamily="34" charset="0"/>
              </a:rPr>
              <a:t>thô</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phần</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p>
          <a:p>
            <a:pPr algn="l"/>
            <a:r>
              <a:rPr lang="en-US" b="0" i="0" dirty="0" err="1">
                <a:effectLst/>
                <a:latin typeface="Open Sans" panose="020B0606030504020204" pitchFamily="34" charset="0"/>
              </a:rPr>
              <a:t>Đối</a:t>
            </a:r>
            <a:r>
              <a:rPr lang="en-US" b="0" i="0" dirty="0">
                <a:effectLst/>
                <a:latin typeface="Open Sans" panose="020B0606030504020204" pitchFamily="34" charset="0"/>
              </a:rPr>
              <a:t> </a:t>
            </a:r>
            <a:r>
              <a:rPr lang="en-US" b="0" i="0" dirty="0" err="1">
                <a:effectLst/>
                <a:latin typeface="Open Sans" panose="020B0606030504020204" pitchFamily="34" charset="0"/>
              </a:rPr>
              <a:t>với</a:t>
            </a:r>
            <a:r>
              <a:rPr lang="en-US" b="0" i="0" dirty="0">
                <a:effectLst/>
                <a:latin typeface="Open Sans" panose="020B0606030504020204" pitchFamily="34" charset="0"/>
              </a:rPr>
              <a:t> </a:t>
            </a:r>
            <a:r>
              <a:rPr lang="en-US" b="0" i="0" dirty="0" err="1">
                <a:effectLst/>
                <a:latin typeface="Open Sans" panose="020B0606030504020204" pitchFamily="34" charset="0"/>
              </a:rPr>
              <a:t>cá</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áp</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biện</a:t>
            </a:r>
            <a:r>
              <a:rPr lang="en-US" b="0" i="0" dirty="0">
                <a:effectLst/>
                <a:latin typeface="Open Sans" panose="020B0606030504020204" pitchFamily="34" charset="0"/>
              </a:rPr>
              <a:t> </a:t>
            </a:r>
            <a:r>
              <a:rPr lang="en-US" b="0" i="0" dirty="0" err="1">
                <a:effectLst/>
                <a:latin typeface="Open Sans" panose="020B0606030504020204" pitchFamily="34" charset="0"/>
              </a:rPr>
              <a:t>pháp</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chỉ</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cá</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mà</a:t>
            </a:r>
            <a:r>
              <a:rPr lang="en-US" b="0" i="0" dirty="0">
                <a:effectLst/>
                <a:latin typeface="Open Sans" panose="020B0606030504020204" pitchFamily="34" charset="0"/>
              </a:rPr>
              <a:t> </a:t>
            </a:r>
            <a:r>
              <a:rPr lang="en-US" b="0" i="0" dirty="0" err="1">
                <a:effectLst/>
                <a:latin typeface="Open Sans" panose="020B0606030504020204" pitchFamily="34" charset="0"/>
              </a:rPr>
              <a:t>còn</a:t>
            </a:r>
            <a:r>
              <a:rPr lang="en-US" b="0" i="0" dirty="0">
                <a:effectLst/>
                <a:latin typeface="Open Sans" panose="020B0606030504020204" pitchFamily="34" charset="0"/>
              </a:rPr>
              <a:t> </a:t>
            </a:r>
            <a:r>
              <a:rPr lang="en-US" b="0" i="0" dirty="0" err="1">
                <a:effectLst/>
                <a:latin typeface="Open Sans" panose="020B0606030504020204" pitchFamily="34" charset="0"/>
              </a:rPr>
              <a:t>đóng</a:t>
            </a:r>
            <a:r>
              <a:rPr lang="en-US" b="0" i="0" dirty="0">
                <a:effectLst/>
                <a:latin typeface="Open Sans" panose="020B0606030504020204" pitchFamily="34" charset="0"/>
              </a:rPr>
              <a:t> </a:t>
            </a:r>
            <a:r>
              <a:rPr lang="en-US" b="0" i="0" dirty="0" err="1">
                <a:effectLst/>
                <a:latin typeface="Open Sans" panose="020B0606030504020204" pitchFamily="34" charset="0"/>
              </a:rPr>
              <a:t>góp</a:t>
            </a:r>
            <a:r>
              <a:rPr lang="en-US" b="0" i="0" dirty="0">
                <a:effectLst/>
                <a:latin typeface="Open Sans" panose="020B0606030504020204" pitchFamily="34" charset="0"/>
              </a:rPr>
              <a:t> </a:t>
            </a:r>
            <a:r>
              <a:rPr lang="en-US" b="0" i="0" dirty="0" err="1">
                <a:effectLst/>
                <a:latin typeface="Open Sans" panose="020B0606030504020204" pitchFamily="34" charset="0"/>
              </a:rPr>
              <a:t>vào</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bộ</a:t>
            </a:r>
            <a:r>
              <a:rPr lang="en-US" b="0" i="0" dirty="0">
                <a:effectLst/>
                <a:latin typeface="Open Sans" panose="020B0606030504020204" pitchFamily="34" charset="0"/>
              </a:rPr>
              <a:t> </a:t>
            </a:r>
            <a:r>
              <a:rPr lang="en-US" b="0" i="0" dirty="0" err="1">
                <a:effectLst/>
                <a:latin typeface="Open Sans" panose="020B0606030504020204" pitchFamily="34" charset="0"/>
              </a:rPr>
              <a:t>nhóm</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76EE620-9C1A-3499-F9E6-D4861A383D36}"/>
              </a:ext>
            </a:extLst>
          </p:cNvPr>
          <p:cNvPicPr>
            <a:picLocks noChangeAspect="1"/>
          </p:cNvPicPr>
          <p:nvPr/>
        </p:nvPicPr>
        <p:blipFill>
          <a:blip r:embed="rId3"/>
          <a:stretch>
            <a:fillRect/>
          </a:stretch>
        </p:blipFill>
        <p:spPr>
          <a:xfrm>
            <a:off x="-602332" y="3356992"/>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làm sạch và loại bỏ tạp chất có trong muối thô</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có</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muối</a:t>
            </a:r>
            <a:r>
              <a:rPr lang="en-US" b="1" i="0" dirty="0">
                <a:effectLst/>
                <a:latin typeface="Open Sans" panose="020B0606030504020204" pitchFamily="34" charset="0"/>
              </a:rPr>
              <a:t> </a:t>
            </a:r>
            <a:r>
              <a:rPr lang="en-US" b="1" i="0" dirty="0" err="1">
                <a:effectLst/>
                <a:latin typeface="Open Sans" panose="020B0606030504020204" pitchFamily="34" charset="0"/>
              </a:rPr>
              <a:t>thô</a:t>
            </a:r>
            <a:endParaRPr lang="en-US" sz="2400" b="1" i="0" dirty="0">
              <a:effectLst/>
              <a:latin typeface="Söhne"/>
            </a:endParaRPr>
          </a:p>
          <a:p>
            <a:r>
              <a:rPr lang="vi-VN" b="0" i="0" dirty="0">
                <a:effectLst/>
                <a:latin typeface="Open Sans" panose="020B0606030504020204" pitchFamily="34" charset="0"/>
              </a:rPr>
              <a:t>Trong quá trình vận hành máy làm sạch và loại bỏ tạp chất từ muối thô, việc xử lý tình huống tai nạn khẩn cấp là một phần quan trọng để đảm bảo an toàn và hiệu suất công việc. </a:t>
            </a:r>
            <a:endParaRPr lang="en-US" b="0" i="0" dirty="0">
              <a:effectLst/>
              <a:latin typeface="Open Sans" panose="020B0606030504020204" pitchFamily="34" charset="0"/>
            </a:endParaRPr>
          </a:p>
          <a:p>
            <a:r>
              <a:rPr lang="vi-VN" b="0" i="0" dirty="0">
                <a:effectLst/>
                <a:latin typeface="Open Sans" panose="020B0606030504020204" pitchFamily="34" charset="0"/>
              </a:rPr>
              <a:t>Khi xảy ra tai nạn, nhân viên cần ngay lập tức dừng máy và tắt nguồn điện để ngăn chặn nguy cơ xâm nhập nước vào hệ thống.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0BE073A-3901-9410-3594-5BE6F7F09E1C}"/>
              </a:ext>
            </a:extLst>
          </p:cNvPr>
          <p:cNvPicPr>
            <a:picLocks noChangeAspect="1"/>
          </p:cNvPicPr>
          <p:nvPr/>
        </p:nvPicPr>
        <p:blipFill>
          <a:blip r:embed="rId3"/>
          <a:stretch>
            <a:fillRect/>
          </a:stretch>
        </p:blipFill>
        <p:spPr>
          <a:xfrm>
            <a:off x="-602332" y="3356992"/>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sấy để làm khô và tạo hình dạng cho muối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muối</a:t>
            </a:r>
            <a:r>
              <a:rPr lang="en-US" sz="2000" dirty="0"/>
              <a:t>:</a:t>
            </a:r>
          </a:p>
          <a:p>
            <a:pPr algn="l"/>
            <a:r>
              <a:rPr lang="vi-VN" b="0" i="0" dirty="0">
                <a:effectLst/>
                <a:latin typeface="Open Sans" panose="020B0606030504020204" pitchFamily="34" charset="0"/>
              </a:rPr>
              <a:t>Máy sấy là một phần quan trọng trong quá trình sản xuất muối, đóng vai trò quyết định trong việc làm khô và tạo hình dạng cho sản phẩm cuối cùng.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Quá trình vận hành máy sấy đòi hỏi sự chú ý đặc biệt để đảm bảo chất lượng và hiệu suất tối ưu. Công việc này thường bao gồm giám sát cấp độ nước và nhiệt độ trong máy, điều chỉnh các thông số vận hành để đảm bảo quá trình làm khô diễn ra hiệu quả.</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F6B88724-0210-A88E-3AAC-2D0FD55D6923}"/>
              </a:ext>
            </a:extLst>
          </p:cNvPr>
          <p:cNvPicPr>
            <a:picLocks noChangeAspect="1"/>
          </p:cNvPicPr>
          <p:nvPr/>
        </p:nvPicPr>
        <p:blipFill>
          <a:blip r:embed="rId3"/>
          <a:stretch>
            <a:fillRect/>
          </a:stretch>
        </p:blipFill>
        <p:spPr>
          <a:xfrm>
            <a:off x="6670476" y="1340768"/>
            <a:ext cx="3841825" cy="384182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sấy để làm khô và tạo hình dạng cho muối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muối</a:t>
            </a:r>
            <a:r>
              <a:rPr lang="en-US" sz="2000" dirty="0"/>
              <a:t>:</a:t>
            </a:r>
          </a:p>
          <a:p>
            <a:pPr algn="l"/>
            <a:r>
              <a:rPr lang="vi-VN" b="0" i="0" dirty="0">
                <a:effectLst/>
                <a:latin typeface="Open Sans" panose="020B0606030504020204" pitchFamily="34" charset="0"/>
              </a:rPr>
              <a:t>Quá trình vận hành máy sấy để làm khô và tạo hình dạng cho muối mang theo một số rủi ro về tai nạn mà người quản lý và công nhân cần phải chú ý. Một trong những vấn đề phổ biến là nguy cơ cháy nổ do sự tăng nhiệt độ và áp suất trong máy. Việc giữ cho các thông số này ổn định và trong giới hạn an toàn là quan trọng để tránh tai nạn này.</a:t>
            </a:r>
          </a:p>
          <a:p>
            <a:pPr algn="l"/>
            <a:r>
              <a:rPr lang="vi-VN" b="0" i="0" dirty="0">
                <a:effectLst/>
                <a:latin typeface="Open Sans" panose="020B0606030504020204" pitchFamily="34" charset="0"/>
              </a:rPr>
              <a:t>Ngoài ra, có thể xảy ra nguy cơ nhiễm điện khi làm việc với máy sấy, đặc biệt là khi thực hiện bảo dưỡng hoặc sửa chữa. Điều này đặt ra yêu cầu cao về việc tuân thủ các biện pháp an toàn điện để tránh tai nạn nghiêm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0544A15-C3C5-85AA-25C9-C94BF6CED82F}"/>
              </a:ext>
            </a:extLst>
          </p:cNvPr>
          <p:cNvPicPr>
            <a:picLocks noChangeAspect="1"/>
          </p:cNvPicPr>
          <p:nvPr/>
        </p:nvPicPr>
        <p:blipFill>
          <a:blip r:embed="rId3"/>
          <a:stretch>
            <a:fillRect/>
          </a:stretch>
        </p:blipFill>
        <p:spPr>
          <a:xfrm>
            <a:off x="6670476" y="1340768"/>
            <a:ext cx="3841825" cy="384182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sấy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làm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khô</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dạng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muối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muối</a:t>
            </a:r>
            <a:endParaRPr lang="en-US" b="1" i="0" dirty="0">
              <a:effectLst/>
              <a:latin typeface="Open Sans" panose="020B0606030504020204" pitchFamily="34" charset="0"/>
            </a:endParaRPr>
          </a:p>
          <a:p>
            <a:r>
              <a:rPr lang="vi-VN" b="0" i="0" dirty="0">
                <a:effectLst/>
                <a:latin typeface="Open Sans" panose="020B0606030504020204" pitchFamily="34" charset="0"/>
              </a:rPr>
              <a:t>Tai nạn khi vận hành máy sấy để làm khô và tạo hình dạng cho muối có thể xuất phát từ một loạt các nguyên nhân. Một trong những yếu tố quan trọng là thiếu kiểm soát nhiệt độ và áp suất trong quá trình làm khô. </a:t>
            </a:r>
            <a:endParaRPr lang="en-US" b="0" i="0" dirty="0">
              <a:effectLst/>
              <a:latin typeface="Open Sans" panose="020B0606030504020204" pitchFamily="34" charset="0"/>
            </a:endParaRPr>
          </a:p>
          <a:p>
            <a:r>
              <a:rPr lang="vi-VN" b="0" i="0" dirty="0">
                <a:effectLst/>
                <a:latin typeface="Open Sans" panose="020B0606030504020204" pitchFamily="34" charset="0"/>
              </a:rPr>
              <a:t>Sự tăng nhiệt độ quá mức hoặc áp suất không ổn định có thể dẫn đến cháy nổ hoặc hỏa hoạn, đặt ra nguy cơ lớn cho an toàn của máy và nhân viên.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DF58558-1FF4-BC67-FAB2-AF003802017E}"/>
              </a:ext>
            </a:extLst>
          </p:cNvPr>
          <p:cNvPicPr>
            <a:picLocks noChangeAspect="1"/>
          </p:cNvPicPr>
          <p:nvPr/>
        </p:nvPicPr>
        <p:blipFill>
          <a:blip r:embed="rId3"/>
          <a:stretch>
            <a:fillRect/>
          </a:stretch>
        </p:blipFill>
        <p:spPr>
          <a:xfrm>
            <a:off x="6670476" y="1340768"/>
            <a:ext cx="3841825" cy="384182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sấy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làm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khô</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dạng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muối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muối</a:t>
            </a:r>
            <a:r>
              <a:rPr lang="en-US" sz="2000" dirty="0"/>
              <a:t>:</a:t>
            </a:r>
          </a:p>
          <a:p>
            <a:pPr algn="l">
              <a:buFont typeface="Arial" panose="020B0604020202020204" pitchFamily="34" charset="0"/>
              <a:buChar char="•"/>
            </a:pPr>
            <a:r>
              <a:rPr lang="vi-VN" i="0" dirty="0">
                <a:effectLst/>
                <a:latin typeface="Open Sans" panose="020B0606030504020204" pitchFamily="34" charset="0"/>
              </a:rPr>
              <a:t>Để đảm bảo an toàn trong quá trình vận hành máy sấy để làm khô và tạo hình dạng cho muối, việc thực hiện các biện pháp phòng tránh là quan trọng, đặc biệt là trong môi trường lao động.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Một trong những biện pháp chính là thực hiện quan trắc môi trường lao động đều đặn. Điều này bao gồm việc đo và theo dõi các yếu tố như nhiệt độ, áp suất, và độ ẩm trong quá trình làm khô muối.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20DDAE4-0C66-1EF1-57C6-DEF2B0D6E80E}"/>
              </a:ext>
            </a:extLst>
          </p:cNvPr>
          <p:cNvPicPr>
            <a:picLocks noChangeAspect="1"/>
          </p:cNvPicPr>
          <p:nvPr/>
        </p:nvPicPr>
        <p:blipFill>
          <a:blip r:embed="rId3"/>
          <a:stretch>
            <a:fillRect/>
          </a:stretch>
        </p:blipFill>
        <p:spPr>
          <a:xfrm>
            <a:off x="6670476" y="1340768"/>
            <a:ext cx="3841825" cy="384182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sấy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làm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khô</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dạng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muối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muối</a:t>
            </a:r>
            <a:r>
              <a:rPr lang="en-US" sz="2000" dirty="0"/>
              <a:t>:</a:t>
            </a:r>
          </a:p>
          <a:p>
            <a:pPr algn="l"/>
            <a:r>
              <a:rPr lang="vi-VN" b="0" i="0" dirty="0">
                <a:effectLst/>
                <a:latin typeface="Open Sans" panose="020B0606030504020204" pitchFamily="34" charset="0"/>
              </a:rPr>
              <a:t>Quy định an toàn lao động là yếu tố không thể thiếu khi vận hành máy sấy để làm khô và tạo hình dạng cho muối. Nhằm bảo vệ nhân viên và tài sản, mỗi nhà máy cần xây dựng và thực hiện một hệ thống quy định an toàn chặt chẽ.</a:t>
            </a:r>
          </a:p>
          <a:p>
            <a:pPr algn="l"/>
            <a:r>
              <a:rPr lang="vi-VN" b="0" i="0" dirty="0">
                <a:effectLst/>
                <a:latin typeface="Open Sans" panose="020B0606030504020204" pitchFamily="34" charset="0"/>
              </a:rPr>
              <a:t>Quy định cụ thể liên quan đến việc sử dụng thiết bị bảo hộ cá nhân như mũ, kính bảo hộ, áo bảo hộ, và găng tay.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B8E9E6B-F030-CD48-D7C7-9093017071FA}"/>
              </a:ext>
            </a:extLst>
          </p:cNvPr>
          <p:cNvPicPr>
            <a:picLocks noChangeAspect="1"/>
          </p:cNvPicPr>
          <p:nvPr/>
        </p:nvPicPr>
        <p:blipFill>
          <a:blip r:embed="rId3"/>
          <a:stretch>
            <a:fillRect/>
          </a:stretch>
        </p:blipFill>
        <p:spPr>
          <a:xfrm>
            <a:off x="6670476" y="1340768"/>
            <a:ext cx="3841825" cy="384182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sấy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làm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khô</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dạng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muối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muối</a:t>
            </a:r>
            <a:r>
              <a:rPr lang="en-US" sz="2000" dirty="0"/>
              <a:t>:</a:t>
            </a:r>
          </a:p>
          <a:p>
            <a:pPr algn="l"/>
            <a:r>
              <a:rPr lang="vi-VN" b="0" i="0" dirty="0">
                <a:effectLst/>
                <a:latin typeface="Open Sans" panose="020B0606030504020204" pitchFamily="34" charset="0"/>
              </a:rPr>
              <a:t>Xử lý tình huống tai nạn khẩn cấp khi vận hành máy sấy để làm khô và tạo hình dạng cho muối đòi hỏi sự nhanh nhạy và chuẩn bị kỹ lưỡng từ phía nhân viên và quản lý.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hết, mọi người tham gia vào quá trình vận hành cần được đào tạo về kỹ năng xử lý tình huống khẩn cấp, bao gồm việc sử dụng thiết bị an toàn và cách thức thực hiện các biện pháp cứu thương cơ bản.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F5165C5-45F6-0587-9D16-39A858B2F0CA}"/>
              </a:ext>
            </a:extLst>
          </p:cNvPr>
          <p:cNvPicPr>
            <a:picLocks noChangeAspect="1"/>
          </p:cNvPicPr>
          <p:nvPr/>
        </p:nvPicPr>
        <p:blipFill>
          <a:blip r:embed="rId3"/>
          <a:stretch>
            <a:fillRect/>
          </a:stretch>
        </p:blipFill>
        <p:spPr>
          <a:xfrm>
            <a:off x="6670476" y="1340768"/>
            <a:ext cx="3841825" cy="384182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pha các vi khoáng chất vào muối như iot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pha các vi khoáng chất vào muối như iot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pha các vi khoáng chất vào muối, đặc điểm công việc đó đòi hỏi sự chuyên nghiệp và am hiểu sâu rộng về quy trình sản xuất. Việc pha chế muối với các khoáng chất như iot đặc biệt quan trọng để đảm bảo chất lượng và hiệu suất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trình này thường bao gồm việc lựa chọn nguyên liệu chất lượng cao, xác định tỉ lệ pha trộn chính xác và điều chỉnh các tham số quy trình để đạt được sản phẩm cuối cùng đáp ứng yêu cầu kỹ thuật.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180157E8-EB98-5A1D-7A1A-302F3DC374F6}"/>
              </a:ext>
            </a:extLst>
          </p:cNvPr>
          <p:cNvPicPr>
            <a:picLocks noChangeAspect="1"/>
          </p:cNvPicPr>
          <p:nvPr/>
        </p:nvPicPr>
        <p:blipFill>
          <a:blip r:embed="rId3"/>
          <a:stretch>
            <a:fillRect/>
          </a:stretch>
        </p:blipFill>
        <p:spPr>
          <a:xfrm>
            <a:off x="-1106388" y="3573016"/>
            <a:ext cx="4545881" cy="4545881"/>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pha các vi khoáng chất vào muối như iot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pha các vi khoáng chất vào muối như iot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pha các vi khoáng chất vào muối, những tai nạn có thể xuất hiện đòi hỏi sự cảnh báo và giải quyết linh hoạt từ các chuyên gia và nhân viên vận hành.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dạng tai nạn thường gặp bao gồm sự cố hóa chất, rò rỉ, và sự cố máy móc.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8008677-ED96-5A64-6340-B61143706299}"/>
              </a:ext>
            </a:extLst>
          </p:cNvPr>
          <p:cNvPicPr>
            <a:picLocks noChangeAspect="1"/>
          </p:cNvPicPr>
          <p:nvPr/>
        </p:nvPicPr>
        <p:blipFill>
          <a:blip r:embed="rId3"/>
          <a:stretch>
            <a:fillRect/>
          </a:stretch>
        </p:blipFill>
        <p:spPr>
          <a:xfrm>
            <a:off x="-1106388" y="3573016"/>
            <a:ext cx="4545881" cy="4545881"/>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pha các vi khoáng chất vào muối như iot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pha các vi khoáng chất vào muối như iot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trong quá trình vận hành máy pha các vi khoáng chất vào muối, như iot, thường xuất phát từ một sự kết hợp phức tạp của nhiều yếu tố.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sự thiếu sót trong quản lý quy trình sản xuất. Việc không đảm bảo rõ ràng về quy trình pha chế, kiểm soát chất lượng và tuân thủ an toàn có thể dẫn đến việc sử dụng nguyên liệu không đúng hoặc quá mức, tăng nguy cơ sự cố.</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31CED53-3E92-BD47-D845-30B78BAD4F5C}"/>
              </a:ext>
            </a:extLst>
          </p:cNvPr>
          <p:cNvPicPr>
            <a:picLocks noChangeAspect="1"/>
          </p:cNvPicPr>
          <p:nvPr/>
        </p:nvPicPr>
        <p:blipFill>
          <a:blip r:embed="rId3"/>
          <a:stretch>
            <a:fillRect/>
          </a:stretch>
        </p:blipFill>
        <p:spPr>
          <a:xfrm>
            <a:off x="-1106388" y="3573016"/>
            <a:ext cx="4545881" cy="4545881"/>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pha các vi khoáng chất vào muối như iot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pha các vi khoáng chất vào muối như iot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giảm thiểu rủi ro tai nạn trong quá trình vận hành máy pha các vi khoáng chất vào muối, như iot, cần thiết lập các biện pháp phòng tránh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việc đào tạo nhân viên vận hành về an toàn là ưu tiên hàng đầu. Nhân viên cần được trang bị kiến thức sâu rộng về quy trình sản xuất, cũng như được đào tạo về cách ứng phó với tình huống khẩn cấp và sử dụng thiết bị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2F3046F-0707-CFAE-1BFF-0144FF807916}"/>
              </a:ext>
            </a:extLst>
          </p:cNvPr>
          <p:cNvPicPr>
            <a:picLocks noChangeAspect="1"/>
          </p:cNvPicPr>
          <p:nvPr/>
        </p:nvPicPr>
        <p:blipFill>
          <a:blip r:embed="rId3"/>
          <a:stretch>
            <a:fillRect/>
          </a:stretch>
        </p:blipFill>
        <p:spPr>
          <a:xfrm>
            <a:off x="-1106388" y="3573016"/>
            <a:ext cx="4545881" cy="4545881"/>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pha các vi khoáng chất vào muối như iot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pha các vi khoáng chất vào muối như iot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pha các vi khoáng chất vào muối, như iot, đóng vai trò quan trọng trong bảo vệ sức khỏe và an toàn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Những quy định này thường bao gồm việc đeo đủ trang thiết bị bảo vệ cá nhân, như mặt nạ, kính bảo hộ, và áo chống hóa chất.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8DEF55E-E467-69BA-9472-3D7C50BB7867}"/>
              </a:ext>
            </a:extLst>
          </p:cNvPr>
          <p:cNvPicPr>
            <a:picLocks noChangeAspect="1"/>
          </p:cNvPicPr>
          <p:nvPr/>
        </p:nvPicPr>
        <p:blipFill>
          <a:blip r:embed="rId3"/>
          <a:stretch>
            <a:fillRect/>
          </a:stretch>
        </p:blipFill>
        <p:spPr>
          <a:xfrm>
            <a:off x="-1106388" y="3573016"/>
            <a:ext cx="4545881" cy="4545881"/>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pha các vi khoáng chất vào muối như iot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pha các vi khoáng chất vào muối như iot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máy pha các vi khoáng chất vào muối, như iot, đòi hỏi sự chuẩn bị kỹ lưỡng và phản ứng nhanh chóng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sự cố, việc đề xuất một quy trình rõ ràng và các bước cụ thể để ứng phó là thiết yếu.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38EA720-9951-A61B-33A0-621B5FD3EEB2}"/>
              </a:ext>
            </a:extLst>
          </p:cNvPr>
          <p:cNvPicPr>
            <a:picLocks noChangeAspect="1"/>
          </p:cNvPicPr>
          <p:nvPr/>
        </p:nvPicPr>
        <p:blipFill>
          <a:blip r:embed="rId3"/>
          <a:stretch>
            <a:fillRect/>
          </a:stretch>
        </p:blipFill>
        <p:spPr>
          <a:xfrm>
            <a:off x="-1106388" y="3573016"/>
            <a:ext cx="4545881" cy="4545881"/>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197</TotalTime>
  <Words>2418</Words>
  <Application>Microsoft Office PowerPoint</Application>
  <PresentationFormat>Custom</PresentationFormat>
  <Paragraphs>96</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MUỐI</vt:lpstr>
      <vt:lpstr>Một số vụ tai nạn trong  nhà máy sản xuất muối</vt:lpstr>
      <vt:lpstr>Tóm tắt bài học</vt:lpstr>
      <vt:lpstr>Vận hành máy làm sạch và loại bỏ tạp chất có trong muối thô</vt:lpstr>
      <vt:lpstr>Vận hành máy làm sạch và loại bỏ tạp chất có trong muối thô</vt:lpstr>
      <vt:lpstr>Vận hành máy làm sạch và loại bỏ tạp chất có trong muối thô</vt:lpstr>
      <vt:lpstr>Vận hành máy làm sạch và loại bỏ tạp chất có trong muối thô</vt:lpstr>
      <vt:lpstr>Vận hành máy làm sạch và loại bỏ tạp chất có trong muối thô</vt:lpstr>
      <vt:lpstr>Vận hành máy làm sạch và loại bỏ tạp chất có trong muối thô</vt:lpstr>
      <vt:lpstr>Vận hành máy sấy để làm khô và tạo hình dạng cho muối</vt:lpstr>
      <vt:lpstr>Vận hành máy sấy để làm khô và tạo hình dạng cho muối</vt:lpstr>
      <vt:lpstr>Vận hành máy sấy để làm khô và tạo hình dạng cho muối</vt:lpstr>
      <vt:lpstr>Vận hành máy sấy để làm khô và tạo hình dạng cho muối</vt:lpstr>
      <vt:lpstr>Vận hành máy sấy để làm khô và tạo hình dạng cho muối</vt:lpstr>
      <vt:lpstr>Vận hành máy sấy để làm khô và tạo hình dạng cho muối</vt:lpstr>
      <vt:lpstr>Vận hành máy pha các vi khoáng chất vào muối như iot</vt:lpstr>
      <vt:lpstr>Vận hành máy pha các vi khoáng chất vào muối như iot</vt:lpstr>
      <vt:lpstr>Vận hành máy pha các vi khoáng chất vào muối như iot</vt:lpstr>
      <vt:lpstr>Vận hành máy pha các vi khoáng chất vào muối như iot</vt:lpstr>
      <vt:lpstr>Vận hành máy pha các vi khoáng chất vào muối như iot</vt:lpstr>
      <vt:lpstr>Vận hành máy pha các vi khoáng chất vào muối như iot</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25</cp:revision>
  <dcterms:created xsi:type="dcterms:W3CDTF">2024-03-23T04:43:33Z</dcterms:created>
  <dcterms:modified xsi:type="dcterms:W3CDTF">2024-04-04T03:18:13Z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