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56" y="-94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81609" y="2183027"/>
            <a:ext cx="5624017"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NƯỚC ÉP TRÁI CÂY</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7D48DF13-0767-540E-DCA0-CB14E46CEED0}"/>
              </a:ext>
            </a:extLst>
          </p:cNvPr>
          <p:cNvPicPr>
            <a:picLocks noChangeAspect="1"/>
          </p:cNvPicPr>
          <p:nvPr/>
        </p:nvPicPr>
        <p:blipFill>
          <a:blip r:embed="rId4"/>
          <a:stretch>
            <a:fillRect/>
          </a:stretch>
        </p:blipFill>
        <p:spPr>
          <a:xfrm>
            <a:off x="4615109" y="4005064"/>
            <a:ext cx="2957016" cy="295701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389912"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nước ép trái cây</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nước ép trái cây đóng chai, các vụ tai nạn lao động thường xuyên xảy ra và gây ra những hậu quả nghiêm trọng cho nhân viên cũng như cho doanh nghiệp</a:t>
            </a:r>
            <a:r>
              <a:rPr lang="en-US" sz="2000" dirty="0">
                <a:ea typeface="+mn-lt"/>
                <a:cs typeface="+mn-lt"/>
              </a:rPr>
              <a:t>:</a:t>
            </a:r>
            <a:endParaRPr lang="en-US" dirty="0"/>
          </a:p>
          <a:p>
            <a:pPr marL="730885" lvl="1" indent="-304165"/>
            <a:r>
              <a:rPr lang="pt-BR" i="0" dirty="0">
                <a:solidFill>
                  <a:srgbClr val="0D0D0D"/>
                </a:solidFill>
                <a:effectLst/>
                <a:latin typeface="Söhne"/>
              </a:rPr>
              <a:t>Vụ rò rỉ hóa chất độc hại</a:t>
            </a:r>
          </a:p>
          <a:p>
            <a:pPr marL="730885" lvl="1" indent="-304165"/>
            <a:r>
              <a:rPr lang="en-US" dirty="0" err="1">
                <a:solidFill>
                  <a:srgbClr val="0D0D0D"/>
                </a:solidFill>
                <a:latin typeface="Söhne"/>
              </a:rPr>
              <a:t>Vụ</a:t>
            </a:r>
            <a:r>
              <a:rPr lang="en-US" dirty="0">
                <a:solidFill>
                  <a:srgbClr val="0D0D0D"/>
                </a:solidFill>
                <a:latin typeface="Söhne"/>
              </a:rPr>
              <a:t> 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pt-BR"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ngộ</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thực</a:t>
            </a:r>
            <a:r>
              <a:rPr lang="en-US" dirty="0">
                <a:solidFill>
                  <a:srgbClr val="0D0D0D"/>
                </a:solidFill>
                <a:latin typeface="Söhne"/>
              </a:rPr>
              <a:t> </a:t>
            </a:r>
            <a:r>
              <a:rPr lang="en-US" dirty="0" err="1">
                <a:solidFill>
                  <a:srgbClr val="0D0D0D"/>
                </a:solidFill>
                <a:latin typeface="Söhne"/>
              </a:rPr>
              <a:t>phẩm</a:t>
            </a:r>
            <a:endParaRPr lang="pt-BR"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endParaRPr lang="pt-BR"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hỏa</a:t>
            </a:r>
            <a:r>
              <a:rPr lang="en-US" dirty="0">
                <a:solidFill>
                  <a:srgbClr val="0D0D0D"/>
                </a:solidFill>
                <a:latin typeface="Söhne"/>
              </a:rPr>
              <a:t> </a:t>
            </a:r>
            <a:r>
              <a:rPr lang="en-US" dirty="0" err="1">
                <a:solidFill>
                  <a:srgbClr val="0D0D0D"/>
                </a:solidFill>
                <a:latin typeface="Söhne"/>
              </a:rPr>
              <a:t>hoạn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lnSpcReduction="1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rửa</a:t>
            </a:r>
            <a:r>
              <a:rPr lang="en-US" dirty="0"/>
              <a:t> </a:t>
            </a:r>
            <a:r>
              <a:rPr lang="en-US" dirty="0" err="1"/>
              <a:t>sạch</a:t>
            </a:r>
            <a:r>
              <a:rPr lang="en-US" dirty="0"/>
              <a:t> </a:t>
            </a:r>
            <a:r>
              <a:rPr lang="en-US" dirty="0" err="1"/>
              <a:t>trái</a:t>
            </a:r>
            <a:r>
              <a:rPr lang="en-US" dirty="0"/>
              <a:t> </a:t>
            </a:r>
            <a:r>
              <a:rPr lang="en-US" dirty="0" err="1"/>
              <a:t>cây</a:t>
            </a:r>
            <a:r>
              <a:rPr lang="en-US" dirty="0"/>
              <a:t> </a:t>
            </a:r>
            <a:r>
              <a:rPr lang="en-US" dirty="0" err="1"/>
              <a:t>để</a:t>
            </a:r>
            <a:r>
              <a:rPr lang="en-US" dirty="0"/>
              <a:t> </a:t>
            </a:r>
            <a:r>
              <a:rPr lang="en-US" dirty="0" err="1"/>
              <a:t>loại</a:t>
            </a:r>
            <a:r>
              <a:rPr lang="en-US" dirty="0"/>
              <a:t> </a:t>
            </a:r>
            <a:r>
              <a:rPr lang="en-US" dirty="0" err="1"/>
              <a:t>bỏ</a:t>
            </a:r>
            <a:r>
              <a:rPr lang="en-US" dirty="0"/>
              <a:t> </a:t>
            </a:r>
            <a:r>
              <a:rPr lang="en-US" dirty="0" err="1"/>
              <a:t>bụi</a:t>
            </a:r>
            <a:r>
              <a:rPr lang="en-US" dirty="0"/>
              <a:t> </a:t>
            </a:r>
            <a:r>
              <a:rPr lang="en-US" dirty="0" err="1"/>
              <a:t>bẩn</a:t>
            </a:r>
            <a:r>
              <a:rPr lang="en-US" dirty="0"/>
              <a:t>, vi </a:t>
            </a:r>
            <a:r>
              <a:rPr lang="en-US" dirty="0" err="1"/>
              <a:t>khuẩn</a:t>
            </a:r>
            <a:endParaRPr lang="en-US" dirty="0"/>
          </a:p>
          <a:p>
            <a:pPr marL="304165" indent="-304165">
              <a:buClr>
                <a:schemeClr val="tx1"/>
              </a:buClr>
            </a:pPr>
            <a:r>
              <a:rPr lang="en-US" dirty="0"/>
              <a:t>2. </a:t>
            </a:r>
            <a:r>
              <a:rPr lang="vi-VN" dirty="0"/>
              <a:t>An toàn vệ sinh lao động đối với nhân viên vận hành máy loại bỏ các phần không cần thiết của trái cây như vỏ, hạt, và cắt thành các phần nhỏ hơn để dễ dàng ép lấy nước</a:t>
            </a:r>
            <a:endParaRPr lang="en-US" dirty="0"/>
          </a:p>
          <a:p>
            <a:pPr marL="304165" indent="-304165">
              <a:buClr>
                <a:schemeClr val="tx1"/>
              </a:buClr>
            </a:pPr>
            <a:r>
              <a:rPr lang="en-US" dirty="0"/>
              <a:t>3. </a:t>
            </a:r>
            <a:r>
              <a:rPr lang="vi-VN" dirty="0"/>
              <a:t>An toàn vệ sinh lao động đối với nhân viên vận hành máy ép trái cây đã sơ chế để tách nước ép từ thịt trái cây</a:t>
            </a:r>
            <a:endParaRPr lang="en-US" dirty="0"/>
          </a:p>
          <a:p>
            <a:pPr marL="304165" indent="-304165">
              <a:buClr>
                <a:schemeClr val="tx1"/>
              </a:buClr>
            </a:pPr>
            <a:r>
              <a:rPr lang="en-US" dirty="0"/>
              <a:t>4. </a:t>
            </a:r>
            <a:r>
              <a:rPr lang="vi-VN" dirty="0"/>
              <a:t>An toàn vệ sinh lao động đối với nhân viên vận hành máy lọc bỏ các hạt và cặn từ nước ép trái cây</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bụi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bẩn</a:t>
            </a:r>
            <a:r>
              <a:rPr lang="en-US" dirty="0">
                <a:solidFill>
                  <a:schemeClr val="accent4"/>
                </a:solidFill>
                <a:latin typeface="UTM Aptima" panose="02040603050506020204" pitchFamily="18" charset="0"/>
              </a:rPr>
              <a:t>, vi </a:t>
            </a:r>
            <a:r>
              <a:rPr lang="en-US" dirty="0" err="1">
                <a:solidFill>
                  <a:schemeClr val="accent4"/>
                </a:solidFill>
                <a:latin typeface="UTM Aptima" panose="02040603050506020204" pitchFamily="18" charset="0"/>
              </a:rPr>
              <a:t>khuẩn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trái</a:t>
            </a:r>
            <a:r>
              <a:rPr lang="en-US" b="1" i="0" dirty="0">
                <a:effectLst/>
                <a:latin typeface="Open Sans" panose="020B0606030504020204" pitchFamily="34" charset="0"/>
              </a:rPr>
              <a:t> </a:t>
            </a:r>
            <a:r>
              <a:rPr lang="en-US" b="1" i="0" dirty="0" err="1">
                <a:effectLst/>
                <a:latin typeface="Open Sans" panose="020B0606030504020204" pitchFamily="34" charset="0"/>
              </a:rPr>
              <a:t>cây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vi </a:t>
            </a:r>
            <a:r>
              <a:rPr lang="en-US" b="1" i="0" dirty="0" err="1">
                <a:effectLst/>
                <a:latin typeface="Open Sans" panose="020B0606030504020204" pitchFamily="34" charset="0"/>
              </a:rPr>
              <a:t>khuẩn</a:t>
            </a:r>
            <a:endParaRPr lang="en-US" sz="2400" b="1" i="0" dirty="0">
              <a:effectLst/>
              <a:latin typeface="Söhne"/>
            </a:endParaRPr>
          </a:p>
          <a:p>
            <a:r>
              <a:rPr lang="vi-VN" b="0" i="0" dirty="0">
                <a:effectLst/>
                <a:latin typeface="Open Sans" panose="020B0606030504020204" pitchFamily="34" charset="0"/>
              </a:rPr>
              <a:t>Hiểu biết về máy móc: Để vận hành máy rửa sạch trái cây một cách hiệu quả, người làm việc cần phải có hiểu biết vững về cách hoạt động của máy, từ cách điều chỉnh đến cách sửa chữa cơ bản khi cần thiết.</a:t>
            </a:r>
          </a:p>
          <a:p>
            <a:r>
              <a:rPr lang="vi-VN" b="0" i="0" dirty="0">
                <a:effectLst/>
                <a:latin typeface="Open Sans" panose="020B0606030504020204" pitchFamily="34" charset="0"/>
              </a:rPr>
              <a:t>Kiểm soát quy trình: Việc duy trì quy trình vận hành chính xác và hiệu suất cao là quan trọng để đảm bảo rằng máy rửa sạch trái cây hoạt động đúng cách và loại bỏ mọi bụi bẩn, vi khuẩn từ trái cây một cách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3B79EF2-E3A7-BCDF-DE6F-0EC9333C5C1D}"/>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bụi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bẩn</a:t>
            </a:r>
            <a:r>
              <a:rPr lang="en-US" dirty="0">
                <a:solidFill>
                  <a:schemeClr val="accent4"/>
                </a:solidFill>
                <a:latin typeface="UTM Aptima" panose="02040603050506020204" pitchFamily="18" charset="0"/>
              </a:rPr>
              <a:t>, vi </a:t>
            </a:r>
            <a:r>
              <a:rPr lang="en-US" dirty="0" err="1">
                <a:solidFill>
                  <a:schemeClr val="accent4"/>
                </a:solidFill>
                <a:latin typeface="UTM Aptima" panose="02040603050506020204" pitchFamily="18" charset="0"/>
              </a:rPr>
              <a:t>khuẩn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trái</a:t>
            </a:r>
            <a:r>
              <a:rPr lang="en-US" b="1" i="0" dirty="0">
                <a:effectLst/>
                <a:latin typeface="Open Sans" panose="020B0606030504020204" pitchFamily="34" charset="0"/>
              </a:rPr>
              <a:t> </a:t>
            </a:r>
            <a:r>
              <a:rPr lang="en-US" b="1" i="0" dirty="0" err="1">
                <a:effectLst/>
                <a:latin typeface="Open Sans" panose="020B0606030504020204" pitchFamily="34" charset="0"/>
              </a:rPr>
              <a:t>cây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vi </a:t>
            </a:r>
            <a:r>
              <a:rPr lang="en-US" b="1" i="0" dirty="0" err="1">
                <a:effectLst/>
                <a:latin typeface="Open Sans" panose="020B0606030504020204" pitchFamily="34" charset="0"/>
              </a:rPr>
              <a:t>khuẩn</a:t>
            </a:r>
            <a:endParaRPr lang="en-US" sz="2400" b="1" i="0" dirty="0">
              <a:effectLst/>
              <a:latin typeface="Söhne"/>
            </a:endParaRPr>
          </a:p>
          <a:p>
            <a:r>
              <a:rPr lang="vi-VN" b="0" i="0" dirty="0">
                <a:effectLst/>
                <a:latin typeface="Open Sans" panose="020B0606030504020204" pitchFamily="34" charset="0"/>
              </a:rPr>
              <a:t>Trong quá trình vận hành máy rửa sạch trái cây, có một số dạng tai nạn lao động mà người làm việc có thể gặp phải. Một trong những nguy cơ chính là tai nạn do va chạm hoặc cắt với các bộ phận sắc nhọn của máy.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có thể xảy ra khi người làm việc không tuân thủ các biện pháp an toàn hoặc không đảm bảo rằng máy đang hoạt động ở chế độ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0FEB738-9835-9C90-AD3D-315C4E641431}"/>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bụi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bẩn</a:t>
            </a:r>
            <a:r>
              <a:rPr lang="en-US" dirty="0">
                <a:solidFill>
                  <a:schemeClr val="accent4"/>
                </a:solidFill>
                <a:latin typeface="UTM Aptima" panose="02040603050506020204" pitchFamily="18" charset="0"/>
              </a:rPr>
              <a:t>, vi </a:t>
            </a:r>
            <a:r>
              <a:rPr lang="en-US" dirty="0" err="1">
                <a:solidFill>
                  <a:schemeClr val="accent4"/>
                </a:solidFill>
                <a:latin typeface="UTM Aptima" panose="02040603050506020204" pitchFamily="18" charset="0"/>
              </a:rPr>
              <a:t>khuẩn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trái</a:t>
            </a:r>
            <a:r>
              <a:rPr lang="en-US" b="1" i="0" dirty="0">
                <a:effectLst/>
                <a:latin typeface="Open Sans" panose="020B0606030504020204" pitchFamily="34" charset="0"/>
              </a:rPr>
              <a:t> </a:t>
            </a:r>
            <a:r>
              <a:rPr lang="en-US" b="1" i="0" dirty="0" err="1">
                <a:effectLst/>
                <a:latin typeface="Open Sans" panose="020B0606030504020204" pitchFamily="34" charset="0"/>
              </a:rPr>
              <a:t>cây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vi </a:t>
            </a:r>
            <a:r>
              <a:rPr lang="en-US" b="1" i="0" dirty="0" err="1">
                <a:effectLst/>
                <a:latin typeface="Open Sans" panose="020B0606030504020204" pitchFamily="34" charset="0"/>
              </a:rPr>
              <a:t>khuẩn</a:t>
            </a:r>
            <a:endParaRPr lang="en-US" sz="2400" b="1" i="0" dirty="0">
              <a:effectLst/>
              <a:latin typeface="Söhne"/>
            </a:endParaRPr>
          </a:p>
          <a:p>
            <a:r>
              <a:rPr lang="vi-VN" b="0" i="0" dirty="0">
                <a:effectLst/>
                <a:latin typeface="Open Sans" panose="020B0606030504020204" pitchFamily="34" charset="0"/>
              </a:rPr>
              <a:t>Có nhiều nguyên nhân có thể gây ra tai nạn lao động trong quá trình vận hành máy rửa sạch trái cây để loại bỏ bụi bẩn và vi khuẩn.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hiểu biết và đào tạo về an toàn lao động. Người làm việc có thể không biết cách sử dụng máy đúng cách hoặc không nhận ra các nguy cơ tiềm ẩn khi làm việc với máy móc này.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0D25425-393E-3890-A2E0-7F25942FDC67}"/>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rửa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cây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bụi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bẩn</a:t>
            </a:r>
            <a:r>
              <a:rPr lang="en-US" dirty="0">
                <a:solidFill>
                  <a:schemeClr val="accent4"/>
                </a:solidFill>
                <a:latin typeface="UTM Aptima" panose="02040603050506020204" pitchFamily="18" charset="0"/>
              </a:rPr>
              <a:t>, vi </a:t>
            </a:r>
            <a:r>
              <a:rPr lang="en-US" dirty="0" err="1">
                <a:solidFill>
                  <a:schemeClr val="accent4"/>
                </a:solidFill>
                <a:latin typeface="UTM Aptima" panose="02040603050506020204" pitchFamily="18" charset="0"/>
              </a:rPr>
              <a:t>khuẩn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trái</a:t>
            </a:r>
            <a:r>
              <a:rPr lang="en-US" b="1" i="0" dirty="0">
                <a:effectLst/>
                <a:latin typeface="Open Sans" panose="020B0606030504020204" pitchFamily="34" charset="0"/>
              </a:rPr>
              <a:t> </a:t>
            </a:r>
            <a:r>
              <a:rPr lang="en-US" b="1" i="0" dirty="0" err="1">
                <a:effectLst/>
                <a:latin typeface="Open Sans" panose="020B0606030504020204" pitchFamily="34" charset="0"/>
              </a:rPr>
              <a:t>cây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vi </a:t>
            </a:r>
            <a:r>
              <a:rPr lang="en-US" b="1" i="0" dirty="0" err="1">
                <a:effectLst/>
                <a:latin typeface="Open Sans" panose="020B0606030504020204" pitchFamily="34" charset="0"/>
              </a:rPr>
              <a:t>khuẩn</a:t>
            </a:r>
            <a:endParaRPr lang="en-US" sz="2400" b="1" i="0" dirty="0">
              <a:effectLst/>
              <a:latin typeface="Söhne"/>
            </a:endParaRPr>
          </a:p>
          <a:p>
            <a:r>
              <a:rPr lang="vi-VN" b="0" i="0" dirty="0">
                <a:effectLst/>
                <a:latin typeface="Open Sans" panose="020B0606030504020204" pitchFamily="34" charset="0"/>
              </a:rPr>
              <a:t>Đào tạo và nhận thức: Cung cấp đào tạo đầy đủ về an toàn lao động cho nhân viên là điều cần thiết. Họ cần được hướng dẫn về cách sử dụng máy đúng cách, nhận diện và đối phó với các nguy cơ tiềm ẩn, cũng như biết cách xử lý sự cố khi chúng xảy ra.</a:t>
            </a:r>
          </a:p>
          <a:p>
            <a:r>
              <a:rPr lang="vi-VN" b="0" i="0" dirty="0">
                <a:effectLst/>
                <a:latin typeface="Open Sans" panose="020B0606030504020204" pitchFamily="34" charset="0"/>
              </a:rPr>
              <a:t>Sử dụng trang thiết bị bảo hộ cá nhân (PPE): Yêu cầu nhân viên sử dụng trang thiết bị bảo hộ cá nhân như mặt nạ, găng tay, áo bảo hộ, và kính bảo hộ để bảo vệ mình khỏi nguy cơ tiếp xúc với hóa chất độc hại và các tác nhân khác có thể gây hại.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DFA407F-A19F-868A-C0D3-54A0C59A946F}"/>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rửa sạch trái cây để loại bỏ bụi bẩn, vi khuẩn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trái</a:t>
            </a:r>
            <a:r>
              <a:rPr lang="en-US" b="1" i="0" dirty="0">
                <a:effectLst/>
                <a:latin typeface="Open Sans" panose="020B0606030504020204" pitchFamily="34" charset="0"/>
              </a:rPr>
              <a:t> </a:t>
            </a:r>
            <a:r>
              <a:rPr lang="en-US" b="1" i="0" dirty="0" err="1">
                <a:effectLst/>
                <a:latin typeface="Open Sans" panose="020B0606030504020204" pitchFamily="34" charset="0"/>
              </a:rPr>
              <a:t>cây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vi </a:t>
            </a:r>
            <a:r>
              <a:rPr lang="en-US" b="1" i="0" dirty="0" err="1">
                <a:effectLst/>
                <a:latin typeface="Open Sans" panose="020B0606030504020204" pitchFamily="34" charset="0"/>
              </a:rPr>
              <a:t>khuẩn</a:t>
            </a:r>
            <a:endParaRPr lang="en-US" sz="2400" b="1" i="0" dirty="0">
              <a:effectLst/>
              <a:latin typeface="Söhne"/>
            </a:endParaRPr>
          </a:p>
          <a:p>
            <a:pPr algn="l"/>
            <a:r>
              <a:rPr lang="vi-VN" b="0" i="0" dirty="0">
                <a:effectLst/>
                <a:latin typeface="Open Sans" panose="020B0606030504020204" pitchFamily="34" charset="0"/>
              </a:rPr>
              <a:t>Đào tạo: Tất cả nhân viên tham gia vận hành máy cần được đào tạo về các nguy cơ tiềm ẩn, quy trình an toàn, và cách sử dụng trang thiết bị bảo hộ cá nhân.</a:t>
            </a:r>
          </a:p>
          <a:p>
            <a:pPr algn="l"/>
            <a:r>
              <a:rPr lang="vi-VN" b="0" i="0" dirty="0">
                <a:effectLst/>
                <a:latin typeface="Open Sans" panose="020B0606030504020204" pitchFamily="34" charset="0"/>
              </a:rPr>
              <a:t>Sử dụng PPE: Yêu cầu nhân viên sử dụng đầy đủ và đúng cách trang thiết bị bảo hộ cá nhân như mặt nạ, găng tay, áo bảo hộ, và kính bảo hộ để bảo vệ mình khỏi các nguy cơ tiếp xúc với hóa chất và các tác nhân khác có thể gây hại.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F8AB0D5-30AC-A595-9A1F-D0A6BEC9545D}"/>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rửa sạch trái cây để loại bỏ bụi bẩn, vi khuẩn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rửa</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trái</a:t>
            </a:r>
            <a:r>
              <a:rPr lang="en-US" b="1" i="0" dirty="0">
                <a:effectLst/>
                <a:latin typeface="Open Sans" panose="020B0606030504020204" pitchFamily="34" charset="0"/>
              </a:rPr>
              <a:t> </a:t>
            </a:r>
            <a:r>
              <a:rPr lang="en-US" b="1" i="0" dirty="0" err="1">
                <a:effectLst/>
                <a:latin typeface="Open Sans" panose="020B0606030504020204" pitchFamily="34" charset="0"/>
              </a:rPr>
              <a:t>cây</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bụi</a:t>
            </a:r>
            <a:r>
              <a:rPr lang="en-US" b="1" i="0" dirty="0">
                <a:effectLst/>
                <a:latin typeface="Open Sans" panose="020B0606030504020204" pitchFamily="34" charset="0"/>
              </a:rPr>
              <a:t> </a:t>
            </a:r>
            <a:r>
              <a:rPr lang="en-US" b="1" i="0" dirty="0" err="1">
                <a:effectLst/>
                <a:latin typeface="Open Sans" panose="020B0606030504020204" pitchFamily="34" charset="0"/>
              </a:rPr>
              <a:t>bẩn</a:t>
            </a:r>
            <a:r>
              <a:rPr lang="en-US" b="1" i="0" dirty="0">
                <a:effectLst/>
                <a:latin typeface="Open Sans" panose="020B0606030504020204" pitchFamily="34" charset="0"/>
              </a:rPr>
              <a:t>, vi </a:t>
            </a:r>
            <a:r>
              <a:rPr lang="en-US" b="1" i="0" dirty="0" err="1">
                <a:effectLst/>
                <a:latin typeface="Open Sans" panose="020B0606030504020204" pitchFamily="34" charset="0"/>
              </a:rPr>
              <a:t>khuẩn</a:t>
            </a:r>
            <a:endParaRPr lang="en-US" sz="2400" b="1" i="0" dirty="0">
              <a:effectLst/>
              <a:latin typeface="Söhne"/>
            </a:endParaRPr>
          </a:p>
          <a:p>
            <a:r>
              <a:rPr lang="vi-VN" b="0" i="0" dirty="0">
                <a:effectLst/>
                <a:latin typeface="Open Sans" panose="020B0606030504020204" pitchFamily="34" charset="0"/>
              </a:rPr>
              <a:t>Đảm bảo an toàn: Đầu tiên và quan trọng nhất, cần đảm bảo an toàn cho bản thân và những người xung quanh. Nếu có thể, ngừng máy và ngắt nguồn điện hoặc nguồn năng lượng khác để ngăn chặn nguy cơ tiếp tục xảy ra tai nạn.</a:t>
            </a:r>
          </a:p>
          <a:p>
            <a:r>
              <a:rPr lang="vi-VN" b="0" i="0" dirty="0">
                <a:effectLst/>
                <a:latin typeface="Open Sans" panose="020B0606030504020204" pitchFamily="34" charset="0"/>
              </a:rPr>
              <a:t>Cấp cứu người bị nạn: Kiểm tra tình trạng của người bị nạn và cấp cứu ngay lập tức nếu cần thiết. Gọi số cấp cứu hoặc yêu cầu sự giúp đỡ từ nhân viên y tế hoặc người có đào tạo về cấp cứu.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26F7335-E0D4-CA67-9C8F-0CC3A86A4767}"/>
              </a:ext>
            </a:extLst>
          </p:cNvPr>
          <p:cNvPicPr>
            <a:picLocks noChangeAspect="1"/>
          </p:cNvPicPr>
          <p:nvPr/>
        </p:nvPicPr>
        <p:blipFill>
          <a:blip r:embed="rId3"/>
          <a:stretch>
            <a:fillRect/>
          </a:stretch>
        </p:blipFill>
        <p:spPr>
          <a:xfrm>
            <a:off x="-890364"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loại bỏ các phần không cần thiết của trái cây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loại bỏ các phần không cần thiết của trái cây như vỏ, hạt, và cắt thành các phần nhỏ hơn để dễ dàng ép lấy nước</a:t>
            </a:r>
            <a:r>
              <a:rPr lang="en-US" sz="2000" dirty="0"/>
              <a:t>:</a:t>
            </a:r>
          </a:p>
          <a:p>
            <a:pPr algn="l"/>
            <a:r>
              <a:rPr lang="vi-VN" b="0" i="0" dirty="0">
                <a:effectLst/>
                <a:latin typeface="Open Sans" panose="020B0606030504020204" pitchFamily="34" charset="0"/>
              </a:rPr>
              <a:t>Việc vận hành máy loại bỏ các phần không cần thiết của trái cây và cắt chúng thành các phần nhỏ hơn là một phần quan trọng trong quy trình sản xuất nước ép trái cây.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thường được thực hiện bằng các máy móc có thiết kế đặc biệt, có khả năng loại bỏ vỏ, hạt và các phần không cần thiết khác một cách hiệu quả và nhanh chóng.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6" name="Picture 5">
            <a:extLst>
              <a:ext uri="{FF2B5EF4-FFF2-40B4-BE49-F238E27FC236}">
                <a16:creationId xmlns:a16="http://schemas.microsoft.com/office/drawing/2014/main" id="{1BBB100E-02E7-CF0B-54BF-A5EC527C3A79}"/>
              </a:ext>
            </a:extLst>
          </p:cNvPr>
          <p:cNvPicPr>
            <a:picLocks noChangeAspect="1"/>
          </p:cNvPicPr>
          <p:nvPr/>
        </p:nvPicPr>
        <p:blipFill>
          <a:blip r:embed="rId3"/>
          <a:stretch>
            <a:fillRect/>
          </a:stretch>
        </p:blipFill>
        <p:spPr>
          <a:xfrm>
            <a:off x="6742484" y="1518444"/>
            <a:ext cx="3821112" cy="382111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loại bỏ các phần không cần thiết của trái cây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loại bỏ các phần không cần thiết của trái cây như vỏ, hạt, và cắt thành các phần nhỏ hơn để dễ dàng ép lấy nước</a:t>
            </a:r>
            <a:r>
              <a:rPr lang="en-US" sz="2000" dirty="0"/>
              <a:t>:</a:t>
            </a:r>
          </a:p>
          <a:p>
            <a:pPr algn="l"/>
            <a:r>
              <a:rPr lang="vi-VN" b="0" i="0" dirty="0">
                <a:effectLst/>
                <a:latin typeface="Open Sans" panose="020B0606030504020204" pitchFamily="34" charset="0"/>
              </a:rPr>
              <a:t>Một trong những nguyên nhân chính là va chạm hoặc cắt với các bộ phận sắc nhọn của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thực hiện các thao tác cắt và loại bỏ, người làm việc có thể gặp nguy cơ bị thương nếu không tuân thủ các biện pháp an toàn hoặc không sử dụng đúng trang thiết bị bảo hộ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F0986D9-15B0-271E-8879-4EEFAE6FC66E}"/>
              </a:ext>
            </a:extLst>
          </p:cNvPr>
          <p:cNvPicPr>
            <a:picLocks noChangeAspect="1"/>
          </p:cNvPicPr>
          <p:nvPr/>
        </p:nvPicPr>
        <p:blipFill>
          <a:blip r:embed="rId3"/>
          <a:stretch>
            <a:fillRect/>
          </a:stretch>
        </p:blipFill>
        <p:spPr>
          <a:xfrm>
            <a:off x="6742484" y="1518444"/>
            <a:ext cx="3821112" cy="382111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cây</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loại bỏ các phần không cần thiết của trái cây như vỏ, hạt, và cắt thành các phần nhỏ hơn để dễ dàng ép lấy nước</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có thể gây ra tai nạn lao động trong quá trình vận hành máy loại bỏ các phần không cần thiết của trái cây. Một trong những nguyên nhân chính là thiếu đào tạo và nhận thức về an toàn lao động. </a:t>
            </a:r>
            <a:endParaRPr lang="en-US" i="0" dirty="0">
              <a:effectLst/>
              <a:latin typeface="Open Sans" panose="020B0606030504020204" pitchFamily="34" charset="0"/>
            </a:endParaRPr>
          </a:p>
          <a:p>
            <a:r>
              <a:rPr lang="vi-VN" i="0" dirty="0">
                <a:effectLst/>
                <a:latin typeface="Open Sans" panose="020B0606030504020204" pitchFamily="34" charset="0"/>
              </a:rPr>
              <a:t>Người làm việc có thể không biết cách sử dụng máy đúng cách hoặc không nhận ra các nguy cơ tiềm ẩn khi làm việc với máy móc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C5063E7-605E-F8C7-F2BF-6951FFEF5D98}"/>
              </a:ext>
            </a:extLst>
          </p:cNvPr>
          <p:cNvPicPr>
            <a:picLocks noChangeAspect="1"/>
          </p:cNvPicPr>
          <p:nvPr/>
        </p:nvPicPr>
        <p:blipFill>
          <a:blip r:embed="rId3"/>
          <a:stretch>
            <a:fillRect/>
          </a:stretch>
        </p:blipFill>
        <p:spPr>
          <a:xfrm>
            <a:off x="6742484" y="1518444"/>
            <a:ext cx="3821112" cy="382111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cây</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loại bỏ các phần không cần thiết của trái cây như vỏ, hạt, và cắt thành các phần nhỏ hơn để dễ dàng ép lấy nước</a:t>
            </a:r>
            <a:r>
              <a:rPr lang="en-US" sz="2000" dirty="0"/>
              <a:t>:</a:t>
            </a:r>
          </a:p>
          <a:p>
            <a:pPr algn="l">
              <a:buFont typeface="Arial" panose="020B0604020202020204" pitchFamily="34" charset="0"/>
              <a:buChar char="•"/>
            </a:pPr>
            <a:r>
              <a:rPr lang="vi-VN" i="0" dirty="0">
                <a:effectLst/>
                <a:latin typeface="Open Sans" panose="020B0606030504020204" pitchFamily="34" charset="0"/>
              </a:rPr>
              <a:t>Trước hết, cần đảm bảo rằng tất cả nhân viên tham gia vận hành máy đều được đào tạo đầy đủ về an toàn lao động và được cung cấp nhận thức đầy đủ về các nguy cơ tiềm ẩn trong quá trình làm việc với máy.</a:t>
            </a:r>
          </a:p>
          <a:p>
            <a:pPr algn="l">
              <a:buFont typeface="Arial" panose="020B0604020202020204" pitchFamily="34" charset="0"/>
              <a:buChar char="•"/>
            </a:pPr>
            <a:r>
              <a:rPr lang="vi-VN" i="0" dirty="0">
                <a:effectLst/>
                <a:latin typeface="Open Sans" panose="020B0606030504020204" pitchFamily="34" charset="0"/>
              </a:rPr>
              <a:t>Tiếp theo, việc sử dụng trang thiết bị bảo hộ cá nhân (PPE) là cực kỳ quan trọng. Nhân viên cần được trang bị đầy đủ các PPE như mặt nạ, găng tay, áo bảo hộ và kính bảo hộ để bảo vệ mình khỏi các nguy cơ tiếp xúc với hóa chất độc hại và các vật chất sắc nhọn.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F21D7BB-D4DD-7B0E-B232-7864B41DA5DE}"/>
              </a:ext>
            </a:extLst>
          </p:cNvPr>
          <p:cNvPicPr>
            <a:picLocks noChangeAspect="1"/>
          </p:cNvPicPr>
          <p:nvPr/>
        </p:nvPicPr>
        <p:blipFill>
          <a:blip r:embed="rId3"/>
          <a:stretch>
            <a:fillRect/>
          </a:stretch>
        </p:blipFill>
        <p:spPr>
          <a:xfrm>
            <a:off x="6742484" y="1518444"/>
            <a:ext cx="3821112" cy="382111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cây</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loại bỏ các phần không cần thiết của trái cây như vỏ, hạt, và cắt thành các phần nhỏ hơn để dễ dàng ép lấy nước</a:t>
            </a:r>
            <a:r>
              <a:rPr lang="en-US" sz="2000" dirty="0"/>
              <a:t>:</a:t>
            </a:r>
          </a:p>
          <a:p>
            <a:pPr algn="l"/>
            <a:r>
              <a:rPr lang="vi-VN" b="0" i="0" dirty="0">
                <a:effectLst/>
                <a:latin typeface="Open Sans" panose="020B0606030504020204" pitchFamily="34" charset="0"/>
              </a:rPr>
              <a:t>Đào tạo và nhận thức: Tất cả nhân viên tham gia vận hành máy cần được đào tạo đầy đủ về các nguy cơ tiềm ẩn và biện pháp an toàn cần thiết khi làm việc với máy.</a:t>
            </a:r>
          </a:p>
          <a:p>
            <a:pPr algn="l"/>
            <a:r>
              <a:rPr lang="vi-VN" b="0" i="0" dirty="0">
                <a:effectLst/>
                <a:latin typeface="Open Sans" panose="020B0606030504020204" pitchFamily="34" charset="0"/>
              </a:rPr>
              <a:t>Sử dụng trang thiết bị bảo hộ cá nhân (PPE): Yêu cầu nhân viên sử dụng đầy đủ trang thiết bị bảo hộ cá nhân như mặt nạ, găng tay, áo bảo hộ và kính bảo hộ để bảo vệ mình khỏi các nguy cơ tiềm ẩn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92474DB-D479-1B39-59B7-B2121028E1BA}"/>
              </a:ext>
            </a:extLst>
          </p:cNvPr>
          <p:cNvPicPr>
            <a:picLocks noChangeAspect="1"/>
          </p:cNvPicPr>
          <p:nvPr/>
        </p:nvPicPr>
        <p:blipFill>
          <a:blip r:embed="rId3"/>
          <a:stretch>
            <a:fillRect/>
          </a:stretch>
        </p:blipFill>
        <p:spPr>
          <a:xfrm>
            <a:off x="6742484" y="1518444"/>
            <a:ext cx="3821112" cy="382111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cần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của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cây</a:t>
            </a:r>
            <a:r>
              <a:rPr lang="en-US" sz="3400" b="1" dirty="0">
                <a:solidFill>
                  <a:schemeClr val="bg1"/>
                </a:solidFill>
                <a:latin typeface="UTM Aptima" panose="02040603050506020204" pitchFamily="18" charset="0"/>
              </a:rPr>
              <a:t> </a:t>
            </a: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loại bỏ các phần không cần thiết của trái cây như vỏ, hạt, và cắt thành các phần nhỏ hơn để dễ dàng ép lấy nước</a:t>
            </a:r>
            <a:r>
              <a:rPr lang="en-US" sz="2000" dirty="0">
                <a:solidFill>
                  <a:schemeClr val="bg1"/>
                </a:solidFill>
              </a:rPr>
              <a:t>:</a:t>
            </a:r>
          </a:p>
          <a:p>
            <a:pPr algn="l"/>
            <a:r>
              <a:rPr lang="vi-VN" b="0" i="0" dirty="0">
                <a:effectLst/>
                <a:latin typeface="Open Sans" panose="020B0606030504020204" pitchFamily="34" charset="0"/>
              </a:rPr>
              <a:t>Đảm bảo an toàn: Trước hết, cần ngừng máy và ngắt nguồn điện hoặc nguồn năng lượng khác để ngăn chặn nguy cơ tiếp tục xảy ra tai nạn. Đảm bảo an toàn cho bản thân và những người xung quanh là ưu tiên hàng đầu.</a:t>
            </a:r>
          </a:p>
          <a:p>
            <a:pPr algn="l"/>
            <a:r>
              <a:rPr lang="vi-VN" b="0" i="0" dirty="0">
                <a:effectLst/>
                <a:latin typeface="Open Sans" panose="020B0606030504020204" pitchFamily="34" charset="0"/>
              </a:rPr>
              <a:t>Cấp cứu người bị nạn: Kiểm tra tình trạng của người bị nạn và cấp cứu ngay lập tức nếu cần thiết. Gọi số cấp cứu và yêu cầu sự giúp đỡ từ nhân viên y tế hoặc người có đào tạo về cấp cứu.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C591FA2-4404-7AD3-20F2-BEB65B22F7B7}"/>
              </a:ext>
            </a:extLst>
          </p:cNvPr>
          <p:cNvPicPr>
            <a:picLocks noChangeAspect="1"/>
          </p:cNvPicPr>
          <p:nvPr/>
        </p:nvPicPr>
        <p:blipFill>
          <a:blip r:embed="rId3"/>
          <a:stretch>
            <a:fillRect/>
          </a:stretch>
        </p:blipFill>
        <p:spPr>
          <a:xfrm>
            <a:off x="6742484" y="1518444"/>
            <a:ext cx="3821112" cy="382111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ép trái cây đã sơ chế để tách nước ép từ thịt trái cây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An toàn vệ sinh lao động đối với nhân viên vận hành máy ép trái cây đã sơ chế để tách nước ép từ thịt trái cây</a:t>
            </a:r>
          </a:p>
          <a:p>
            <a:pPr algn="l">
              <a:lnSpc>
                <a:spcPct val="120000"/>
              </a:lnSpc>
            </a:pPr>
            <a:r>
              <a:rPr lang="vi-VN" b="0" i="0" dirty="0">
                <a:effectLst/>
                <a:latin typeface="Open Sans" panose="020B0606030504020204" pitchFamily="34" charset="0"/>
              </a:rPr>
              <a:t>Nạp trái cây vào máy: Nhân viên sẽ nạp trái cây đã được sơ chế vào máy ép, nơi chúng sẽ được xử lý để tách nước ép từ thịt trái cây.</a:t>
            </a:r>
          </a:p>
          <a:p>
            <a:pPr algn="l">
              <a:lnSpc>
                <a:spcPct val="120000"/>
              </a:lnSpc>
            </a:pPr>
            <a:r>
              <a:rPr lang="vi-VN" b="0" i="0" dirty="0">
                <a:effectLst/>
                <a:latin typeface="Open Sans" panose="020B0606030504020204" pitchFamily="34" charset="0"/>
              </a:rPr>
              <a:t>Quá trình ép và tách nước ép: Trái cây được đẩy qua các cối ép hoặc lưỡi dao quay để nén và tách nước ép từ thịt trái cây. Quá trình này có thể sử dụng áp lực cơ học hoặc các phương pháp khác để tách nước ép một cách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33A67BD-9961-0FB4-88C5-E06E93C2AAD8}"/>
              </a:ext>
            </a:extLst>
          </p:cNvPr>
          <p:cNvPicPr>
            <a:picLocks noChangeAspect="1"/>
          </p:cNvPicPr>
          <p:nvPr/>
        </p:nvPicPr>
        <p:blipFill>
          <a:blip r:embed="rId3"/>
          <a:stretch>
            <a:fillRect/>
          </a:stretch>
        </p:blipFill>
        <p:spPr>
          <a:xfrm>
            <a:off x="-890363" y="3654401"/>
            <a:ext cx="4680520" cy="46805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ép trái cây đã sơ chế để tách nước ép từ thịt trái cây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vận hành máy ép trái cây đã sơ chế để tách nước ép từ thịt trái cây</a:t>
            </a:r>
          </a:p>
          <a:p>
            <a:pPr algn="l">
              <a:lnSpc>
                <a:spcPct val="120000"/>
              </a:lnSpc>
            </a:pPr>
            <a:r>
              <a:rPr lang="vi-VN" b="0" i="0" dirty="0">
                <a:effectLst/>
                <a:latin typeface="Open Sans" panose="020B0606030504020204" pitchFamily="34" charset="0"/>
              </a:rPr>
              <a:t>Trong quá trình vận hành máy ép trái cây đã sơ chế, có một số nguy cơ tai nạn lao động có thể xảy ra. Một trong những nguyên nhân chính là va chạm hoặc cắt với các bộ phận sắc nhọn của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thực hiện các thao tác ép và xử lý trái cây, người làm việc có thể gặp nguy cơ bị thương nếu không tuân thủ các biện pháp an toàn hoặc không sử dụng đúng trang thiết bị bảo hộ cá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9A369DD-B45C-94E1-B8D8-999173673695}"/>
              </a:ext>
            </a:extLst>
          </p:cNvPr>
          <p:cNvPicPr>
            <a:picLocks noChangeAspect="1"/>
          </p:cNvPicPr>
          <p:nvPr/>
        </p:nvPicPr>
        <p:blipFill>
          <a:blip r:embed="rId3"/>
          <a:stretch>
            <a:fillRect/>
          </a:stretch>
        </p:blipFill>
        <p:spPr>
          <a:xfrm>
            <a:off x="-890363" y="3654401"/>
            <a:ext cx="4680520" cy="46805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ép trái cây đã sơ chế để tách nước ép từ thịt trái cây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vận hành máy ép trái cây đã sơ chế để tách nước ép từ thịt trái cây</a:t>
            </a:r>
          </a:p>
          <a:p>
            <a:pPr algn="l">
              <a:lnSpc>
                <a:spcPct val="120000"/>
              </a:lnSpc>
            </a:pPr>
            <a:r>
              <a:rPr lang="vi-VN" b="0" i="0" dirty="0">
                <a:effectLst/>
                <a:latin typeface="Open Sans" panose="020B0606030504020204" pitchFamily="34" charset="0"/>
              </a:rPr>
              <a:t>Có một số nguyên nhân chính có thể gây ra tai nạn lao động trong quá trình vận hành máy ép trái cây đã sơ chế. Một trong những nguyên nhân phổ biến nhất là thiếu đào tạo và nhận thức về an toàn lao động. </a:t>
            </a:r>
          </a:p>
          <a:p>
            <a:pPr algn="l">
              <a:lnSpc>
                <a:spcPct val="120000"/>
              </a:lnSpc>
            </a:pPr>
            <a:r>
              <a:rPr lang="vi-VN" b="0" i="0" dirty="0">
                <a:effectLst/>
                <a:latin typeface="Open Sans" panose="020B0606030504020204" pitchFamily="34" charset="0"/>
              </a:rPr>
              <a:t>Người làm việc có thể không được đào tạo đầy đủ về cách sử dụng máy và các biện pháp an toàn cần thiết, dẫn đến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621B418-4AD2-045F-2AB6-0FFDF76529F4}"/>
              </a:ext>
            </a:extLst>
          </p:cNvPr>
          <p:cNvPicPr>
            <a:picLocks noChangeAspect="1"/>
          </p:cNvPicPr>
          <p:nvPr/>
        </p:nvPicPr>
        <p:blipFill>
          <a:blip r:embed="rId3"/>
          <a:stretch>
            <a:fillRect/>
          </a:stretch>
        </p:blipFill>
        <p:spPr>
          <a:xfrm>
            <a:off x="-890363" y="3654401"/>
            <a:ext cx="4680520" cy="468052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ép trái cây đã sơ chế để tách nước ép từ thịt trái cây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vận hành máy ép trái cây đã sơ chế để tách nước ép từ thịt trái cây</a:t>
            </a:r>
          </a:p>
          <a:p>
            <a:pPr algn="l">
              <a:lnSpc>
                <a:spcPct val="120000"/>
              </a:lnSpc>
            </a:pPr>
            <a:r>
              <a:rPr lang="vi-VN" b="0" i="0" dirty="0">
                <a:effectLst/>
                <a:latin typeface="Open Sans" panose="020B0606030504020204" pitchFamily="34" charset="0"/>
              </a:rPr>
              <a:t>Để giảm thiểu nguy cơ tai nạn lao động khi vận hành máy ép trái cây đã sơ chế, việc áp dụng các biện pháp an toàn lao động là cực kỳ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an toàn lao động đóng vai trò then chốt trong việc nâng cao nhận thức và kỹ năng của nhân viên về việc làm việc an toàn với máy móc.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82691B1-CB8E-19D1-86DB-6DE4542A4B00}"/>
              </a:ext>
            </a:extLst>
          </p:cNvPr>
          <p:cNvPicPr>
            <a:picLocks noChangeAspect="1"/>
          </p:cNvPicPr>
          <p:nvPr/>
        </p:nvPicPr>
        <p:blipFill>
          <a:blip r:embed="rId3"/>
          <a:stretch>
            <a:fillRect/>
          </a:stretch>
        </p:blipFill>
        <p:spPr>
          <a:xfrm>
            <a:off x="-890363" y="3654401"/>
            <a:ext cx="4680520" cy="468052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ép trái cây đã sơ chế để tách nước ép từ thịt trái cây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vận hành máy ép trái cây đã sơ chế để tách nước ép từ thịt trái cây</a:t>
            </a:r>
          </a:p>
          <a:p>
            <a:pPr algn="l">
              <a:lnSpc>
                <a:spcPct val="120000"/>
              </a:lnSpc>
            </a:pPr>
            <a:r>
              <a:rPr lang="vi-VN" b="0" i="0" dirty="0">
                <a:effectLst/>
                <a:latin typeface="Open Sans" panose="020B0606030504020204" pitchFamily="34" charset="0"/>
              </a:rPr>
              <a:t>Sử dụng trang thiết bị bảo hộ cá nhân (PPE): Yêu cầu nhân viên sử dụng đầy đủ trang thiết bị bảo hộ cá nhân như mặt nạ, găng tay, áo bảo hộ và kính bảo hộ để bảo vệ mình khỏi các nguy cơ tiềm ẩn trong quá trình làm việc.</a:t>
            </a:r>
          </a:p>
          <a:p>
            <a:pPr algn="l">
              <a:lnSpc>
                <a:spcPct val="120000"/>
              </a:lnSpc>
            </a:pPr>
            <a:r>
              <a:rPr lang="vi-VN" b="0" i="0" dirty="0">
                <a:effectLst/>
                <a:latin typeface="Open Sans" panose="020B0606030504020204" pitchFamily="34" charset="0"/>
              </a:rPr>
              <a:t>Kiểm tra và bảo dưỡng định kỳ cho máy móc: Thực hiện các biện pháp kiểm tra và bảo dưỡng định kỳ cho máy móc để đảm bảo rằng chúng hoạt động ổn định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83E35B7-04B3-5885-F8A3-A906973E2B4D}"/>
              </a:ext>
            </a:extLst>
          </p:cNvPr>
          <p:cNvPicPr>
            <a:picLocks noChangeAspect="1"/>
          </p:cNvPicPr>
          <p:nvPr/>
        </p:nvPicPr>
        <p:blipFill>
          <a:blip r:embed="rId3"/>
          <a:stretch>
            <a:fillRect/>
          </a:stretch>
        </p:blipFill>
        <p:spPr>
          <a:xfrm>
            <a:off x="-890363" y="3654401"/>
            <a:ext cx="4680520" cy="468052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ép trái cây đã sơ chế để tách nước ép từ thịt trái cây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vận hành máy ép trái cây đã sơ chế để tách nước ép từ thịt trái cây</a:t>
            </a:r>
          </a:p>
          <a:p>
            <a:pPr algn="l">
              <a:lnSpc>
                <a:spcPct val="120000"/>
              </a:lnSpc>
            </a:pPr>
            <a:r>
              <a:rPr lang="vi-VN" b="0" i="0" dirty="0">
                <a:effectLst/>
                <a:latin typeface="Open Sans" panose="020B0606030504020204" pitchFamily="34" charset="0"/>
              </a:rPr>
              <a:t>Ngừng máy và ngắt nguồn điện: Trong tình huống khẩn cấp, quan trọng phải ngừng máy ngay lập tức để ngăn chặn nguy cơ tiếp tục xảy ra tai nạn. Tắt nguồn điện hoặc nguồn năng lượng khác là cần thiết để đảm bảo an toàn cho mọi người.</a:t>
            </a:r>
          </a:p>
          <a:p>
            <a:pPr algn="l">
              <a:lnSpc>
                <a:spcPct val="120000"/>
              </a:lnSpc>
            </a:pPr>
            <a:r>
              <a:rPr lang="vi-VN" b="0" i="0" dirty="0">
                <a:effectLst/>
                <a:latin typeface="Open Sans" panose="020B0606030504020204" pitchFamily="34" charset="0"/>
              </a:rPr>
              <a:t>Cấp cứu người bị nạn: Kiểm tra tình trạng của người bị nạn và cấp cứu ngay lập tức nếu cần thiết. Gọi số cấp cứu và yêu cầu sự giúp đỡ từ nhân viên y tế hoặc người có đào tạo về cấp cứu.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D7923B9-82A8-C14F-DC9B-C75B84966312}"/>
              </a:ext>
            </a:extLst>
          </p:cNvPr>
          <p:cNvPicPr>
            <a:picLocks noChangeAspect="1"/>
          </p:cNvPicPr>
          <p:nvPr/>
        </p:nvPicPr>
        <p:blipFill>
          <a:blip r:embed="rId3"/>
          <a:stretch>
            <a:fillRect/>
          </a:stretch>
        </p:blipFill>
        <p:spPr>
          <a:xfrm>
            <a:off x="-890363" y="3654401"/>
            <a:ext cx="4680520" cy="468052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lọc bỏ các hạt và cặn từ nước ép trái cây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sz="2000" b="1" i="0" dirty="0">
                <a:solidFill>
                  <a:srgbClr val="090E1D"/>
                </a:solidFill>
                <a:effectLst/>
                <a:latin typeface="Open Sans" panose="020B0606030504020204" pitchFamily="34" charset="0"/>
              </a:rPr>
              <a:t>Đặc điểm công việc vận hành máy lọc bỏ các hạt và cặn từ nước ép trái cây</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Nạp nước ép vào máy lọc:</a:t>
            </a:r>
            <a:r>
              <a:rPr lang="vi-VN" b="0" i="0" dirty="0">
                <a:solidFill>
                  <a:srgbClr val="4C4F5A"/>
                </a:solidFill>
                <a:effectLst/>
                <a:highlight>
                  <a:srgbClr val="FFFFFF"/>
                </a:highlight>
                <a:latin typeface="Open Sans" panose="020B0606030504020204" pitchFamily="34" charset="0"/>
              </a:rPr>
              <a:t> Nước ép trái cây được chuyển từ máy ép vào máy lọc bằng cách sử dụng các hệ thống ống dẫn hoặc băng tải.</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Quá trình lọc:</a:t>
            </a:r>
            <a:r>
              <a:rPr lang="vi-VN" b="0" i="0" dirty="0">
                <a:solidFill>
                  <a:srgbClr val="4C4F5A"/>
                </a:solidFill>
                <a:effectLst/>
                <a:highlight>
                  <a:srgbClr val="FFFFFF"/>
                </a:highlight>
                <a:latin typeface="Open Sans" panose="020B0606030504020204" pitchFamily="34" charset="0"/>
              </a:rPr>
              <a:t> Trong máy lọc, nước ép sẽ được chuyển qua các bộ lọc có chức năng loại bỏ các hạt và cặn từ nước ép. Các bộ lọc này có thể được làm từ vật liệu như thép không gỉ hoặc vải lọc chuyên dụng để loại bỏ các tạp chất từ nước ép.</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Thu thập chất lọc:</a:t>
            </a:r>
            <a:r>
              <a:rPr lang="vi-VN" b="0" i="0" dirty="0">
                <a:solidFill>
                  <a:srgbClr val="4C4F5A"/>
                </a:solidFill>
                <a:effectLst/>
                <a:highlight>
                  <a:srgbClr val="FFFFFF"/>
                </a:highlight>
                <a:latin typeface="Open Sans" panose="020B0606030504020204" pitchFamily="34" charset="0"/>
              </a:rPr>
              <a:t> Các hạt và cặn được loại bỏ sẽ được thu thập và lưu trữ trong các ngăn hoặc thùng chứa riêng biệt để xử lý hoặc vận chuyển đi sau này.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lọc bỏ các hạt và cặn từ nước ép trái cây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highlight>
                  <a:srgbClr val="FFFFFF"/>
                </a:highlight>
                <a:latin typeface="Open Sans" panose="020B0606030504020204" pitchFamily="34" charset="0"/>
              </a:rPr>
              <a:t>Các dạng tai nạn lao động trong quá trình vận hành máy lọc bỏ các hạt và cặn từ nước ép trái cây</a:t>
            </a:r>
            <a:r>
              <a:rPr lang="en-US" sz="2400" dirty="0"/>
              <a:t>:</a:t>
            </a:r>
          </a:p>
          <a:p>
            <a:pPr algn="l"/>
            <a:r>
              <a:rPr lang="vi-VN" b="0" i="0" dirty="0">
                <a:solidFill>
                  <a:srgbClr val="4C4F5A"/>
                </a:solidFill>
                <a:effectLst/>
                <a:highlight>
                  <a:srgbClr val="FFFFFF"/>
                </a:highlight>
                <a:latin typeface="Open Sans" panose="020B0606030504020204" pitchFamily="34" charset="0"/>
              </a:rPr>
              <a:t>Trong quá trình vận hành máy lọc bỏ các hạt và cặn từ nước ép trái cây, có một số nguy cơ tai nạn lao động mà nhân viên cần phải đề phòng. Một trong những nguyên nhân chính là va chạm hoặc cắt với các bộ phận sắc nhọn của máy trong quá trình thao tác hoặc bảo dưỡng máy.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Việc không tuân thủ các quy tắc an toàn khi vận hành máy hoặc không sử dụng đúng trang thiết bị bảo hộ cá nhân cũng có thể dẫn đến nguy cơ tai nạn.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lọc bỏ các hạt và cặn từ nước ép trái cây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highlight>
                  <a:srgbClr val="FFFFFF"/>
                </a:highlight>
                <a:latin typeface="Open Sans" panose="020B0606030504020204" pitchFamily="34" charset="0"/>
              </a:rPr>
              <a:t>Nguyên nhân gây ra tai nạn lao động khi vận hành máy lọc bỏ các hạt và cặn từ nước ép trái cây</a:t>
            </a:r>
            <a:r>
              <a:rPr lang="en-US" sz="2400" dirty="0"/>
              <a:t>:</a:t>
            </a:r>
          </a:p>
          <a:p>
            <a:pPr algn="l"/>
            <a:r>
              <a:rPr lang="vi-VN" b="0" i="0" dirty="0">
                <a:solidFill>
                  <a:srgbClr val="4C4F5A"/>
                </a:solidFill>
                <a:effectLst/>
                <a:highlight>
                  <a:srgbClr val="FFFFFF"/>
                </a:highlight>
                <a:latin typeface="Open Sans" panose="020B0606030504020204" pitchFamily="34" charset="0"/>
              </a:rPr>
              <a:t>Có nhiều nguyên nhân gây ra tai nạn lao động khi vận hành máy lọc bỏ các hạt và cặn từ nước ép trái cây. Một trong những nguyên nhân chính là thiếu hiểu biết và đào tạo đúng về an toàn lao động.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Nhân viên không được đào tạo đầy đủ về cách sử dụng máy một cách an toàn có thể dẫn đến việc không nhận biết được các nguy cơ tiềm ẩn và không thực hiện đúng các biện pháp phòng ngừa tai nạn.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lọc bỏ các hạt và cặn từ nước ép trái cây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highlight>
                  <a:srgbClr val="FFFFFF"/>
                </a:highlight>
                <a:latin typeface="Open Sans" panose="020B0606030504020204" pitchFamily="34" charset="0"/>
              </a:rPr>
              <a:t>Biện pháp phòng tránh tai nạn lao động khi vận hành máy lọc bỏ các hạt và cặn từ nước ép trái cây</a:t>
            </a:r>
            <a:r>
              <a:rPr lang="en-US" sz="2400" dirty="0"/>
              <a:t>:</a:t>
            </a:r>
          </a:p>
          <a:p>
            <a:pPr algn="l"/>
            <a:r>
              <a:rPr lang="vi-VN" b="0" i="0" dirty="0">
                <a:solidFill>
                  <a:srgbClr val="4C4F5A"/>
                </a:solidFill>
                <a:effectLst/>
                <a:latin typeface="Open Sans" panose="020B0606030504020204" pitchFamily="34" charset="0"/>
              </a:rPr>
              <a:t>Đào tạo và nhận thức: Cung cấp đào tạo đầy đủ về an toàn lao động và các nguy cơ tiềm ẩn khi làm việc với máy lọc. Tăng cường nhận thức của nhân viên về các biện pháp an toàn và quy trình khẩn cấp trong trường hợp xảy ra tai nạn. Hoàn thành khóa đào tạo an toàn lao động để được trung tâm huấn luyện an toàn lao động cấp thẻ an toàn lao động để củng cố hồ sơ đúng quy định khi làm việc.</a:t>
            </a:r>
          </a:p>
          <a:p>
            <a:pPr algn="l"/>
            <a:r>
              <a:rPr lang="vi-VN" b="0" i="0" dirty="0">
                <a:solidFill>
                  <a:srgbClr val="4C4F5A"/>
                </a:solidFill>
                <a:effectLst/>
                <a:latin typeface="Open Sans" panose="020B0606030504020204" pitchFamily="34" charset="0"/>
              </a:rPr>
              <a:t>Sử dụng trang thiết bị bảo hộ cá nhân (PPE): Yêu cầu nhân viên sử dụng đầy đủ và đúng cách các trang thiết bị bảo hộ cá nhân như mặt nạ, găng tay, áo bảo hộ và kính bảo hộ để bảo vệ khỏi các nguy cơ tiềm ẩn.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lọc bỏ các hạt và cặn từ nước ép trái cây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highlight>
                  <a:srgbClr val="FFFFFF"/>
                </a:highlight>
                <a:latin typeface="Open Sans" panose="020B0606030504020204" pitchFamily="34" charset="0"/>
              </a:rPr>
              <a:t>Quy định an toàn lao động khi vận hành máy lọc bỏ các hạt và cặn từ nước ép trái cây</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Sử dụng trang thiết bị bảo hộ cá nhân (PPE):</a:t>
            </a:r>
            <a:r>
              <a:rPr lang="vi-VN" b="0" i="0" dirty="0">
                <a:solidFill>
                  <a:srgbClr val="4C4F5A"/>
                </a:solidFill>
                <a:effectLst/>
                <a:highlight>
                  <a:srgbClr val="FFFFFF"/>
                </a:highlight>
                <a:latin typeface="Open Sans" panose="020B0606030504020204" pitchFamily="34" charset="0"/>
              </a:rPr>
              <a:t> Yêu cầu mọi nhân viên sử dụng đầy đủ và đúng cách các loại PPE như mặt nạ, găng tay, áo bảo hộ và kính bảo hộ. Kiểm tra và bảo trì PPE định kỳ để đảm bảo chúng vẫn đảm bảo hiệu quả.</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và bảo dưỡng máy:</a:t>
            </a:r>
            <a:r>
              <a:rPr lang="vi-VN" b="0" i="0" dirty="0">
                <a:solidFill>
                  <a:srgbClr val="4C4F5A"/>
                </a:solidFill>
                <a:effectLst/>
                <a:highlight>
                  <a:srgbClr val="FFFFFF"/>
                </a:highlight>
                <a:latin typeface="Open Sans" panose="020B0606030504020204" pitchFamily="34" charset="0"/>
              </a:rPr>
              <a:t> Thực hiện kiểm tra và bảo dưỡng định kỳ cho máy lọc bằng các kỹ thuật viên đào tạo. Quy định rõ các bước kiểm tra và bảo dưỡng để đảm bảo rằng máy luôn hoạt động ổn định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lọc bỏ các hạt và cặn từ nước ép trái cây</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highlight>
                  <a:srgbClr val="FFFFFF"/>
                </a:highlight>
                <a:latin typeface="Open Sans" panose="020B0606030504020204" pitchFamily="34" charset="0"/>
              </a:rPr>
              <a:t>Xử lý tình huống tai nạn lao động khẩn cấp khi vận hành máy lọc bỏ các hạt và cặn từ nước ép trái cây</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Bảo vệ bản thân và người khác:</a:t>
            </a:r>
            <a:r>
              <a:rPr lang="vi-VN" b="0" i="0" dirty="0">
                <a:solidFill>
                  <a:srgbClr val="4C4F5A"/>
                </a:solidFill>
                <a:effectLst/>
                <a:highlight>
                  <a:srgbClr val="FFFFFF"/>
                </a:highlight>
                <a:latin typeface="Open Sans" panose="020B0606030504020204" pitchFamily="34" charset="0"/>
              </a:rPr>
              <a:t> Ngay lập tức dừng lại mọi hoạt động và đảm bảo an toàn cho bản thân và nhân viên khác xung quanh. Đeo đầy đủ trang thiết bị bảo hộ cá nhân nếu có thể và di chuyển ra khỏi vùng nguy hiểm.</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Báo cho người chịu trách nhiệm:</a:t>
            </a:r>
            <a:r>
              <a:rPr lang="vi-VN" b="0" i="0" dirty="0">
                <a:solidFill>
                  <a:srgbClr val="4C4F5A"/>
                </a:solidFill>
                <a:effectLst/>
                <a:highlight>
                  <a:srgbClr val="FFFFFF"/>
                </a:highlight>
                <a:latin typeface="Open Sans" panose="020B0606030504020204" pitchFamily="34" charset="0"/>
              </a:rPr>
              <a:t> Thông báo về tai nạn ngay lập tức cho người quản lý hoặc người chịu trách nhiệm an toàn lao động trong cơ sở để họ có thể triển khai kế hoạch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203</TotalTime>
  <Words>3725</Words>
  <Application>Microsoft Office PowerPoint</Application>
  <PresentationFormat>Custom</PresentationFormat>
  <Paragraphs>128</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NƯỚC ÉP TRÁI CÂY</vt:lpstr>
      <vt:lpstr>Một số vụ tai nạn trong nhà máy sản xuất nước ép trái cây</vt:lpstr>
      <vt:lpstr>Tóm tắt bài học</vt:lpstr>
      <vt:lpstr>Vận hành máy rửa sạch trái cây để loại bỏ bụi bẩn, vi khuẩn</vt:lpstr>
      <vt:lpstr>Vận hành máy rửa sạch trái cây để loại bỏ bụi bẩn, vi khuẩn</vt:lpstr>
      <vt:lpstr>Vận hành máy rửa sạch trái cây để loại bỏ bụi bẩn, vi khuẩn</vt:lpstr>
      <vt:lpstr>Vận hành máy rửa sạch trái cây để loại bỏ bụi bẩn, vi khuẩn</vt:lpstr>
      <vt:lpstr>Vận hành máy rửa sạch trái cây để loại bỏ bụi bẩn, vi khuẩn</vt:lpstr>
      <vt:lpstr>Vận hành máy rửa sạch trái cây để loại bỏ bụi bẩn, vi khuẩn</vt:lpstr>
      <vt:lpstr>Vận hành máy loại bỏ các phần không cần thiết của trái cây </vt:lpstr>
      <vt:lpstr>Vận hành máy loại bỏ các phần không cần thiết của trái cây </vt:lpstr>
      <vt:lpstr>Vận hành máy loại bỏ các phần không cần thiết của trái cây </vt:lpstr>
      <vt:lpstr>Vận hành máy loại bỏ các phần không cần thiết của trái cây </vt:lpstr>
      <vt:lpstr>Vận hành máy loại bỏ các phần không cần thiết của trái cây </vt:lpstr>
      <vt:lpstr>Vận hành máy loại bỏ các phần không cần thiết của trái cây </vt:lpstr>
      <vt:lpstr>Vận hành máy ép trái cây đã sơ chế để tách nước ép từ thịt trái cây</vt:lpstr>
      <vt:lpstr>Vận hành máy ép trái cây đã sơ chế để tách nước ép từ thịt trái cây</vt:lpstr>
      <vt:lpstr>Vận hành máy ép trái cây đã sơ chế để tách nước ép từ thịt trái cây</vt:lpstr>
      <vt:lpstr>Vận hành máy ép trái cây đã sơ chế để tách nước ép từ thịt trái cây</vt:lpstr>
      <vt:lpstr>Vận hành máy ép trái cây đã sơ chế để tách nước ép từ thịt trái cây</vt:lpstr>
      <vt:lpstr>Vận hành máy ép trái cây đã sơ chế để tách nước ép từ thịt trái cây</vt:lpstr>
      <vt:lpstr>Vận hành máy lọc bỏ các hạt và cặn từ nước ép trái cây</vt:lpstr>
      <vt:lpstr>Vận hành máy lọc bỏ các hạt và cặn từ nước ép trái cây</vt:lpstr>
      <vt:lpstr>Vận hành máy lọc bỏ các hạt và cặn từ nước ép trái cây</vt:lpstr>
      <vt:lpstr>Vận hành máy lọc bỏ các hạt và cặn từ nước ép trái cây</vt:lpstr>
      <vt:lpstr>Vận hành máy lọc bỏ các hạt và cặn từ nước ép trái cây</vt:lpstr>
      <vt:lpstr>Vận hành máy lọc bỏ các hạt và cặn từ nước ép trái cây</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2024-04-09T01:30:27Z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