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3"/>
  </p:notesMasterIdLst>
  <p:handoutMasterIdLst>
    <p:handoutMasterId r:id="rId34"/>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5" r:id="rId32"/>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4" d="100"/>
          <a:sy n="114" d="100"/>
        </p:scale>
        <p:origin x="432" y="11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4/2/2024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4/2/2024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4/2/2024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vi-VN" sz="4800" dirty="0">
                <a:latin typeface="Arial" panose="020B0604020202020204" pitchFamily="34" charset="0"/>
                <a:cs typeface="Arial" panose="020B0604020202020204" pitchFamily="34" charset="0"/>
              </a:rPr>
              <a:t>SẢN XUẤT NƯỚC HOA</a:t>
            </a:r>
            <a:endParaRPr lang="en-US" sz="4800" dirty="0">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28FC8313-C461-6B3A-E56C-3CD0683191AB}"/>
              </a:ext>
            </a:extLst>
          </p:cNvPr>
          <p:cNvPicPr>
            <a:picLocks noChangeAspect="1"/>
          </p:cNvPicPr>
          <p:nvPr/>
        </p:nvPicPr>
        <p:blipFill>
          <a:blip r:embed="rId4"/>
          <a:stretch>
            <a:fillRect/>
          </a:stretch>
        </p:blipFill>
        <p:spPr>
          <a:xfrm>
            <a:off x="5337533" y="4725144"/>
            <a:ext cx="1512168" cy="1512168"/>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br>
              <a:rPr lang="en-US" sz="4000" b="1" dirty="0">
                <a:solidFill>
                  <a:schemeClr val="accent1"/>
                </a:solidFill>
                <a:latin typeface="UTM Aptima" panose="02040603050506020204" pitchFamily="18" charset="0"/>
              </a:rPr>
            </a:br>
            <a:r>
              <a:rPr lang="vi-VN" sz="4000" b="1" dirty="0">
                <a:solidFill>
                  <a:schemeClr val="accent1"/>
                </a:solidFill>
                <a:latin typeface="UTM Aptima" panose="02040603050506020204" pitchFamily="18" charset="0"/>
              </a:rPr>
              <a:t>nhà máy sản xuất nước hoa</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Trong ngành công nghiệp sản xuất nước hoa, vấn đề về an toàn lao động đóng một vai trò quan trọng để bảo vệ người lao động và duy trì quy trình sản xuất liên tục</a:t>
            </a:r>
            <a:r>
              <a:rPr lang="en-US" sz="2000" dirty="0">
                <a:ea typeface="+mn-lt"/>
                <a:cs typeface="+mn-lt"/>
              </a:rPr>
              <a:t>:</a:t>
            </a:r>
            <a:endParaRPr lang="en-US" dirty="0"/>
          </a:p>
          <a:p>
            <a:pPr marL="730885" lvl="1" indent="-304165"/>
            <a:r>
              <a:rPr lang="en-US" i="0" dirty="0" err="1">
                <a:solidFill>
                  <a:srgbClr val="0D0D0D"/>
                </a:solidFill>
                <a:effectLst/>
                <a:latin typeface="Söhne"/>
              </a:rPr>
              <a:t>Vụ</a:t>
            </a:r>
            <a:r>
              <a:rPr lang="en-US" i="0" dirty="0">
                <a:solidFill>
                  <a:srgbClr val="0D0D0D"/>
                </a:solidFill>
                <a:effectLst/>
                <a:latin typeface="Söhne"/>
              </a:rPr>
              <a:t> </a:t>
            </a:r>
            <a:r>
              <a:rPr lang="en-US" i="0" dirty="0" err="1">
                <a:solidFill>
                  <a:srgbClr val="0D0D0D"/>
                </a:solidFill>
                <a:effectLst/>
                <a:latin typeface="Söhne"/>
              </a:rPr>
              <a:t>Nổ</a:t>
            </a:r>
            <a:r>
              <a:rPr lang="en-US" i="0" dirty="0">
                <a:solidFill>
                  <a:srgbClr val="0D0D0D"/>
                </a:solidFill>
                <a:effectLst/>
                <a:latin typeface="Söhne"/>
              </a:rPr>
              <a:t> </a:t>
            </a:r>
            <a:r>
              <a:rPr lang="en-US" i="0" dirty="0" err="1">
                <a:solidFill>
                  <a:srgbClr val="0D0D0D"/>
                </a:solidFill>
                <a:effectLst/>
                <a:latin typeface="Söhne"/>
              </a:rPr>
              <a:t>Hóa</a:t>
            </a:r>
            <a:r>
              <a:rPr lang="en-US" i="0" dirty="0">
                <a:solidFill>
                  <a:srgbClr val="0D0D0D"/>
                </a:solidFill>
                <a:effectLst/>
                <a:latin typeface="Söhne"/>
              </a:rPr>
              <a:t> </a:t>
            </a:r>
            <a:r>
              <a:rPr lang="en-US" i="0" dirty="0" err="1">
                <a:solidFill>
                  <a:srgbClr val="0D0D0D"/>
                </a:solidFill>
                <a:effectLst/>
                <a:latin typeface="Söhne"/>
              </a:rPr>
              <a:t>Chất</a:t>
            </a:r>
            <a:endParaRPr lang="en-US" i="0" dirty="0">
              <a:solidFill>
                <a:srgbClr val="0D0D0D"/>
              </a:solidFill>
              <a:effectLst/>
              <a:latin typeface="Söhne"/>
            </a:endParaRPr>
          </a:p>
          <a:p>
            <a:pPr marL="730885" lvl="1" indent="-304165"/>
            <a:r>
              <a:rPr lang="vi-VN" dirty="0"/>
              <a:t>Thiết bị kém chất lượng</a:t>
            </a:r>
            <a:endParaRPr lang="en-US" dirty="0"/>
          </a:p>
          <a:p>
            <a:pPr marL="730885" lvl="1" indent="-304165"/>
            <a:r>
              <a:rPr lang="en-US" dirty="0" err="1"/>
              <a:t>Thiếu</a:t>
            </a:r>
            <a:r>
              <a:rPr lang="en-US" dirty="0"/>
              <a:t> </a:t>
            </a:r>
            <a:r>
              <a:rPr lang="en-US" dirty="0" err="1"/>
              <a:t>đào</a:t>
            </a:r>
            <a:r>
              <a:rPr lang="en-US" dirty="0"/>
              <a:t> </a:t>
            </a:r>
            <a:r>
              <a:rPr lang="en-US" dirty="0" err="1"/>
              <a:t>tạo</a:t>
            </a:r>
            <a:r>
              <a:rPr lang="en-US" dirty="0"/>
              <a:t> an </a:t>
            </a:r>
            <a:r>
              <a:rPr lang="en-US" dirty="0" err="1"/>
              <a:t>toàn</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An toàn vệ sinh lao động đối với nhân viên vận hành máy pha trộn hương liệu để chuẩn bị tạo ra nước hoa </a:t>
            </a:r>
          </a:p>
          <a:p>
            <a:pPr marL="304165" indent="-304165">
              <a:buClr>
                <a:schemeClr val="tx1"/>
              </a:buClr>
            </a:pPr>
            <a:r>
              <a:rPr lang="en-US" dirty="0">
                <a:latin typeface="UTM Avo" panose="02040603050506020204" pitchFamily="18" charset="0"/>
              </a:rPr>
              <a:t>2</a:t>
            </a:r>
            <a:r>
              <a:rPr lang="vi-VN" dirty="0"/>
              <a:t>. An toàn vệ sinh lao động đối với nhân viên vận hành máy chưng cất và lọc bỏ tạp chất hỗn hợp nước hoa</a:t>
            </a:r>
          </a:p>
          <a:p>
            <a:pPr marL="304165" indent="-304165">
              <a:buClr>
                <a:schemeClr val="tx1"/>
              </a:buClr>
            </a:pPr>
            <a:r>
              <a:rPr lang="en-US" dirty="0">
                <a:latin typeface="UTM Avo" panose="02040603050506020204" pitchFamily="18" charset="0"/>
              </a:rPr>
              <a:t>3</a:t>
            </a:r>
            <a:r>
              <a:rPr lang="vi-VN" dirty="0"/>
              <a:t>. An toàn vệ sinh lao động đối với nhân viên trung hòa và kiểm tra chất lượng nước hoa thành phẩm</a:t>
            </a:r>
          </a:p>
          <a:p>
            <a:pPr marL="304165" indent="-304165">
              <a:buClr>
                <a:schemeClr val="tx1"/>
              </a:buClr>
            </a:pPr>
            <a:r>
              <a:rPr lang="en-US" dirty="0">
                <a:latin typeface="UTM Avo" panose="02040603050506020204" pitchFamily="18" charset="0"/>
              </a:rPr>
              <a:t>4</a:t>
            </a:r>
            <a:r>
              <a:rPr lang="vi-VN" dirty="0"/>
              <a:t>. An toàn vệ sinh lao động đối với nhân viên vận hành máy chiết rót nước hoa vào chai</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Vận hành máy pha trộn hương liệu</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20000"/>
          </a:bodyPr>
          <a:lstStyle/>
          <a:p>
            <a:pPr marL="0" indent="0">
              <a:buNone/>
            </a:pPr>
            <a:r>
              <a:rPr lang="en-US" sz="2400" b="1" i="0" dirty="0">
                <a:effectLst/>
                <a:latin typeface="Söhne"/>
              </a:rPr>
              <a:t>1. </a:t>
            </a:r>
            <a:r>
              <a:rPr lang="vi-VN" b="1" i="0" dirty="0">
                <a:effectLst/>
                <a:latin typeface="Open Sans" panose="020B0606030504020204" pitchFamily="34" charset="0"/>
              </a:rPr>
              <a:t>Đặc điểm công việc vận hành máy pha trộn hương liệu để chuẩn bị tạo ra nước hoa</a:t>
            </a:r>
            <a:endParaRPr lang="en-US" sz="2400" b="1" i="0" dirty="0">
              <a:effectLst/>
              <a:latin typeface="Söhne"/>
            </a:endParaRPr>
          </a:p>
          <a:p>
            <a:r>
              <a:rPr lang="vi-VN" b="0" i="0" dirty="0">
                <a:effectLst/>
                <a:latin typeface="Open Sans" panose="020B0606030504020204" pitchFamily="34" charset="0"/>
              </a:rPr>
              <a:t>Trong quá trình vận hành máy pha trộn hương liệu để chuẩn bị tạo ra nước hoa (perfume), những chuyên viên sản xuất phải thực hiện nhiều công việc quan trọng để đảm bảo chất lượng và độ đồng đều của sản phẩm cuối cùng. </a:t>
            </a:r>
            <a:endParaRPr lang="en-US" b="0" i="0" dirty="0">
              <a:effectLst/>
              <a:latin typeface="Open Sans" panose="020B0606030504020204" pitchFamily="34" charset="0"/>
            </a:endParaRPr>
          </a:p>
          <a:p>
            <a:r>
              <a:rPr lang="vi-VN" b="0" i="0" dirty="0">
                <a:effectLst/>
                <a:latin typeface="Open Sans" panose="020B0606030504020204" pitchFamily="34" charset="0"/>
              </a:rPr>
              <a:t>Đầu tiên, họ cần chú ý đến việc đo lường các thành phần hương liệu một cách chính xác, đảm bảo tỷ lệ pha trộn đúng theo công thức được quy định. Quá trình này yêu cầu sự chính xác cao để đảm bảo rằng mỗi thành phần đều được sử dụng đúng cách.</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3A23926A-C4A6-5407-933A-99042D0FCC9F}"/>
              </a:ext>
            </a:extLst>
          </p:cNvPr>
          <p:cNvPicPr>
            <a:picLocks noChangeAspect="1"/>
          </p:cNvPicPr>
          <p:nvPr/>
        </p:nvPicPr>
        <p:blipFill>
          <a:blip r:embed="rId3"/>
          <a:stretch>
            <a:fillRect/>
          </a:stretch>
        </p:blipFill>
        <p:spPr>
          <a:xfrm>
            <a:off x="-962372" y="3402482"/>
            <a:ext cx="4968552" cy="4968552"/>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Vận hành máy pha trộn hương liệu</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2. </a:t>
            </a:r>
            <a:r>
              <a:rPr lang="vi-VN" b="1" i="0" dirty="0">
                <a:effectLst/>
                <a:latin typeface="Open Sans" panose="020B0606030504020204" pitchFamily="34" charset="0"/>
              </a:rPr>
              <a:t>Các dạng tai nạn trong quá trình vận hành máy pha trộn hương liệu để chuẩn bị tạo ra nước hoa</a:t>
            </a:r>
            <a:endParaRPr lang="en-US" sz="2400" b="1" i="0" dirty="0">
              <a:effectLst/>
              <a:latin typeface="Söhne"/>
            </a:endParaRPr>
          </a:p>
          <a:p>
            <a:r>
              <a:rPr lang="vi-VN" b="0" i="0" dirty="0">
                <a:effectLst/>
                <a:latin typeface="Open Sans" panose="020B0606030504020204" pitchFamily="34" charset="0"/>
              </a:rPr>
              <a:t>Trong quá trình vận hành máy pha trộn hương liệu để chuẩn bị tạo ra nước hoa (perfume), có nhiều rủi ro tai nạn có thể xảy ra. </a:t>
            </a:r>
            <a:endParaRPr lang="en-US" b="0" i="0" dirty="0">
              <a:effectLst/>
              <a:latin typeface="Open Sans" panose="020B0606030504020204" pitchFamily="34" charset="0"/>
            </a:endParaRPr>
          </a:p>
          <a:p>
            <a:r>
              <a:rPr lang="vi-VN" b="0" i="0" dirty="0">
                <a:effectLst/>
                <a:latin typeface="Open Sans" panose="020B0606030504020204" pitchFamily="34" charset="0"/>
              </a:rPr>
              <a:t>Một số tai nạn phổ biến bao gồm rò rỉ hương liệu do ống dẫn không đóng chặt hoặc các vết nứt trên thùng trộn. Điều này không chỉ dẫn đến lãng phí nguyên liệu mà còn có thể tạo ra môi trường nguy hiểm.</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3E3DD0E5-24B8-191F-5482-3BB0584A786A}"/>
              </a:ext>
            </a:extLst>
          </p:cNvPr>
          <p:cNvPicPr>
            <a:picLocks noChangeAspect="1"/>
          </p:cNvPicPr>
          <p:nvPr/>
        </p:nvPicPr>
        <p:blipFill>
          <a:blip r:embed="rId3"/>
          <a:stretch>
            <a:fillRect/>
          </a:stretch>
        </p:blipFill>
        <p:spPr>
          <a:xfrm>
            <a:off x="-962372" y="3402482"/>
            <a:ext cx="4968552" cy="4968552"/>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Vận hành máy pha trộn hương liệu</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3. </a:t>
            </a:r>
            <a:r>
              <a:rPr lang="vi-VN" b="1" i="0" dirty="0">
                <a:effectLst/>
                <a:latin typeface="Open Sans" panose="020B0606030504020204" pitchFamily="34" charset="0"/>
              </a:rPr>
              <a:t>Nguyên nhân gây ra tai nạn khi vận hành máy pha trộn hương liệu để chuẩn bị tạo ra nước hoa</a:t>
            </a:r>
            <a:endParaRPr lang="en-US" sz="2400" b="1" i="0" dirty="0">
              <a:effectLst/>
              <a:latin typeface="Söhne"/>
            </a:endParaRPr>
          </a:p>
          <a:p>
            <a:r>
              <a:rPr lang="vi-VN" b="0" i="0" dirty="0">
                <a:effectLst/>
                <a:latin typeface="Open Sans" panose="020B0606030504020204" pitchFamily="34" charset="0"/>
              </a:rPr>
              <a:t>Nguyên nhân gây ra tai nạn khi vận hành máy pha trộn hương liệu để chuẩn bị tạo ra nước hoa có thể xuất phát từ nhiều khía cạnh khác nhau. Một trong những nguyên nhân chính là sự thiếu chính xác trong quá trình đo lường thành phần. </a:t>
            </a:r>
            <a:endParaRPr lang="en-US" b="0" i="0" dirty="0">
              <a:effectLst/>
              <a:latin typeface="Open Sans" panose="020B0606030504020204" pitchFamily="34" charset="0"/>
            </a:endParaRPr>
          </a:p>
          <a:p>
            <a:r>
              <a:rPr lang="vi-VN" b="0" i="0" dirty="0">
                <a:effectLst/>
                <a:latin typeface="Open Sans" panose="020B0606030504020204" pitchFamily="34" charset="0"/>
              </a:rPr>
              <a:t>Nếu máy đo lường không được hiệu chỉnh đúng cách, có thể dẫn đến lượng nguyên liệu không chính xác, tác động trực tiếp đến chất lượng cuối cùng của nước hoa.</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EEC52DC3-3165-2E22-BE4B-057B727F578D}"/>
              </a:ext>
            </a:extLst>
          </p:cNvPr>
          <p:cNvPicPr>
            <a:picLocks noChangeAspect="1"/>
          </p:cNvPicPr>
          <p:nvPr/>
        </p:nvPicPr>
        <p:blipFill>
          <a:blip r:embed="rId3"/>
          <a:stretch>
            <a:fillRect/>
          </a:stretch>
        </p:blipFill>
        <p:spPr>
          <a:xfrm>
            <a:off x="-962372" y="3402482"/>
            <a:ext cx="4968552" cy="4968552"/>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Vận hành máy pha trộn hương liệu</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4. </a:t>
            </a:r>
            <a:r>
              <a:rPr lang="vi-VN" b="1" i="0" dirty="0">
                <a:effectLst/>
                <a:latin typeface="Open Sans" panose="020B0606030504020204" pitchFamily="34" charset="0"/>
              </a:rPr>
              <a:t>Biện pháp phòng tránh tai nạn khi vận hành máy pha trộn hương liệu để chuẩn bị tạo ra nước hoa</a:t>
            </a:r>
            <a:endParaRPr lang="en-US" sz="2400" b="1" i="0" dirty="0">
              <a:effectLst/>
              <a:latin typeface="Söhne"/>
            </a:endParaRPr>
          </a:p>
          <a:p>
            <a:r>
              <a:rPr lang="vi-VN" b="0" i="0" dirty="0">
                <a:effectLst/>
                <a:latin typeface="Open Sans" panose="020B0606030504020204" pitchFamily="34" charset="0"/>
              </a:rPr>
              <a:t>Để giảm thiểu rủi ro tai nạn khi vận hành máy pha trộn hương liệu để chuẩn bị tạo ra nước hoa, biện pháp phòng tránh là cực kỳ quan trọng. </a:t>
            </a:r>
            <a:endParaRPr lang="en-US" b="0" i="0" dirty="0">
              <a:effectLst/>
              <a:latin typeface="Open Sans" panose="020B0606030504020204" pitchFamily="34" charset="0"/>
            </a:endParaRPr>
          </a:p>
          <a:p>
            <a:r>
              <a:rPr lang="vi-VN" b="0" i="0" dirty="0">
                <a:effectLst/>
                <a:latin typeface="Open Sans" panose="020B0606030504020204" pitchFamily="34" charset="0"/>
              </a:rPr>
              <a:t>Huấn luyện an toàn lao động là một khía cạnh quan trọng để đảm bảo nhân viên hiểu rõ về các nguy cơ và biện pháp an toàn cần thực hiện.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02835772-C308-F22D-6EE9-AFD2A8EE0E5A}"/>
              </a:ext>
            </a:extLst>
          </p:cNvPr>
          <p:cNvPicPr>
            <a:picLocks noChangeAspect="1"/>
          </p:cNvPicPr>
          <p:nvPr/>
        </p:nvPicPr>
        <p:blipFill>
          <a:blip r:embed="rId3"/>
          <a:stretch>
            <a:fillRect/>
          </a:stretch>
        </p:blipFill>
        <p:spPr>
          <a:xfrm>
            <a:off x="-962372" y="3402482"/>
            <a:ext cx="4968552" cy="4968552"/>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Vận hành máy pha trộn hương liệu</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5. </a:t>
            </a:r>
            <a:r>
              <a:rPr lang="vi-VN" b="1" i="0" dirty="0">
                <a:effectLst/>
                <a:latin typeface="Open Sans" panose="020B0606030504020204" pitchFamily="34" charset="0"/>
              </a:rPr>
              <a:t>Quy định an toàn lao động khi vận hành máy pha trộn hương liệu để chuẩn bị tạo ra nước hoa</a:t>
            </a:r>
            <a:endParaRPr lang="en-US" sz="2400" b="1" i="0" dirty="0">
              <a:effectLst/>
              <a:latin typeface="Söhne"/>
            </a:endParaRPr>
          </a:p>
          <a:p>
            <a:pPr algn="l"/>
            <a:r>
              <a:rPr lang="vi-VN" b="0" i="0" dirty="0">
                <a:effectLst/>
                <a:latin typeface="Open Sans" panose="020B0606030504020204" pitchFamily="34" charset="0"/>
              </a:rPr>
              <a:t>Quy định an toàn lao động trong quá trình vận hành máy pha trộn hương liệu để chuẩn bị tạo ra nước hoa là quan trọng để bảo vệ nhân viên và bảo đảm quá trình sản xuất diễn ra một cách an toàn và hiệu quả.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Nhân viên cần được huấn luyện đầy đủ về việc sử dụng thiết bị và công nghệ, đồng thời được hướng dẫn về các biện pháp an toàn cụ thể trong quá trình làm việc.</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3DEF955B-05A9-68CD-75D0-D993D374FDBF}"/>
              </a:ext>
            </a:extLst>
          </p:cNvPr>
          <p:cNvPicPr>
            <a:picLocks noChangeAspect="1"/>
          </p:cNvPicPr>
          <p:nvPr/>
        </p:nvPicPr>
        <p:blipFill>
          <a:blip r:embed="rId3"/>
          <a:stretch>
            <a:fillRect/>
          </a:stretch>
        </p:blipFill>
        <p:spPr>
          <a:xfrm>
            <a:off x="-962372" y="3402482"/>
            <a:ext cx="4968552" cy="4968552"/>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Vận hành máy pha trộn hương liệu</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6. </a:t>
            </a:r>
            <a:r>
              <a:rPr lang="vi-VN" b="1" i="0" dirty="0">
                <a:effectLst/>
                <a:latin typeface="Open Sans" panose="020B0606030504020204" pitchFamily="34" charset="0"/>
              </a:rPr>
              <a:t>Xử lý tình huống tai nạn khẩn cấp khi vận hành máy pha trộn hương liệu để chuẩn bị tạo ra nước hoa</a:t>
            </a:r>
            <a:endParaRPr lang="en-US" sz="2400" b="1" i="0" dirty="0">
              <a:effectLst/>
              <a:latin typeface="Söhne"/>
            </a:endParaRPr>
          </a:p>
          <a:p>
            <a:r>
              <a:rPr lang="vi-VN" b="0" i="0" dirty="0">
                <a:effectLst/>
                <a:latin typeface="Open Sans" panose="020B0606030504020204" pitchFamily="34" charset="0"/>
              </a:rPr>
              <a:t>Xử lý tình huống tai nạn khẩn cấp trong quá trình vận hành máy pha trộn hương liệu là quan trọng để đảm bảo an toàn và nguyên tắc cứu thương. </a:t>
            </a:r>
            <a:endParaRPr lang="en-US" b="0" i="0" dirty="0">
              <a:effectLst/>
              <a:latin typeface="Open Sans" panose="020B0606030504020204" pitchFamily="34" charset="0"/>
            </a:endParaRPr>
          </a:p>
          <a:p>
            <a:r>
              <a:rPr lang="vi-VN" b="0" i="0" dirty="0">
                <a:effectLst/>
                <a:latin typeface="Open Sans" panose="020B0606030504020204" pitchFamily="34" charset="0"/>
              </a:rPr>
              <a:t>Khi xảy ra tai nạn như rò rỉ hương liệu hoặc nguy cơ nổ, việc ngay lập tức thông báo cho toàn bộ nhóm làm việc và kích hoạt hệ thống báo động là ưu tiên hàng đầu.</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D23F595C-82E1-3405-3225-1C33951D834B}"/>
              </a:ext>
            </a:extLst>
          </p:cNvPr>
          <p:cNvPicPr>
            <a:picLocks noChangeAspect="1"/>
          </p:cNvPicPr>
          <p:nvPr/>
        </p:nvPicPr>
        <p:blipFill>
          <a:blip r:embed="rId3"/>
          <a:stretch>
            <a:fillRect/>
          </a:stretch>
        </p:blipFill>
        <p:spPr>
          <a:xfrm>
            <a:off x="-962372" y="3402482"/>
            <a:ext cx="4968552" cy="4968552"/>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chưng cất và lọc bỏ tạp chất hỗn hợp nước hoa</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vi-VN" b="1" i="0" dirty="0">
                <a:effectLst/>
                <a:latin typeface="Open Sans" panose="020B0606030504020204" pitchFamily="34" charset="0"/>
              </a:rPr>
              <a:t>Đặc điểm công việc vận hành máy chưng cất và lọc bỏ tạp chất hỗn hợp nước hoa</a:t>
            </a:r>
            <a:r>
              <a:rPr lang="en-US" sz="2000" dirty="0"/>
              <a:t>:</a:t>
            </a:r>
          </a:p>
          <a:p>
            <a:pPr algn="l"/>
            <a:r>
              <a:rPr lang="vi-VN" b="0" i="0" dirty="0">
                <a:effectLst/>
                <a:latin typeface="Open Sans" panose="020B0606030504020204" pitchFamily="34" charset="0"/>
              </a:rPr>
              <a:t>Trong quá trình vận hành máy chưng cất và lọc bỏ tạp chất hỗn hợp nước hoa, các chuyên gia và kỹ thuật viên thường phải thực hiện một loạt các bước phức tạp để đảm bảo chất lượng và hiệu suất tối ưu. </a:t>
            </a:r>
            <a:endParaRPr lang="en-US" b="0" i="0" dirty="0">
              <a:effectLst/>
              <a:latin typeface="Open Sans" panose="020B0606030504020204" pitchFamily="34" charset="0"/>
            </a:endParaRPr>
          </a:p>
          <a:p>
            <a:pPr algn="l"/>
            <a:r>
              <a:rPr lang="vi-VN" b="0" i="0" dirty="0">
                <a:effectLst/>
                <a:latin typeface="Open Sans" panose="020B0606030504020204" pitchFamily="34" charset="0"/>
              </a:rPr>
              <a:t>Việc này bao gồm việc thiết lập và kiểm soát các thông số quan trọng như nhiệt độ, áp suất và thời gian quá trình.</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62591A68-B57B-D4FF-2329-40D2C23FF182}"/>
              </a:ext>
            </a:extLst>
          </p:cNvPr>
          <p:cNvPicPr>
            <a:picLocks noChangeAspect="1"/>
          </p:cNvPicPr>
          <p:nvPr/>
        </p:nvPicPr>
        <p:blipFill>
          <a:blip r:embed="rId3"/>
          <a:stretch>
            <a:fillRect/>
          </a:stretch>
        </p:blipFill>
        <p:spPr>
          <a:xfrm>
            <a:off x="6454452" y="1052736"/>
            <a:ext cx="4253160" cy="4253160"/>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chưng cất và lọc bỏ tạp chất hỗn hợp nước hoa</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vi-VN" b="1" i="0" dirty="0">
                <a:effectLst/>
                <a:latin typeface="Open Sans" panose="020B0606030504020204" pitchFamily="34" charset="0"/>
              </a:rPr>
              <a:t>Các dạng tai nạn trong quá trình vận hành máy chưng cất và lọc bỏ tạp chất hỗn hợp nước hoa</a:t>
            </a:r>
            <a:r>
              <a:rPr lang="en-US" sz="2000" dirty="0"/>
              <a:t>:</a:t>
            </a:r>
          </a:p>
          <a:p>
            <a:pPr algn="l"/>
            <a:r>
              <a:rPr lang="vi-VN" b="0" i="0" dirty="0">
                <a:effectLst/>
                <a:latin typeface="Open Sans" panose="020B0606030504020204" pitchFamily="34" charset="0"/>
              </a:rPr>
              <a:t>Trong quá trình vận hành máy chưng cất và lọc bỏ tạp chất hỗn hợp nước hoa, có một số loại tai nạn mà nhà sản xuất và kỹ thuật viên cần phải đối mặt.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rủi ro phổ biến là liên quan đến nhiệt độ và áp suất, khi không kiểm soát được các thông số này có thể dẫn đến sự cố nghiêm trọng trong quá trình sản xuất.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74CDFC0A-D04F-57DB-A1FE-0635184F4AE0}"/>
              </a:ext>
            </a:extLst>
          </p:cNvPr>
          <p:cNvPicPr>
            <a:picLocks noChangeAspect="1"/>
          </p:cNvPicPr>
          <p:nvPr/>
        </p:nvPicPr>
        <p:blipFill>
          <a:blip r:embed="rId3"/>
          <a:stretch>
            <a:fillRect/>
          </a:stretch>
        </p:blipFill>
        <p:spPr>
          <a:xfrm>
            <a:off x="6454452" y="1052736"/>
            <a:ext cx="4253160" cy="4253160"/>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chưng cất và lọc bỏ tạp chất hỗn hợp nước hoa</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vi-VN" b="1" i="0" dirty="0">
                <a:effectLst/>
                <a:latin typeface="Open Sans" panose="020B0606030504020204" pitchFamily="34" charset="0"/>
              </a:rPr>
              <a:t>Nguyên nhân gây ra tai nạn khi vận hành máy chưng cất và lọc bỏ tạp chất hỗn hợp nước hoa</a:t>
            </a:r>
            <a:r>
              <a:rPr lang="en-US" sz="2000" dirty="0"/>
              <a:t>:</a:t>
            </a:r>
          </a:p>
          <a:p>
            <a:pPr algn="l"/>
            <a:r>
              <a:rPr lang="vi-VN" b="0" i="0" dirty="0">
                <a:effectLst/>
                <a:latin typeface="Open Sans" panose="020B0606030504020204" pitchFamily="34" charset="0"/>
              </a:rPr>
              <a:t>Nguyên nhân gây ra tai nạn khi vận hành máy chưng cất và lọc bỏ tạp chất hỗn hợp nước hoa thường bắt nguồn từ nhiều khía cạnh của quá trình sản xuất.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nguyên nhân chính là thiếu hiểu biết sâu sắc về tính chất của các nguyên liệu và cách chúng tương tác trong quá trình chưng cất.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4E1F630E-E6B2-6C90-CE5F-54F20EB120FF}"/>
              </a:ext>
            </a:extLst>
          </p:cNvPr>
          <p:cNvPicPr>
            <a:picLocks noChangeAspect="1"/>
          </p:cNvPicPr>
          <p:nvPr/>
        </p:nvPicPr>
        <p:blipFill>
          <a:blip r:embed="rId3"/>
          <a:stretch>
            <a:fillRect/>
          </a:stretch>
        </p:blipFill>
        <p:spPr>
          <a:xfrm>
            <a:off x="6454452" y="1052736"/>
            <a:ext cx="4253160" cy="4253160"/>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chưng cất và lọc bỏ tạp chất hỗn hợp nước hoa</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vi-VN" b="1" i="0" dirty="0">
                <a:effectLst/>
                <a:latin typeface="Open Sans" panose="020B0606030504020204" pitchFamily="34" charset="0"/>
              </a:rPr>
              <a:t>Biện pháp phòng tránh tai nạn khi vận hành máy chưng cất và lọc bỏ tạp chất hỗn hợp nước hoa</a:t>
            </a:r>
            <a:r>
              <a:rPr lang="en-US" sz="2000" dirty="0"/>
              <a:t>:</a:t>
            </a:r>
          </a:p>
          <a:p>
            <a:pPr algn="l">
              <a:buFont typeface="Arial" panose="020B0604020202020204" pitchFamily="34" charset="0"/>
              <a:buChar char="•"/>
            </a:pPr>
            <a:r>
              <a:rPr lang="vi-VN" b="0" i="0" dirty="0">
                <a:effectLst/>
                <a:latin typeface="Open Sans" panose="020B0606030504020204" pitchFamily="34" charset="0"/>
              </a:rPr>
              <a:t>Để đảm bảo an toàn trong quá trình vận hành máy chưng cất và lọc bỏ tạp chất hỗn hợp nước hoa, các biện pháp phòng tránh và quan trắc môi trường lao động là quan trọng. </a:t>
            </a:r>
            <a:endParaRPr lang="en-US" b="0" i="0" dirty="0">
              <a:effectLst/>
              <a:latin typeface="Open Sans" panose="020B0606030504020204" pitchFamily="34" charset="0"/>
            </a:endParaRPr>
          </a:p>
          <a:p>
            <a:pPr algn="l">
              <a:buFont typeface="Arial" panose="020B0604020202020204" pitchFamily="34" charset="0"/>
              <a:buChar char="•"/>
            </a:pPr>
            <a:r>
              <a:rPr lang="vi-VN" b="0" i="0" dirty="0">
                <a:effectLst/>
                <a:latin typeface="Open Sans" panose="020B0606030504020204" pitchFamily="34" charset="0"/>
              </a:rPr>
              <a:t>Kỹ thuật viên và nhân viên cần tuân thủ nghiêm túc các quy tắc an toàn và thực hiện các biện pháp sau đây.</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EB94FC6B-1CEE-52AA-BFE4-87A24A8BD2DE}"/>
              </a:ext>
            </a:extLst>
          </p:cNvPr>
          <p:cNvPicPr>
            <a:picLocks noChangeAspect="1"/>
          </p:cNvPicPr>
          <p:nvPr/>
        </p:nvPicPr>
        <p:blipFill>
          <a:blip r:embed="rId3"/>
          <a:stretch>
            <a:fillRect/>
          </a:stretch>
        </p:blipFill>
        <p:spPr>
          <a:xfrm>
            <a:off x="6454452" y="1052736"/>
            <a:ext cx="4253160" cy="4253160"/>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chưng cất và lọc bỏ tạp chất hỗn hợp nước hoa</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a:t>
            </a:r>
            <a:r>
              <a:rPr lang="vi-VN" b="1" i="0" dirty="0">
                <a:effectLst/>
                <a:latin typeface="Open Sans" panose="020B0606030504020204" pitchFamily="34" charset="0"/>
              </a:rPr>
              <a:t>Quy định an toàn lao động khi vận hành máy chưng cất và lọc bỏ tạp chất hỗn hợp nước hoa</a:t>
            </a:r>
            <a:r>
              <a:rPr lang="en-US" sz="2000" dirty="0"/>
              <a:t>:</a:t>
            </a:r>
          </a:p>
          <a:p>
            <a:pPr algn="l"/>
            <a:r>
              <a:rPr lang="vi-VN" b="0" i="0" dirty="0">
                <a:effectLst/>
                <a:latin typeface="Open Sans" panose="020B0606030504020204" pitchFamily="34" charset="0"/>
              </a:rPr>
              <a:t>Quy định an toàn lao động khi vận hành máy chưng cất và lọc bỏ tạp chất hỗn hợp nước hoa đóng vai trò quan trọng trong việc bảo vệ sức khỏe và an toàn của nhân viên.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Những quy định này bao gồm việc đảm bảo rằng mọi người tham gia công việc được đào tạo đầy đủ về an toàn, với sự hiểu biết sâu sắc về các nguy cơ có thể phát sinh trong quá trình sản xuất.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DC294B52-EB32-7D31-3B6B-5AEEC390D770}"/>
              </a:ext>
            </a:extLst>
          </p:cNvPr>
          <p:cNvPicPr>
            <a:picLocks noChangeAspect="1"/>
          </p:cNvPicPr>
          <p:nvPr/>
        </p:nvPicPr>
        <p:blipFill>
          <a:blip r:embed="rId3"/>
          <a:stretch>
            <a:fillRect/>
          </a:stretch>
        </p:blipFill>
        <p:spPr>
          <a:xfrm>
            <a:off x="6454452" y="1052736"/>
            <a:ext cx="4253160" cy="4253160"/>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chưng cất và lọc bỏ tạp chất hỗn hợp nước hoa</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vi-VN" b="1" i="0" dirty="0">
                <a:effectLst/>
                <a:latin typeface="Open Sans" panose="020B0606030504020204" pitchFamily="34" charset="0"/>
              </a:rPr>
              <a:t>Xử lý tình huống tai nạn khẩn cấp khi vận hành máy chưng cất và lọc bỏ tạp chất hỗn hợp nước hoa</a:t>
            </a:r>
            <a:r>
              <a:rPr lang="en-US" sz="2000" dirty="0"/>
              <a:t>:</a:t>
            </a:r>
          </a:p>
          <a:p>
            <a:pPr algn="l"/>
            <a:r>
              <a:rPr lang="vi-VN" b="0" i="0" dirty="0">
                <a:effectLst/>
                <a:latin typeface="Open Sans" panose="020B0606030504020204" pitchFamily="34" charset="0"/>
              </a:rPr>
              <a:t>Xử lý tình huống tai nạn khẩn cấp khi vận hành máy chưng cất và lọc bỏ tạp chất hỗn hợp nước hoa đòi hỏi sự nhanh nhẹn và chủ động của nhân viên.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Trong trường hợp có tai nạn, việc ngừng ngay công việc và thông báo về tình huống cho cấp quản lý là quan trọng.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BC9605D5-3774-135A-60AE-1F38C7917DC7}"/>
              </a:ext>
            </a:extLst>
          </p:cNvPr>
          <p:cNvPicPr>
            <a:picLocks noChangeAspect="1"/>
          </p:cNvPicPr>
          <p:nvPr/>
        </p:nvPicPr>
        <p:blipFill>
          <a:blip r:embed="rId3"/>
          <a:stretch>
            <a:fillRect/>
          </a:stretch>
        </p:blipFill>
        <p:spPr>
          <a:xfrm>
            <a:off x="6454452" y="1052736"/>
            <a:ext cx="4253160" cy="4253160"/>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Trung hòa và kiểm tra chất lượng nước hoa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1. </a:t>
            </a:r>
            <a:r>
              <a:rPr lang="vi-VN" b="1" i="0" dirty="0">
                <a:effectLst/>
                <a:latin typeface="Open Sans" panose="020B0606030504020204" pitchFamily="34" charset="0"/>
              </a:rPr>
              <a:t>Đặc điểm công việc trung hòa và kiểm tra chất lượng nước hoa thành 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Đặc điểm công việc trung hòa và kiểm tra chất lượng nước hoa thành phẩm là hai phần quan trọng của quy trình sản xuất trong ngành công nghiệp mỹ phẩm. Quá trình trung hòa đóng vai trò quan trọng trong việc điều chỉnh hương thơm của nước hoa để đảm bảo sự cân bằng và đồng nhất.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Điều này đòi hỏi sự chuyên nghiệp và kỹ thuật cao từ các chuyên gia hóa học và nghệ sĩ hương thơm.</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2E2CDDBB-6D12-3BA3-0DF2-F08F799E3787}"/>
              </a:ext>
            </a:extLst>
          </p:cNvPr>
          <p:cNvPicPr>
            <a:picLocks noChangeAspect="1"/>
          </p:cNvPicPr>
          <p:nvPr/>
        </p:nvPicPr>
        <p:blipFill>
          <a:blip r:embed="rId3"/>
          <a:stretch>
            <a:fillRect/>
          </a:stretch>
        </p:blipFill>
        <p:spPr>
          <a:xfrm>
            <a:off x="-962372" y="3398303"/>
            <a:ext cx="4968552" cy="4968552"/>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Trung hòa và kiểm tra chất lượng nước hoa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2. </a:t>
            </a:r>
            <a:r>
              <a:rPr lang="vi-VN" b="1" i="0" dirty="0">
                <a:effectLst/>
                <a:latin typeface="Open Sans" panose="020B0606030504020204" pitchFamily="34" charset="0"/>
              </a:rPr>
              <a:t>Các dạng tai nạn trong quá trình trung hòa và kiểm tra chất lượng nước hoa thành phẩm</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Trong quá trình trung hòa và kiểm tra chất lượng nước hoa, có thể xảy ra một số tai nạn đáng chú ý có thể ảnh hưởng đến cả quy trình sản xuất và chất lượng sản phẩm.</a:t>
            </a:r>
          </a:p>
          <a:p>
            <a:pPr algn="l"/>
            <a:r>
              <a:rPr lang="vi-VN" b="0" i="0" dirty="0">
                <a:effectLst/>
                <a:latin typeface="Open Sans" panose="020B0606030504020204" pitchFamily="34" charset="0"/>
              </a:rPr>
              <a:t>Một trong những rủi ro phổ biến là tai nạn hóa chất, có thể bao gồm rò rỉ hoặc tràn hóa chất trung hòa. Điều này đòi hỏi sự chú ý cao độ từ các chuyên gia và nhân viên sản xuất để ngăn chặn nguy cơ gây hại cho sức khỏe và môi trường.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A3F9D15-CDA3-C85E-AC11-BEC4D9875543}"/>
              </a:ext>
            </a:extLst>
          </p:cNvPr>
          <p:cNvPicPr>
            <a:picLocks noChangeAspect="1"/>
          </p:cNvPicPr>
          <p:nvPr/>
        </p:nvPicPr>
        <p:blipFill>
          <a:blip r:embed="rId3"/>
          <a:stretch>
            <a:fillRect/>
          </a:stretch>
        </p:blipFill>
        <p:spPr>
          <a:xfrm>
            <a:off x="-962372" y="3398303"/>
            <a:ext cx="4968552" cy="4968552"/>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Trung hòa và kiểm tra chất lượng nước hoa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3. </a:t>
            </a:r>
            <a:r>
              <a:rPr lang="vi-VN" b="1" i="0" dirty="0">
                <a:effectLst/>
                <a:latin typeface="Open Sans" panose="020B0606030504020204" pitchFamily="34" charset="0"/>
              </a:rPr>
              <a:t>Nguyên nhân gây ra tai nạn khi trung hòa và kiểm tra chất lượng nước hoa thành 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Có nhiều nguyên nhân gây ra tai nạn trong quá trình trung hòa và kiểm tra chất lượng nước hoa.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nguyên nhân chính là thiếu sóng hóa an toàn, khiến cho hóa chất có thể rò rỉ hoặc gặp sự cố trong quá trình trung hòa. Sự cẩu thả trong việc đo lường và pha trộn hóa chất cũng là một yếu tố tiềm ẩn tạo điều kiện cho tai nạn xảy ra.</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58C512D-CB76-067A-CD59-59DB4E665B2B}"/>
              </a:ext>
            </a:extLst>
          </p:cNvPr>
          <p:cNvPicPr>
            <a:picLocks noChangeAspect="1"/>
          </p:cNvPicPr>
          <p:nvPr/>
        </p:nvPicPr>
        <p:blipFill>
          <a:blip r:embed="rId3"/>
          <a:stretch>
            <a:fillRect/>
          </a:stretch>
        </p:blipFill>
        <p:spPr>
          <a:xfrm>
            <a:off x="-962372" y="3398303"/>
            <a:ext cx="4968552" cy="4968552"/>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Trung hòa và kiểm tra chất lượng nước hoa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4. </a:t>
            </a:r>
            <a:r>
              <a:rPr lang="vi-VN" b="1" i="0" dirty="0">
                <a:effectLst/>
                <a:latin typeface="Open Sans" panose="020B0606030504020204" pitchFamily="34" charset="0"/>
              </a:rPr>
              <a:t>Biện pháp phòng tránh tai nạn khi trung hòa và kiểm tra chất lượng nước hoa thành 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đảm bảo an toàn và ngăn chặn tai nạn khi trung hòa và kiểm tra chất lượng nước hoa, có một số biện pháp phòng tránh quan trọng. Đầu tiên, việc thiết lập quy trình an toàn chi tiết và rõ ràng là yếu tố chính.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Điều này bao gồm việc sử dụng phương tiện bảo vệ cá nhân, như khẩu trang và găng tay, cũng như đảm bảo các vật dụng làm việc được thiết kế an toàn và đầy đủ.</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2AF378A-ACDC-FDC5-DE3A-FF1CE755E2D6}"/>
              </a:ext>
            </a:extLst>
          </p:cNvPr>
          <p:cNvPicPr>
            <a:picLocks noChangeAspect="1"/>
          </p:cNvPicPr>
          <p:nvPr/>
        </p:nvPicPr>
        <p:blipFill>
          <a:blip r:embed="rId3"/>
          <a:stretch>
            <a:fillRect/>
          </a:stretch>
        </p:blipFill>
        <p:spPr>
          <a:xfrm>
            <a:off x="-962372" y="3398303"/>
            <a:ext cx="4968552" cy="4968552"/>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Trung hòa và kiểm tra chất lượng nước hoa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5. </a:t>
            </a:r>
            <a:r>
              <a:rPr lang="vi-VN" b="1" i="0" dirty="0">
                <a:effectLst/>
                <a:latin typeface="Open Sans" panose="020B0606030504020204" pitchFamily="34" charset="0"/>
              </a:rPr>
              <a:t>Quy định an toàn lao động khi trung hòa và kiểm tra chất lượng nước hoa thành 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trong quá trình trung hòa và kiểm tra chất lượng nước hoa là một phần quan trọng của việc bảo vệ nhân viên và đảm bảo quá trình sản xuất diễn ra an toàn.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mọi nhân viên tham gia phải được đào tạo về các quy tắc an toàn và sử dụng phương tiện bảo vệ cá nhân.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92D0D46-430F-FCCB-EE7C-AAC382C244E3}"/>
              </a:ext>
            </a:extLst>
          </p:cNvPr>
          <p:cNvPicPr>
            <a:picLocks noChangeAspect="1"/>
          </p:cNvPicPr>
          <p:nvPr/>
        </p:nvPicPr>
        <p:blipFill>
          <a:blip r:embed="rId3"/>
          <a:stretch>
            <a:fillRect/>
          </a:stretch>
        </p:blipFill>
        <p:spPr>
          <a:xfrm>
            <a:off x="-962372" y="3398303"/>
            <a:ext cx="4968552" cy="4968552"/>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Trung hòa và kiểm tra chất lượng nước hoa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6. </a:t>
            </a:r>
            <a:r>
              <a:rPr lang="vi-VN" b="1" i="0" dirty="0">
                <a:effectLst/>
                <a:latin typeface="Open Sans" panose="020B0606030504020204" pitchFamily="34" charset="0"/>
              </a:rPr>
              <a:t>Xử lý tình huống tai nạn khẩn cấp khi trung hòa và kiểm tra chất lượng nước hoa thành 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Xử lý tình huống tai nạn khẩn cấp khi trung hòa và kiểm tra chất lượng nước hoa đòi hỏi sự chuẩn bị và phản ứng nhanh chóng. Trong trường hợp rò rỉ hóa chất, việc đầu tiên là bảo vệ bản thân bằng cách sử dụng phương tiện bảo vệ cá nhân và rời khỏi khu vực nguy hiểm. </a:t>
            </a:r>
            <a:r>
              <a:rPr lang="en-US" b="0" i="0" dirty="0">
                <a:effectLst/>
                <a:latin typeface="Open Sans" panose="020B0606030504020204" pitchFamily="34" charset="0"/>
              </a:rPr>
              <a:t>‘</a:t>
            </a:r>
          </a:p>
          <a:p>
            <a:pPr algn="l">
              <a:lnSpc>
                <a:spcPct val="120000"/>
              </a:lnSpc>
            </a:pPr>
            <a:r>
              <a:rPr lang="vi-VN" b="0" i="0" dirty="0">
                <a:effectLst/>
                <a:latin typeface="Open Sans" panose="020B0606030504020204" pitchFamily="34" charset="0"/>
              </a:rPr>
              <a:t>Ngay lập tức thông báo cho đội ngũ an toàn và chủ trách nhiệm sản xuất để triển khai kế hoạch ứng phó.</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9A36DAD-BCD2-CC62-134F-CEC79B4075C6}"/>
              </a:ext>
            </a:extLst>
          </p:cNvPr>
          <p:cNvPicPr>
            <a:picLocks noChangeAspect="1"/>
          </p:cNvPicPr>
          <p:nvPr/>
        </p:nvPicPr>
        <p:blipFill>
          <a:blip r:embed="rId3"/>
          <a:stretch>
            <a:fillRect/>
          </a:stretch>
        </p:blipFill>
        <p:spPr>
          <a:xfrm>
            <a:off x="-962372" y="3398303"/>
            <a:ext cx="4968552" cy="4968552"/>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máy chiết rót nước hoa vào chai</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vi-VN" b="1" i="0" dirty="0">
                <a:solidFill>
                  <a:srgbClr val="090E1D"/>
                </a:solidFill>
                <a:effectLst/>
                <a:latin typeface="Open Sans" panose="020B0606030504020204" pitchFamily="34" charset="0"/>
              </a:rPr>
              <a:t>Đặc điểm công việc vận hành máy chiết rót nước hoa vào chai</a:t>
            </a:r>
            <a:r>
              <a:rPr lang="en-US" sz="2400" dirty="0"/>
              <a:t>:</a:t>
            </a:r>
          </a:p>
          <a:p>
            <a:pPr algn="l"/>
            <a:r>
              <a:rPr lang="vi-VN" b="0" i="0" dirty="0">
                <a:solidFill>
                  <a:srgbClr val="4C4F5A"/>
                </a:solidFill>
                <a:effectLst/>
                <a:latin typeface="Open Sans" panose="020B0606030504020204" pitchFamily="34" charset="0"/>
              </a:rPr>
              <a:t>Đầu tiên, quá trình chuẩn bị máy là bước quan trọng để đảm bảo mọi thành phần hoạt động đúng cách. Điều này bao gồm kiểm tra áp suất và nhiệt độ của máy, đảm bảo độ chính xác trong quá trình chiết rót. Đồng thời, cần kiểm tra và làm sạch bất kỳ cặn nước hoa còn lại từ lần sử dụng trước.</a:t>
            </a:r>
          </a:p>
          <a:p>
            <a:pPr algn="l"/>
            <a:r>
              <a:rPr lang="vi-VN" b="0" i="0" dirty="0">
                <a:solidFill>
                  <a:srgbClr val="4C4F5A"/>
                </a:solidFill>
                <a:effectLst/>
                <a:latin typeface="Open Sans" panose="020B0606030504020204" pitchFamily="34" charset="0"/>
              </a:rPr>
              <a:t>Sau đó, quá trình chiết rót diễn ra theo một chuỗi quy định để đảm bảo độ đồng đều và chính xác của lượng nước hoa được đổ vào từng chai. Cảm biến và máy tính chính xác đo lường lượng nước hoa, và bơi cảm biến đảm bảo rằng mỗi chai nhận được lượng sản phẩm đúng đắn.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dirty="0">
                <a:latin typeface="UTM Aptima" panose="02040603050506020204" pitchFamily="18" charset="0"/>
              </a:rPr>
              <a:t>Vận hành máy chiết rót nước hoa vào chai</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vi-VN" b="1" i="0" dirty="0">
                <a:solidFill>
                  <a:srgbClr val="090E1D"/>
                </a:solidFill>
                <a:effectLst/>
                <a:latin typeface="Open Sans" panose="020B0606030504020204" pitchFamily="34" charset="0"/>
              </a:rPr>
              <a:t>Các dạng tai nạn trong quá trình vận hành máy chiết rót nước hoa vào chai</a:t>
            </a:r>
            <a:r>
              <a:rPr lang="en-US" sz="2400" dirty="0"/>
              <a:t>:</a:t>
            </a:r>
          </a:p>
          <a:p>
            <a:pPr algn="l"/>
            <a:r>
              <a:rPr lang="vi-VN" b="0" i="0" dirty="0">
                <a:solidFill>
                  <a:srgbClr val="4C4F5A"/>
                </a:solidFill>
                <a:effectLst/>
                <a:latin typeface="Open Sans" panose="020B0606030504020204" pitchFamily="34" charset="0"/>
              </a:rPr>
              <a:t>Trong quá trình vận hành máy chiết rót nước hoa vào chai, có nhiều nguy cơ tai nạn có thể xảy ra. Một trong những rủi ro chính là rò rỉ nước hoa, có thể xuất phát từ van hoặc ống dẫn bị hỏng.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Điều này không chỉ gây lãng phí nguyên liệu mà còn có thể tạo ra môi trường làm việc nguy hiểm.</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máy chiết rót nước hoa vào chai</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vi-VN" b="1" i="0" dirty="0">
                <a:solidFill>
                  <a:srgbClr val="090E1D"/>
                </a:solidFill>
                <a:effectLst/>
                <a:latin typeface="Open Sans" panose="020B0606030504020204" pitchFamily="34" charset="0"/>
              </a:rPr>
              <a:t>Nguyên nhân gây ra tai nạn khi vận hành máy chiết rót nước hoa vào chai</a:t>
            </a:r>
            <a:r>
              <a:rPr lang="en-US" sz="2400" dirty="0"/>
              <a:t>:</a:t>
            </a:r>
          </a:p>
          <a:p>
            <a:pPr algn="l"/>
            <a:r>
              <a:rPr lang="vi-VN" b="0" i="0" dirty="0">
                <a:solidFill>
                  <a:srgbClr val="4C4F5A"/>
                </a:solidFill>
                <a:effectLst/>
                <a:latin typeface="Open Sans" panose="020B0606030504020204" pitchFamily="34" charset="0"/>
              </a:rPr>
              <a:t>Các tai nạn trong quá trình vận hành máy chiết rót nước hoa thường xuất phát từ nhiều nguyên nhân khác nhau. Một trong những nguy cơ chính là sự cố kỹ thuật do máy không được bảo dưỡng định kỳ. Thiết bị hỏng hóc, cảm biến không hoạt động đúng cách hay van không đóng mở chặt có thể dẫn đến rủi ro rò rỉ và gián đoạn quy trình sản xuất.</a:t>
            </a:r>
          </a:p>
          <a:p>
            <a:pPr algn="l"/>
            <a:r>
              <a:rPr lang="vi-VN" b="0" i="0" dirty="0">
                <a:solidFill>
                  <a:srgbClr val="4C4F5A"/>
                </a:solidFill>
                <a:effectLst/>
                <a:latin typeface="Open Sans" panose="020B0606030504020204" pitchFamily="34" charset="0"/>
              </a:rPr>
              <a:t>Không đồng đều áp suất và nhiệt độ trong máy cũng là một nguyên nhân tiềm ẩn, gây ra sự chênh lệch trong lượng nước hoa được chiết rót vào mỗi chai. Điều này có thể dẫn đến sự không đồng nhất trong chất lượng sản phẩm, ảnh hưởng đến uy tín thương hiệu.</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máy chiết rót nước hoa vào chai</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vi-VN" b="1" i="0" dirty="0">
                <a:solidFill>
                  <a:srgbClr val="090E1D"/>
                </a:solidFill>
                <a:effectLst/>
                <a:latin typeface="Open Sans" panose="020B0606030504020204" pitchFamily="34" charset="0"/>
              </a:rPr>
              <a:t>Biện pháp phòng tránh tai nạn khi vận hành máy chiết rót nước hoa vào chai</a:t>
            </a:r>
            <a:r>
              <a:rPr lang="en-US" sz="2400" dirty="0"/>
              <a:t>:</a:t>
            </a:r>
          </a:p>
          <a:p>
            <a:pPr algn="l"/>
            <a:r>
              <a:rPr lang="vi-VN" b="0" i="0" dirty="0">
                <a:solidFill>
                  <a:srgbClr val="4C4F5A"/>
                </a:solidFill>
                <a:effectLst/>
                <a:latin typeface="Open Sans" panose="020B0606030504020204" pitchFamily="34" charset="0"/>
              </a:rPr>
              <a:t>Để đảm bảo an toàn và tránh tai nạn khi vận hành máy chiết rót nước hoa vào chai, các biện pháp phòng tránh là quan trọng. Đầu tiên, đảm bảo việc bảo dưỡng định kỳ máy, kiểm tra và thay thế bất kỳ thành phần nào bị hỏng.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Việc này giúp ngăn chặn các sự cố kỹ thuật và đảm bảo hiệu suất ổn định của máy.</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máy chiết rót nước hoa vào chai</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vi-VN" b="1" i="0" dirty="0">
                <a:solidFill>
                  <a:srgbClr val="090E1D"/>
                </a:solidFill>
                <a:effectLst/>
                <a:latin typeface="Open Sans" panose="020B0606030504020204" pitchFamily="34" charset="0"/>
              </a:rPr>
              <a:t>Quy định an toàn lao động khi vận hành máy chiết rót nước hoa vào chai</a:t>
            </a:r>
            <a:r>
              <a:rPr lang="en-US" sz="2400" dirty="0"/>
              <a:t>:</a:t>
            </a:r>
          </a:p>
          <a:p>
            <a:pPr algn="l"/>
            <a:r>
              <a:rPr lang="vi-VN" b="0" i="0" dirty="0">
                <a:solidFill>
                  <a:srgbClr val="4C4F5A"/>
                </a:solidFill>
                <a:effectLst/>
                <a:latin typeface="Open Sans" panose="020B0606030504020204" pitchFamily="34" charset="0"/>
              </a:rPr>
              <a:t>Để đảm bảo an toàn lao động khi vận hành máy chiết rót nước hoa vào chai, cần thiết lập các quy định cụ thể.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Nhân viên cần được đào tạo về việc sử dụng máy một cách an toàn, bao gồm cách khởi động và tắt máy, cũng như làm thế nào để đối phó với tình huống khẩn cấp.</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máy chiết rót nước hoa vào chai</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vi-VN" b="1" i="0" dirty="0">
                <a:solidFill>
                  <a:srgbClr val="090E1D"/>
                </a:solidFill>
                <a:effectLst/>
                <a:latin typeface="Open Sans" panose="020B0606030504020204" pitchFamily="34" charset="0"/>
              </a:rPr>
              <a:t>Xử lý tình huống tai nạn khẩn cấp khi vận hành máy chiết rót nước hoa vào chai</a:t>
            </a:r>
            <a:r>
              <a:rPr lang="en-US" sz="2400" dirty="0"/>
              <a:t>:</a:t>
            </a:r>
          </a:p>
          <a:p>
            <a:pPr algn="l"/>
            <a:r>
              <a:rPr lang="vi-VN" b="0" i="0" dirty="0">
                <a:solidFill>
                  <a:srgbClr val="4C4F5A"/>
                </a:solidFill>
                <a:effectLst/>
                <a:latin typeface="Open Sans" panose="020B0606030504020204" pitchFamily="34" charset="0"/>
              </a:rPr>
              <a:t>Trong trường hợp xảy ra tai nạn khẩn cấp khi vận hành máy chiết rót nước hoa vào chai, việc xử lý tình huống ngay lập tức là quan trọng để giảm thiểu hậu quả. Nhân viên cần được đào tạo về kỹ thuật sơ cứu và biện pháp an toàn để đối phó với các tình huống nguy hiểm.</a:t>
            </a:r>
          </a:p>
          <a:p>
            <a:pPr algn="l"/>
            <a:r>
              <a:rPr lang="vi-VN" b="0" i="0" dirty="0">
                <a:solidFill>
                  <a:srgbClr val="4C4F5A"/>
                </a:solidFill>
                <a:effectLst/>
                <a:latin typeface="Open Sans" panose="020B0606030504020204" pitchFamily="34" charset="0"/>
              </a:rPr>
              <a:t>Quan trọng nhất là việc bảo vệ bản thân. Nhân viên cần biết cách ngừng máy một cách an toàn và kích hoạt hệ thống bảo vệ nhanh chóng. </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183</TotalTime>
  <Words>3035</Words>
  <Application>Microsoft Office PowerPoint</Application>
  <PresentationFormat>Custom</PresentationFormat>
  <Paragraphs>125</Paragraphs>
  <Slides>28</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NƯỚC HOA</vt:lpstr>
      <vt:lpstr>Một số vụ tai nạn trong  nhà máy sản xuất nước hoa</vt:lpstr>
      <vt:lpstr>Tóm tắt bài học</vt:lpstr>
      <vt:lpstr>Vận hành máy pha trộn hương liệu</vt:lpstr>
      <vt:lpstr>Vận hành máy pha trộn hương liệu</vt:lpstr>
      <vt:lpstr>Vận hành máy pha trộn hương liệu</vt:lpstr>
      <vt:lpstr>Vận hành máy pha trộn hương liệu</vt:lpstr>
      <vt:lpstr>Vận hành máy pha trộn hương liệu</vt:lpstr>
      <vt:lpstr>Vận hành máy pha trộn hương liệu</vt:lpstr>
      <vt:lpstr>Vận hành máy chưng cất và lọc bỏ tạp chất hỗn hợp nước hoa</vt:lpstr>
      <vt:lpstr>Vận hành máy chưng cất và lọc bỏ tạp chất hỗn hợp nước hoa</vt:lpstr>
      <vt:lpstr>Vận hành máy chưng cất và lọc bỏ tạp chất hỗn hợp nước hoa</vt:lpstr>
      <vt:lpstr>Vận hành máy chưng cất và lọc bỏ tạp chất hỗn hợp nước hoa</vt:lpstr>
      <vt:lpstr>Vận hành máy chưng cất và lọc bỏ tạp chất hỗn hợp nước hoa</vt:lpstr>
      <vt:lpstr>Vận hành máy chưng cất và lọc bỏ tạp chất hỗn hợp nước hoa</vt:lpstr>
      <vt:lpstr>Trung hòa và kiểm tra chất lượng nước hoa thành phẩm</vt:lpstr>
      <vt:lpstr>Trung hòa và kiểm tra chất lượng nước hoa thành phẩm</vt:lpstr>
      <vt:lpstr>Trung hòa và kiểm tra chất lượng nước hoa thành phẩm</vt:lpstr>
      <vt:lpstr>Trung hòa và kiểm tra chất lượng nước hoa thành phẩm</vt:lpstr>
      <vt:lpstr>Trung hòa và kiểm tra chất lượng nước hoa thành phẩm</vt:lpstr>
      <vt:lpstr>Trung hòa và kiểm tra chất lượng nước hoa thành phẩm</vt:lpstr>
      <vt:lpstr>Vận hành máy chiết rót nước hoa vào chai</vt:lpstr>
      <vt:lpstr>Vận hành máy chiết rót nước hoa vào chai</vt:lpstr>
      <vt:lpstr>Vận hành máy chiết rót nước hoa vào chai</vt:lpstr>
      <vt:lpstr>Vận hành máy chiết rót nước hoa vào chai</vt:lpstr>
      <vt:lpstr>Vận hành máy chiết rót nước hoa vào chai</vt:lpstr>
      <vt:lpstr>Vận hành máy chiết rót nước hoa vào chai</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21</cp:revision>
  <dcterms:created xsi:type="dcterms:W3CDTF">2024-03-23T04:43:33Z</dcterms:created>
  <dcterms:modified xsi:type="dcterms:W3CDTF">2024-04-02T08:38:44Z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