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342" r:id="rId32"/>
    <p:sldId id="343" r:id="rId33"/>
    <p:sldId id="344" r:id="rId34"/>
    <p:sldId id="345" r:id="rId35"/>
    <p:sldId id="346" r:id="rId36"/>
    <p:sldId id="347"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p:scale>
          <a:sx n="110" d="100"/>
          <a:sy n="110" d="100"/>
        </p:scale>
        <p:origin x="588" y="20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641649" y="2188029"/>
            <a:ext cx="4903937"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NƯỚC TƯƠNG</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4E4F8B4F-4B74-B555-F539-6154C5FE3EEB}"/>
              </a:ext>
            </a:extLst>
          </p:cNvPr>
          <p:cNvPicPr>
            <a:picLocks noChangeAspect="1"/>
          </p:cNvPicPr>
          <p:nvPr/>
        </p:nvPicPr>
        <p:blipFill>
          <a:blip r:embed="rId4"/>
          <a:stretch>
            <a:fillRect/>
          </a:stretch>
        </p:blipFill>
        <p:spPr>
          <a:xfrm>
            <a:off x="5155169" y="4539275"/>
            <a:ext cx="1876896" cy="187689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677944"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vi-VN" sz="4000" b="1" dirty="0">
                <a:solidFill>
                  <a:schemeClr val="accent1"/>
                </a:solidFill>
                <a:latin typeface="UTM Aptima" panose="02040603050506020204" pitchFamily="18" charset="0"/>
              </a:rPr>
              <a:t>nhà máy sản xuất nước tương</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nước tương, mặc dù quy trình sản xuất được quản lý chặt chẽ, nhưng vẫn xuất hiện một số vụ tai nạn lao động đáng chú ý</a:t>
            </a:r>
            <a:r>
              <a:rPr lang="en-US" sz="2000" dirty="0">
                <a:ea typeface="+mn-lt"/>
                <a:cs typeface="+mn-lt"/>
              </a:rPr>
              <a:t>:</a:t>
            </a:r>
            <a:endParaRPr lang="en-US" dirty="0"/>
          </a:p>
          <a:p>
            <a:pPr marL="730885" lvl="1" indent="-304165"/>
            <a:r>
              <a:rPr lang="vi-VN" i="0" dirty="0">
                <a:solidFill>
                  <a:srgbClr val="0D0D0D"/>
                </a:solidFill>
                <a:effectLst/>
                <a:latin typeface="Söhne"/>
              </a:rPr>
              <a:t>Chưa Đủ Trang Thiết Bị An Toàn</a:t>
            </a:r>
            <a:endParaRPr lang="en-US" i="0" dirty="0">
              <a:solidFill>
                <a:srgbClr val="0D0D0D"/>
              </a:solidFill>
              <a:effectLst/>
              <a:latin typeface="Söhne"/>
            </a:endParaRPr>
          </a:p>
          <a:p>
            <a:pPr marL="730885" lvl="1" indent="-304165"/>
            <a:r>
              <a:rPr lang="pt-BR" i="0" dirty="0">
                <a:solidFill>
                  <a:srgbClr val="0D0D0D"/>
                </a:solidFill>
                <a:effectLst/>
                <a:latin typeface="Söhne"/>
              </a:rPr>
              <a:t>Quản Lý Nguyên Liệu Không An Toàn</a:t>
            </a:r>
            <a:endParaRPr lang="en-US" dirty="0">
              <a:solidFill>
                <a:srgbClr val="0D0D0D"/>
              </a:solidFill>
              <a:latin typeface="Söhne"/>
            </a:endParaRPr>
          </a:p>
          <a:p>
            <a:pPr marL="730885" lvl="1" indent="-304165"/>
            <a:r>
              <a:rPr lang="pt-BR" i="0" dirty="0">
                <a:solidFill>
                  <a:srgbClr val="0D0D0D"/>
                </a:solidFill>
                <a:effectLst/>
                <a:latin typeface="Söhne"/>
              </a:rPr>
              <a:t>Lỗi Trong Quy Trình Máy Móc</a:t>
            </a:r>
            <a:endParaRPr lang="en-US" i="0" dirty="0">
              <a:solidFill>
                <a:srgbClr val="0D0D0D"/>
              </a:solidFill>
              <a:effectLst/>
              <a:latin typeface="Söhne"/>
            </a:endParaRPr>
          </a:p>
          <a:p>
            <a:pPr marL="730885" lvl="1" indent="-304165"/>
            <a:r>
              <a:rPr lang="en-US" i="0" dirty="0" err="1">
                <a:solidFill>
                  <a:srgbClr val="0D0D0D"/>
                </a:solidFill>
                <a:effectLst/>
                <a:latin typeface="Söhne"/>
              </a:rPr>
              <a:t>Thiếu</a:t>
            </a:r>
            <a:r>
              <a:rPr lang="en-US" i="0" dirty="0">
                <a:solidFill>
                  <a:srgbClr val="0D0D0D"/>
                </a:solidFill>
                <a:effectLst/>
                <a:latin typeface="Söhne"/>
              </a:rPr>
              <a:t> </a:t>
            </a:r>
            <a:r>
              <a:rPr lang="en-US" i="0" dirty="0" err="1">
                <a:solidFill>
                  <a:srgbClr val="0D0D0D"/>
                </a:solidFill>
                <a:effectLst/>
                <a:latin typeface="Söhne"/>
              </a:rPr>
              <a:t>Đào</a:t>
            </a:r>
            <a:r>
              <a:rPr lang="en-US" i="0" dirty="0">
                <a:solidFill>
                  <a:srgbClr val="0D0D0D"/>
                </a:solidFill>
                <a:effectLst/>
                <a:latin typeface="Söhne"/>
              </a:rPr>
              <a:t> </a:t>
            </a:r>
            <a:r>
              <a:rPr lang="en-US" i="0" dirty="0" err="1">
                <a:solidFill>
                  <a:srgbClr val="0D0D0D"/>
                </a:solidFill>
                <a:effectLst/>
                <a:latin typeface="Söhne"/>
              </a:rPr>
              <a:t>Tạo</a:t>
            </a:r>
            <a:r>
              <a:rPr lang="en-US" i="0" dirty="0">
                <a:solidFill>
                  <a:srgbClr val="0D0D0D"/>
                </a:solidFill>
                <a:effectLst/>
                <a:latin typeface="Söhne"/>
              </a:rPr>
              <a:t> An </a:t>
            </a:r>
            <a:r>
              <a:rPr lang="en-US" i="0" dirty="0" err="1">
                <a:solidFill>
                  <a:srgbClr val="0D0D0D"/>
                </a:solidFill>
                <a:effectLst/>
                <a:latin typeface="Söhne"/>
              </a:rPr>
              <a:t>Toàn</a:t>
            </a:r>
            <a:endParaRPr lang="pt-BR" i="0" dirty="0">
              <a:solidFill>
                <a:srgbClr val="0D0D0D"/>
              </a:solidFill>
              <a:effectLst/>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lnSpcReduction="20000"/>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hấp đậu nành để chuẩn bị sản xuất nước tương </a:t>
            </a:r>
            <a:endParaRPr lang="en-US" dirty="0"/>
          </a:p>
          <a:p>
            <a:pPr marL="304165" indent="-304165">
              <a:buClr>
                <a:schemeClr val="tx1"/>
              </a:buClr>
            </a:pPr>
            <a:r>
              <a:rPr lang="en-US" dirty="0"/>
              <a:t>2. </a:t>
            </a:r>
            <a:r>
              <a:rPr lang="vi-VN" dirty="0"/>
              <a:t>An toàn vệ sinh lao động đối với nhân viên vận hành máy xay trộn đậu nành với các hương liệu để tạo ra nước tương</a:t>
            </a:r>
            <a:endParaRPr lang="en-US" dirty="0"/>
          </a:p>
          <a:p>
            <a:pPr marL="304165" indent="-304165">
              <a:buClr>
                <a:schemeClr val="tx1"/>
              </a:buClr>
            </a:pPr>
            <a:r>
              <a:rPr lang="en-US" dirty="0"/>
              <a:t>3. </a:t>
            </a:r>
            <a:r>
              <a:rPr lang="vi-VN" dirty="0"/>
              <a:t>An toàn vệ sinh lao động đối với nhân viên lên men hỗn hợp đậu nành với hương liệu đã được xay trộn để chuẩn bị sản xuất nước tương</a:t>
            </a:r>
            <a:endParaRPr lang="en-US" dirty="0"/>
          </a:p>
          <a:p>
            <a:pPr marL="304165" indent="-304165">
              <a:buClr>
                <a:schemeClr val="tx1"/>
              </a:buClr>
            </a:pPr>
            <a:r>
              <a:rPr lang="en-US" dirty="0"/>
              <a:t>4. </a:t>
            </a:r>
            <a:r>
              <a:rPr lang="vi-VN" dirty="0"/>
              <a:t>An toàn vệ sinh lao động đối với nhân viên vận hành máy lọc và chưng cất hỗn hợp đậu nành đã lên men để tạo thành nước tương thành phẩm</a:t>
            </a:r>
            <a:endParaRPr lang="en-US" dirty="0"/>
          </a:p>
          <a:p>
            <a:pPr marL="304165" indent="-304165">
              <a:buClr>
                <a:schemeClr val="tx1"/>
              </a:buClr>
            </a:pPr>
            <a:r>
              <a:rPr lang="en-US" dirty="0"/>
              <a:t>5. </a:t>
            </a:r>
            <a:r>
              <a:rPr lang="vi-VN" dirty="0"/>
              <a:t>An toàn vệ sinh lao động đối với nhân viên vận hành máy chiết rót nước tương vào chai</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hấp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đậu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nành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hấp đậu nành để chuẩn bị sản xuất nước tương </a:t>
            </a:r>
            <a:endParaRPr lang="en-US" sz="2400" b="1" i="0" dirty="0">
              <a:effectLst/>
              <a:latin typeface="Söhne"/>
            </a:endParaRPr>
          </a:p>
          <a:p>
            <a:r>
              <a:rPr lang="vi-VN" b="0" i="0" dirty="0">
                <a:effectLst/>
                <a:latin typeface="Open Sans" panose="020B0606030504020204" pitchFamily="34" charset="0"/>
              </a:rPr>
              <a:t>Đặc điểm công việc vận hành máy hấp đậu nành để chuẩn bị sản xuất nước tương là một quá trình phức tạp đòi hỏi sự chuyên nghiệp và hiểu biết sâu rộng về ngành công nghiệp thực phẩm. </a:t>
            </a:r>
            <a:endParaRPr lang="en-US" b="0" i="0" dirty="0">
              <a:effectLst/>
              <a:latin typeface="Open Sans" panose="020B0606030504020204" pitchFamily="34" charset="0"/>
            </a:endParaRPr>
          </a:p>
          <a:p>
            <a:r>
              <a:rPr lang="vi-VN" b="0" i="0" dirty="0">
                <a:effectLst/>
                <a:latin typeface="Open Sans" panose="020B0606030504020204" pitchFamily="34" charset="0"/>
              </a:rPr>
              <a:t>Người làm việc trong lĩnh vực này phải có kỹ năng chăm sóc và vận hành máy móc hiện đại, đặc biệt là máy hấp đậu nành, một bước quan trọng trong chuỗi sản xuất nước tương.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83FEFB31-2DDA-5E67-F8D7-FD52EFC293F3}"/>
              </a:ext>
            </a:extLst>
          </p:cNvPr>
          <p:cNvPicPr>
            <a:picLocks noChangeAspect="1"/>
          </p:cNvPicPr>
          <p:nvPr/>
        </p:nvPicPr>
        <p:blipFill>
          <a:blip r:embed="rId3"/>
          <a:stretch>
            <a:fillRect/>
          </a:stretch>
        </p:blipFill>
        <p:spPr>
          <a:xfrm>
            <a:off x="-602332" y="3426903"/>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hấp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đậu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nành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trong quá trình vận hành máy hấp đậu nành để chuẩn bị sản xuất nước tương</a:t>
            </a:r>
            <a:endParaRPr lang="en-US" sz="2400" b="1" i="0" dirty="0">
              <a:effectLst/>
              <a:latin typeface="Söhne"/>
            </a:endParaRPr>
          </a:p>
          <a:p>
            <a:r>
              <a:rPr lang="vi-VN" b="0" i="0" dirty="0">
                <a:effectLst/>
                <a:latin typeface="Open Sans" panose="020B0606030504020204" pitchFamily="34" charset="0"/>
              </a:rPr>
              <a:t>Trong quá trình vận hành máy hấp đậu nành để chuẩn bị sản xuất nước tương, các dạng tai nạn có thể xuất hiện và ảnh hưởng đến quy trình sản xuất. Một trong những rủi ro phổ biến là tai nạn liên quan đến máy móc.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cần cảnh báo về nguy cơ va chạm, nhiệt độ cao, và đảm bảo rằng các bộ phận máy đều đang hoạt động đúng cách.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42FAE5F-F915-F0BE-6507-B73E849C70D2}"/>
              </a:ext>
            </a:extLst>
          </p:cNvPr>
          <p:cNvPicPr>
            <a:picLocks noChangeAspect="1"/>
          </p:cNvPicPr>
          <p:nvPr/>
        </p:nvPicPr>
        <p:blipFill>
          <a:blip r:embed="rId3"/>
          <a:stretch>
            <a:fillRect/>
          </a:stretch>
        </p:blipFill>
        <p:spPr>
          <a:xfrm>
            <a:off x="-602332" y="3426903"/>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hấp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đậu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nành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khi vận hành máy hấp đậu nành để chuẩn bị sản xuất nước tương</a:t>
            </a:r>
            <a:endParaRPr lang="en-US" sz="2400" b="1" i="0" dirty="0">
              <a:effectLst/>
              <a:latin typeface="Söhne"/>
            </a:endParaRPr>
          </a:p>
          <a:p>
            <a:r>
              <a:rPr lang="vi-VN" b="0" i="0" dirty="0">
                <a:effectLst/>
                <a:latin typeface="Open Sans" panose="020B0606030504020204" pitchFamily="34" charset="0"/>
              </a:rPr>
              <a:t>Nguyên nhân gây ra tai nạn khi vận hành máy hấp đậu nành để chuẩn bị sản xuất nước tương có thể bắt nguồn từ nhiều khía cạnh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quan trọng là thiếu hiểu biết hoặc đào tạo không đầy đủ về quy trình và kỹ thuật vận hành máy. Nhân viên cần phải hiểu rõ về cách điều chỉnh các tham số như nhiệt độ, áp suất và thời gian hấp để tránh tình trạng không kiểm soát.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FC18A6A-1876-B269-23A8-2C167AFC740E}"/>
              </a:ext>
            </a:extLst>
          </p:cNvPr>
          <p:cNvPicPr>
            <a:picLocks noChangeAspect="1"/>
          </p:cNvPicPr>
          <p:nvPr/>
        </p:nvPicPr>
        <p:blipFill>
          <a:blip r:embed="rId3"/>
          <a:stretch>
            <a:fillRect/>
          </a:stretch>
        </p:blipFill>
        <p:spPr>
          <a:xfrm>
            <a:off x="-602332" y="3426903"/>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hấp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đậu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nành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khi vận hành máy hấp đậu nành để chuẩn bị sản xuất nước tương</a:t>
            </a:r>
            <a:endParaRPr lang="en-US" sz="2400" b="1" i="0" dirty="0">
              <a:effectLst/>
              <a:latin typeface="Söhne"/>
            </a:endParaRPr>
          </a:p>
          <a:p>
            <a:r>
              <a:rPr lang="vi-VN" b="0" i="0" dirty="0">
                <a:effectLst/>
                <a:latin typeface="Open Sans" panose="020B0606030504020204" pitchFamily="34" charset="0"/>
              </a:rPr>
              <a:t>Để đảm bảo an toàn lao động khi vận hành máy hấp đậu nành trong quá trình chuẩn bị sản xuất nước tương, việc thực hiện biện pháp phòng tránh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và quan trọng nhất, nhân viên cần được huấn luyện đầy đủ về an toàn lao động và quy trình vận hành máy. Điều này bao gồm việc học cách điều chỉnh và kiểm soát các tham số máy như nhiệt độ, áp suất và thời gian hấp một cách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2F9509B-118D-785F-C716-98EDD324FB52}"/>
              </a:ext>
            </a:extLst>
          </p:cNvPr>
          <p:cNvPicPr>
            <a:picLocks noChangeAspect="1"/>
          </p:cNvPicPr>
          <p:nvPr/>
        </p:nvPicPr>
        <p:blipFill>
          <a:blip r:embed="rId3"/>
          <a:stretch>
            <a:fillRect/>
          </a:stretch>
        </p:blipFill>
        <p:spPr>
          <a:xfrm>
            <a:off x="-602332" y="3426903"/>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hấp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đậu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nành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hấp đậu nành để chuẩn bị sản xuất nước tương</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hấp đậu nành trong quá trình chuẩn bị sản xuất nước tương là một phần quan trọng của hệ thống quản lý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tham gia quá trình này phải được đào tạo về việc sử dụng máy móc và các thiết bị an toàn. Điều này bao gồm việc họ hiểu rõ về cách điều chỉnh và theo dõi các tham số kỹ thuật như nhiệt độ, áp suất và thời gian hấp một cách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CEBFAC7-9BC4-DC82-8CB0-2436E6383F61}"/>
              </a:ext>
            </a:extLst>
          </p:cNvPr>
          <p:cNvPicPr>
            <a:picLocks noChangeAspect="1"/>
          </p:cNvPicPr>
          <p:nvPr/>
        </p:nvPicPr>
        <p:blipFill>
          <a:blip r:embed="rId3"/>
          <a:stretch>
            <a:fillRect/>
          </a:stretch>
        </p:blipFill>
        <p:spPr>
          <a:xfrm>
            <a:off x="-602332" y="3426903"/>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hấp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đậu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nành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khẩn cấp khi vận hành máy hấp đậu nành để chuẩn bị sản xuất nước tương</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hấp đậu nành là một khía cạnh quan trọng của quy trình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cần được đào tạo để xử lý mọi tình huống không mong muốn một cách chín chắn và nhanh chóng. Trong trường hợp máy móc gặp sự cố, việc tắt nguồn điện và ngừng quá trình ngay lập tức là ưu tiên hàng đầu để đảm bảo an toàn cho mọi người trong xưởng.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08D0FCF-DE64-BBEA-0CD3-213D745E1D1A}"/>
              </a:ext>
            </a:extLst>
          </p:cNvPr>
          <p:cNvPicPr>
            <a:picLocks noChangeAspect="1"/>
          </p:cNvPicPr>
          <p:nvPr/>
        </p:nvPicPr>
        <p:blipFill>
          <a:blip r:embed="rId3"/>
          <a:stretch>
            <a:fillRect/>
          </a:stretch>
        </p:blipFill>
        <p:spPr>
          <a:xfrm>
            <a:off x="-602332" y="3426903"/>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xay trộn đậu nành với các hương liệu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xay trộn đậu nành với các hương liệu để tạo ra nước tương</a:t>
            </a:r>
            <a:r>
              <a:rPr lang="en-US" sz="2000" dirty="0"/>
              <a:t>:</a:t>
            </a:r>
          </a:p>
          <a:p>
            <a:pPr algn="l"/>
            <a:r>
              <a:rPr lang="vi-VN" b="0" i="0" dirty="0">
                <a:effectLst/>
                <a:latin typeface="Open Sans" panose="020B0606030504020204" pitchFamily="34" charset="0"/>
              </a:rPr>
              <a:t>Trong quá trình vận hành máy xay trộn đậu nành để sản xuất nước tương, các chuyên gia và công nhân thường phải chú ý đến nhiều đặc điểm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yếu tố quan trọng là việc kết hợp đậu nành với các loại hương liệu để tạo ra hương vị đặc trưng cho nước tương (soy sauce). Quá trình này đòi hỏi sự chăm sóc và kiểm soát đặc biệt để đảm bảo chất lượng cao.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05195A8B-E605-1B1E-4FCD-E0FD2BB77A92}"/>
              </a:ext>
            </a:extLst>
          </p:cNvPr>
          <p:cNvPicPr>
            <a:picLocks noChangeAspect="1"/>
          </p:cNvPicPr>
          <p:nvPr/>
        </p:nvPicPr>
        <p:blipFill>
          <a:blip r:embed="rId3"/>
          <a:stretch>
            <a:fillRect/>
          </a:stretch>
        </p:blipFill>
        <p:spPr>
          <a:xfrm>
            <a:off x="6814492"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xay trộn đậu nành với các hương liệu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xay trộn đậu nành với các hương liệu để tạo ra nước tương</a:t>
            </a:r>
            <a:r>
              <a:rPr lang="en-US" sz="2000" dirty="0"/>
              <a:t>:</a:t>
            </a:r>
          </a:p>
          <a:p>
            <a:pPr algn="l"/>
            <a:r>
              <a:rPr lang="vi-VN" b="0" i="0" dirty="0">
                <a:effectLst/>
                <a:latin typeface="Open Sans" panose="020B0606030504020204" pitchFamily="34" charset="0"/>
              </a:rPr>
              <a:t>Trong quá trình vận hành máy xay trộn đậu nành để sản xuất nước tương, có nhiều loại tai nạn có thể xảy ra, đòi hỏi sự cẩn trọng và quản lý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số dạng tai nạn phổ biến bao gồm rủi ro nghiêm trọng khi xử lý nguyên liệu. Ví dụ, nếu không tuân thủ đúng quy trình an toàn, nguy cơ mắc kẹt hoặc bị thương tay trong quá trình thêm đậu nành vào máy xay là rất lớn.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EB29AEE-EA13-C6FD-97F3-CEBF0759734E}"/>
              </a:ext>
            </a:extLst>
          </p:cNvPr>
          <p:cNvPicPr>
            <a:picLocks noChangeAspect="1"/>
          </p:cNvPicPr>
          <p:nvPr/>
        </p:nvPicPr>
        <p:blipFill>
          <a:blip r:embed="rId3"/>
          <a:stretch>
            <a:fillRect/>
          </a:stretch>
        </p:blipFill>
        <p:spPr>
          <a:xfrm>
            <a:off x="6814492"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xay trộn đậu nành với các hương liệu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xay trộn đậu nành với các hương liệu để tạo ra nước tương</a:t>
            </a:r>
            <a:endParaRPr lang="en-US" dirty="0">
              <a:latin typeface="Open Sans" panose="020B0606030504020204" pitchFamily="34" charset="0"/>
            </a:endParaRPr>
          </a:p>
          <a:p>
            <a:r>
              <a:rPr lang="vi-VN" b="0" i="0" dirty="0">
                <a:effectLst/>
                <a:latin typeface="Open Sans" panose="020B0606030504020204" pitchFamily="34" charset="0"/>
              </a:rPr>
              <a:t>Tai nạn trong quá trình vận hành máy xay trộn đậu nành và hương liệu khiến nhiều nguyên nhân có thể được xác định. Một trong những nguyên nhân quan trọng là sự thiếu hiểu biết hoặc không chú ý đến quy trình an toàn.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có thể không đảm bảo rằng tất cả các bước đều được thực hiện đúng cách, từ việc thêm nguyên liệu đến giữ gìn máy móc.</a:t>
            </a:r>
            <a:endParaRPr lang="vi-VN"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ED37C23-4605-CE86-416E-9D9C15A4C396}"/>
              </a:ext>
            </a:extLst>
          </p:cNvPr>
          <p:cNvPicPr>
            <a:picLocks noChangeAspect="1"/>
          </p:cNvPicPr>
          <p:nvPr/>
        </p:nvPicPr>
        <p:blipFill>
          <a:blip r:embed="rId3"/>
          <a:stretch>
            <a:fillRect/>
          </a:stretch>
        </p:blipFill>
        <p:spPr>
          <a:xfrm>
            <a:off x="6814492"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xay trộn đậu nành với các hương liệu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xay trộn đậu nành với các hương liệu để tạo ra nước tương</a:t>
            </a:r>
            <a:r>
              <a:rPr lang="en-US" sz="2000" dirty="0"/>
              <a:t>:</a:t>
            </a:r>
          </a:p>
          <a:p>
            <a:pPr algn="l">
              <a:buFont typeface="Arial" panose="020B0604020202020204" pitchFamily="34" charset="0"/>
              <a:buChar char="•"/>
            </a:pPr>
            <a:r>
              <a:rPr lang="vi-VN" b="0" i="0" dirty="0">
                <a:effectLst/>
                <a:latin typeface="Open Sans" panose="020B0606030504020204" pitchFamily="34" charset="0"/>
              </a:rPr>
              <a:t>Để đảm bảo an toàn trong quá trình vận hành máy xay trộn đậu nành và hương liệu để sản xuất nước tương, việc thực hiện các biện pháp phòng tránh là không thể thiếu. </a:t>
            </a:r>
            <a:endParaRPr lang="en-US" b="0" i="0" dirty="0">
              <a:effectLst/>
              <a:latin typeface="Open Sans" panose="020B0606030504020204" pitchFamily="34" charset="0"/>
            </a:endParaRPr>
          </a:p>
          <a:p>
            <a:pPr algn="l">
              <a:buFont typeface="Arial" panose="020B0604020202020204" pitchFamily="34" charset="0"/>
              <a:buChar char="•"/>
            </a:pPr>
            <a:r>
              <a:rPr lang="vi-VN" b="0" i="0" dirty="0">
                <a:effectLst/>
                <a:latin typeface="Open Sans" panose="020B0606030504020204" pitchFamily="34" charset="0"/>
              </a:rPr>
              <a:t>Quan trắc môi trường lao động đóng vai trò quan trọng trong việc đánh giá và giảm thiểu rủi ro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3F021C0-9DBA-5455-DDFC-E40E5648EB0F}"/>
              </a:ext>
            </a:extLst>
          </p:cNvPr>
          <p:cNvPicPr>
            <a:picLocks noChangeAspect="1"/>
          </p:cNvPicPr>
          <p:nvPr/>
        </p:nvPicPr>
        <p:blipFill>
          <a:blip r:embed="rId3"/>
          <a:stretch>
            <a:fillRect/>
          </a:stretch>
        </p:blipFill>
        <p:spPr>
          <a:xfrm>
            <a:off x="6814492"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xay trộn đậu nành với các hương liệu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xay trộn đậu nành với các hương liệu để tạo ra nước tương</a:t>
            </a:r>
            <a:r>
              <a:rPr lang="en-US" sz="2000" dirty="0"/>
              <a:t>:</a:t>
            </a:r>
          </a:p>
          <a:p>
            <a:pPr algn="l"/>
            <a:r>
              <a:rPr lang="vi-VN" b="0" i="0" dirty="0">
                <a:effectLst/>
                <a:latin typeface="Open Sans" panose="020B0606030504020204" pitchFamily="34" charset="0"/>
              </a:rPr>
              <a:t>Quy định an toàn lao động khi vận hành máy xay trộn đậu nành và hương liệu là một phần quan trọng để đảm bảo môi trường làm việc an toàn và bảo vệ sức khỏe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Theo quy định này, mọi người lao động cần được đào tạo đầy đủ về quy trình an toàn và sử dụng trang thiết bị bảo hộ cá nhân.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3EBA216-BCC3-97C0-13B9-4AC91ABA37B2}"/>
              </a:ext>
            </a:extLst>
          </p:cNvPr>
          <p:cNvPicPr>
            <a:picLocks noChangeAspect="1"/>
          </p:cNvPicPr>
          <p:nvPr/>
        </p:nvPicPr>
        <p:blipFill>
          <a:blip r:embed="rId3"/>
          <a:stretch>
            <a:fillRect/>
          </a:stretch>
        </p:blipFill>
        <p:spPr>
          <a:xfrm>
            <a:off x="6814492" y="1048047"/>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xay trộn đậu nành với các hương liệu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xay trộn đậu nành với các hương liệu để tạo ra nước tương</a:t>
            </a:r>
            <a:r>
              <a:rPr lang="en-US" sz="2000" dirty="0"/>
              <a:t>:</a:t>
            </a:r>
          </a:p>
          <a:p>
            <a:pPr algn="l"/>
            <a:r>
              <a:rPr lang="vi-VN" b="0" i="0" dirty="0">
                <a:effectLst/>
                <a:latin typeface="Open Sans" panose="020B0606030504020204" pitchFamily="34" charset="0"/>
              </a:rPr>
              <a:t>Xử lý tình huống tai nạn khẩn cấp là một khía cạnh quan trọng trong an toàn lao động khi vận hành máy xay trộn đậu nành và hương liệu.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tổ chức và triển khai kịp thời các biện pháp cứu thương là quyết định quan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7AE40F2-1876-5FA7-9B08-E9AF28E19314}"/>
              </a:ext>
            </a:extLst>
          </p:cNvPr>
          <p:cNvPicPr>
            <a:picLocks noChangeAspect="1"/>
          </p:cNvPicPr>
          <p:nvPr/>
        </p:nvPicPr>
        <p:blipFill>
          <a:blip r:embed="rId3"/>
          <a:stretch>
            <a:fillRect/>
          </a:stretch>
        </p:blipFill>
        <p:spPr>
          <a:xfrm>
            <a:off x="6814492" y="1048047"/>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Lên men hỗn hợp đậu nành với hương liệu đã được xay trộn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lên men hỗn hợp đậu nành với hương liệu đã được xay trộn để chuẩn bị sản xuất nước tương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Đặc điểm công việc lên men hỗn hợp đậu nành với hương liệu là một quá trình phức tạp đòi hỏi sự chuyên sâu và kỹ thuật cao trong việc sản xuất nước tương, một sản phẩm truyền thống quan trọng trong ẩm thực Á Đông.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bắt đầu bằng việc chọn lựa đậu nành chất lượng cao, sau đó đậu nành được ngâm nước để mềm, giúp tạo điều kiện thuận lợi cho việc lên men.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2640F75-E8F7-1482-3424-A4B458A3F177}"/>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Lên men hỗn hợp đậu nành với hương liệu đã được xay trộn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lên men hỗn hợp đậu nành với hương liệu đã được xay trộn để chuẩn bị sản xuất nước tương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lên men hỗn hợp đậu nành với hương liệu để sản xuất nước tương, có một số dạng tai nạn có thể xảy ra, đòi hỏi sự chú ý và quản lý kỹ thuật.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rủi ro phổ biến là quá trình lên men không đồng đều, dẫn đến sản phẩm cuối cùng không đạt chất lượng mong muốn. Điều này thường xuất phát từ thiếu kiểm soát nhiệt độ và độ ẩm trong quá trình lên men.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AE1AEBE-5683-87B8-DB31-339142EC2B0C}"/>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Lên men hỗn hợp đậu nành với hương liệu đã được xay trộn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lên men hỗn hợp đậu nành với hương liệu đã được xay trộn để chuẩn bị sản xuất nước tương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có thể dẫn đến tai nạn trong quá trình lên men hỗn hợp đậu nành với hương liệu để sản xuất nước tương. </a:t>
            </a:r>
            <a:endParaRPr lang="en-US" dirty="0">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kiểm soát nhiệt độ và độ ẩm. Nếu không duy trì được điều kiện lý tưởng cho vi khuẩn men phát triển, quá trình lên men có thể bị gián đoạn, gây ảnh hưởng đến chất lượng của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EAFF04B-27B8-5590-30D6-D5D884FBF0D4}"/>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Lên men hỗn hợp đậu nành với hương liệu đã được xay trộn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lên men hỗn hợp đậu nành với hương liệu đã được xay trộn để chuẩn bị sản xuất nước tương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quá trình lên men hỗn hợp đậu nành với hương liệu cho sản xuất nước tương diễn ra mà không gặp tai nạn, cần thực hiện một số biện pháp phòng tránh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kiểm soát chặt chẽ nhiệt độ và độ ẩm trong quá trình lên men là quan trọng để đảm bảo môi trường lý tưởng cho sự phát triển của vi khuẩn men.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0982B58-1ADE-53CE-54AA-E3D3437E1B69}"/>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Lên men hỗn hợp đậu nành với hương liệu đã được xay trộn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lên men hỗn hợp đậu nành với hương liệu đã được xay trộn để chuẩn bị sản xuất nước tương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lên men hỗn hợp đậu nành với hương liệu để sản xuất nước tương đóng vai trò quan trọng để bảo vệ sức khỏe của người lao động và đồng thời đảm bảo quá trình sản xuất diễn ra một cách an toàn và hiệu quả.</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việc đảm bảo đội ngũ nhân viên được đào tạo về các quy trình an toàn là quan trọng.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3749FA3-A1DF-B912-345C-7D554A0F8546}"/>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Lên men hỗn hợp đậu nành với hương liệu đã được xay trộn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lên men hỗn hợp đậu nành với hương liệu đã được xay trộn để chuẩn bị sản xuất nước tương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trong quá trình lên men hỗn hợp đậu nành với hương liệu là một phần quan trọng của kế hoạch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sự cố, quan trọng nhất là duy trì tình trạng an toàn cho mọi người lao động và ngăn chặn tình hình trở nên tồi tệ hơn.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B1EDB34-E3AA-B13A-0844-48EDABA033D5}"/>
              </a:ext>
            </a:extLst>
          </p:cNvPr>
          <p:cNvPicPr>
            <a:picLocks noChangeAspect="1"/>
          </p:cNvPicPr>
          <p:nvPr/>
        </p:nvPicPr>
        <p:blipFill>
          <a:blip r:embed="rId3"/>
          <a:stretch>
            <a:fillRect/>
          </a:stretch>
        </p:blipFill>
        <p:spPr>
          <a:xfrm>
            <a:off x="-746348" y="3573016"/>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lọc và chưng cất hỗn hợp đậu nành đã lên men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vận hành máy lọc và chưng cất hỗn hợp đậu nành đã lên men để tạo thành nước tương thành phẩm</a:t>
            </a:r>
            <a:r>
              <a:rPr lang="en-US" sz="2400" dirty="0"/>
              <a:t>:</a:t>
            </a:r>
          </a:p>
          <a:p>
            <a:pPr algn="l"/>
            <a:r>
              <a:rPr lang="vi-VN" b="0" i="0" dirty="0">
                <a:solidFill>
                  <a:srgbClr val="4C4F5A"/>
                </a:solidFill>
                <a:effectLst/>
                <a:latin typeface="Open Sans" panose="020B0606030504020204" pitchFamily="34" charset="0"/>
              </a:rPr>
              <a:t>Trước hết, máy lọc đóng vai trò quan trọng trong việc loại bỏ tạp chất và các phần không mong muốn khác từ hỗn hợp lên men. Quá trình này giúp làm sạch nước tương và tạo nền tảng cho quá trình chưng cất tiếp theo. Việc duy trì sạch sẽ của máy lọc là quan trọng để tránh tình trạng nhiễm bẩn và đảm bảo chất lượng cuối cùng của sản phẩm.</a:t>
            </a:r>
          </a:p>
          <a:p>
            <a:pPr algn="l"/>
            <a:r>
              <a:rPr lang="vi-VN" b="0" i="0" dirty="0">
                <a:solidFill>
                  <a:srgbClr val="4C4F5A"/>
                </a:solidFill>
                <a:effectLst/>
                <a:latin typeface="Open Sans" panose="020B0606030504020204" pitchFamily="34" charset="0"/>
              </a:rPr>
              <a:t>Quá trình chưng cất đậu nành đã lên men được thực hiện với sự chú ý đặc biệt đến nhiệt độ và thời gian. Điều này đảm bảo rằng các hợp chất chính trong đậu nành được giữ lại mà không bị ảnh hưởng bởi các yếu tố bên ngoài.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lọc và chưng cất hỗn hợp đậu nành đã lên men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vận hành máy lọc và chưng cất hỗn hợp đậu nành đã lên men để tạo thành nước tương thành phẩm</a:t>
            </a:r>
            <a:r>
              <a:rPr lang="en-US" sz="2400" dirty="0"/>
              <a:t>:</a:t>
            </a:r>
          </a:p>
          <a:p>
            <a:pPr algn="l"/>
            <a:r>
              <a:rPr lang="vi-VN" b="0" i="0" dirty="0">
                <a:solidFill>
                  <a:srgbClr val="4C4F5A"/>
                </a:solidFill>
                <a:effectLst/>
                <a:latin typeface="Open Sans" panose="020B0606030504020204" pitchFamily="34" charset="0"/>
              </a:rPr>
              <a:t>Trong quá trình vận hành máy lọc và quá trình chưng cất hỗn hợp đậu nành để sản xuất nước tương, có một số rủi ro và tai nạn có thể xảy ra.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Việc hiểu và đối phó với những tình huống này là quan trọng để đảm bảo an toàn cho quy trình sản xuất. Dưới đây là mô tả về các dạng tai nạn phổ biến trong quá trình này.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lọc và chưng cất hỗn hợp đậu nành đã lên men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vận hành máy lọc và chưng cất hỗn hợp đậu nành đã lên men để tạo thành nước tương thành phẩm</a:t>
            </a:r>
            <a:r>
              <a:rPr lang="en-US" sz="2400" dirty="0"/>
              <a:t>:</a:t>
            </a:r>
          </a:p>
          <a:p>
            <a:pPr algn="l"/>
            <a:r>
              <a:rPr lang="vi-VN" b="0" i="0" dirty="0">
                <a:solidFill>
                  <a:srgbClr val="4C4F5A"/>
                </a:solidFill>
                <a:effectLst/>
                <a:latin typeface="Open Sans" panose="020B0606030504020204" pitchFamily="34" charset="0"/>
              </a:rPr>
              <a:t>Các tai nạn trong quá trình vận hành máy lọc và chưng cất đậu nành đôi khi có thể được đặt ra do nhiều nguyên nhân.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nguy cơ chính là thiếu hiểu biết và đào tạo đầy đủ cho nhân viên vận hành. Nếu họ không hiểu rõ về quy trình và các rủi ro liên quan, có thể dẫn đến các hành động không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lọc và chưng cất hỗn hợp đậu nành đã lên men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vận hành máy lọc và chưng cất hỗn hợp đậu nành đã lên men để tạo thành nước tương thành phẩm</a:t>
            </a:r>
            <a:r>
              <a:rPr lang="en-US" sz="2400" dirty="0"/>
              <a:t>:</a:t>
            </a:r>
          </a:p>
          <a:p>
            <a:pPr algn="l"/>
            <a:r>
              <a:rPr lang="vi-VN" b="0" i="0" dirty="0">
                <a:solidFill>
                  <a:srgbClr val="4C4F5A"/>
                </a:solidFill>
                <a:effectLst/>
                <a:latin typeface="Open Sans" panose="020B0606030504020204" pitchFamily="34" charset="0"/>
              </a:rPr>
              <a:t>Để đảm bảo an toàn trong quá trình vận hành máy lọc và chưng cất hỗn hợp đậu nành để sản xuất nước tương, nhiều biện pháp phòng tránh có thể được áp dụng.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Trước hết, việc đào tạo nhân viên vận hành là chìa khóa quan trọng. Bằng cách cung cấp đào tạo đầy đủ về quy trình, an toàn và phòng chống tai nạn, nhân viên có thể hiểu rõ về rủi ro và biện pháp phòng tránh.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lọc và chưng cất hỗn hợp đậu nành đã lên men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vận hành máy lọc và chưng cất hỗn hợp đậu nành đã lên men để tạo thành nước tương thành phẩm</a:t>
            </a:r>
            <a:r>
              <a:rPr lang="en-US" sz="2400" dirty="0"/>
              <a:t>:</a:t>
            </a:r>
          </a:p>
          <a:p>
            <a:pPr algn="l"/>
            <a:r>
              <a:rPr lang="vi-VN" b="0" i="0" dirty="0">
                <a:solidFill>
                  <a:srgbClr val="4C4F5A"/>
                </a:solidFill>
                <a:effectLst/>
                <a:latin typeface="Open Sans" panose="020B0606030504020204" pitchFamily="34" charset="0"/>
              </a:rPr>
              <a:t>Trong quá trình vận hành máy lọc và chưng cất hỗn hợp đậu nành để sản xuất nước tương, việc tuân thủ các quy định an toàn lao động là quan trọng để bảo vệ nhân viên và đảm bảo quy trình sản xuất diễn ra một cách an toàn và hiệu quả.</a:t>
            </a:r>
          </a:p>
          <a:p>
            <a:pPr algn="l"/>
            <a:r>
              <a:rPr lang="vi-VN" b="0" i="0" dirty="0">
                <a:solidFill>
                  <a:srgbClr val="4C4F5A"/>
                </a:solidFill>
                <a:effectLst/>
                <a:latin typeface="Open Sans" panose="020B0606030504020204" pitchFamily="34" charset="0"/>
              </a:rPr>
              <a:t>Quy định đầu tiên là việc đảm bảo nhân viên được đào tạo đầy đủ về an toàn lao động và quy trình làm việc. Sự hiểu biết về rủi ro, cách sử dụng trang thiết bị bảo hộ, và biện pháp khẩn cấp là cơ bản để giảm thiểu tai nạn lao động.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lọc và chưng cất hỗn hợp đậu nành đã lên men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vận hành máy lọc và chưng cất hỗn hợp đậu nành đã lên men để tạo thành nước tương</a:t>
            </a:r>
            <a:r>
              <a:rPr lang="en-US" b="1" i="0" dirty="0">
                <a:solidFill>
                  <a:srgbClr val="090E1D"/>
                </a:solidFill>
                <a:effectLst/>
                <a:latin typeface="Open Sans" panose="020B0606030504020204" pitchFamily="34" charset="0"/>
              </a:rPr>
              <a:t> </a:t>
            </a:r>
            <a:r>
              <a:rPr lang="vi-VN" b="1" i="0" dirty="0">
                <a:solidFill>
                  <a:srgbClr val="090E1D"/>
                </a:solidFill>
                <a:effectLst/>
                <a:latin typeface="Open Sans" panose="020B0606030504020204" pitchFamily="34" charset="0"/>
              </a:rPr>
              <a:t>thành phẩm</a:t>
            </a:r>
            <a:r>
              <a:rPr lang="en-US" sz="2400" dirty="0"/>
              <a:t>:</a:t>
            </a:r>
          </a:p>
          <a:p>
            <a:pPr algn="l"/>
            <a:r>
              <a:rPr lang="vi-VN" b="0" i="0" dirty="0">
                <a:solidFill>
                  <a:srgbClr val="4C4F5A"/>
                </a:solidFill>
                <a:effectLst/>
                <a:latin typeface="Open Sans" panose="020B0606030504020204" pitchFamily="34" charset="0"/>
              </a:rPr>
              <a:t>Trong ngành sản xuất nước tương, khả năng xử lý tình huống tai nạn khẩn cấp là quan trọng để đảm bảo an toàn cho nhân viên và bảo vệ quy trình sản xuất.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số tình huống khẩn cấp có thể xảy ra, và việc đào tạo nhân viên là chìa khóa để đối phó với chúng.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chiết rót nước tương vào chai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b="1" dirty="0">
                <a:latin typeface="Open Sans" panose="020B0606030504020204" pitchFamily="34" charset="0"/>
              </a:rPr>
              <a:t>1</a:t>
            </a:r>
            <a:r>
              <a:rPr lang="en-US" sz="2000" b="1" i="0" dirty="0">
                <a:effectLst/>
                <a:latin typeface="Open Sans" panose="020B0606030504020204" pitchFamily="34" charset="0"/>
              </a:rPr>
              <a:t>. </a:t>
            </a:r>
            <a:r>
              <a:rPr lang="vi-VN" b="1" i="0" dirty="0">
                <a:effectLst/>
                <a:latin typeface="Open Sans" panose="020B0606030504020204" pitchFamily="34" charset="0"/>
              </a:rPr>
              <a:t>Đặc điểm công việc vận hành máy chiết rót nước tương vào chai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chiết rót nước tương vào chai, có một số đặc điểm quan trọng cần được chú ý để đảm bảo quy trình sản xuất diễn ra hiệu quả và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quá trình này yêu cầu sự chính xác trong việc đặt lịch trình và kiểm soát sản lượng để đảm bảo rằng máy hoạt động ổn định.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B0A40060-82E3-2C14-E605-09A8908B11EE}"/>
              </a:ext>
            </a:extLst>
          </p:cNvPr>
          <p:cNvPicPr>
            <a:picLocks noChangeAspect="1"/>
          </p:cNvPicPr>
          <p:nvPr/>
        </p:nvPicPr>
        <p:blipFill>
          <a:blip r:embed="rId3"/>
          <a:stretch>
            <a:fillRect/>
          </a:stretch>
        </p:blipFill>
        <p:spPr>
          <a:xfrm>
            <a:off x="-890364" y="3429000"/>
            <a:ext cx="4689897" cy="4689897"/>
          </a:xfrm>
          <a:prstGeom prst="rect">
            <a:avLst/>
          </a:prstGeom>
        </p:spPr>
      </p:pic>
    </p:spTree>
    <p:extLst>
      <p:ext uri="{BB962C8B-B14F-4D97-AF65-F5344CB8AC3E}">
        <p14:creationId xmlns:p14="http://schemas.microsoft.com/office/powerpoint/2010/main" val="185404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chiết rót nước tương vào chai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b="1" dirty="0">
                <a:latin typeface="Open Sans" panose="020B0606030504020204" pitchFamily="34" charset="0"/>
              </a:rPr>
              <a:t>2</a:t>
            </a:r>
            <a:r>
              <a:rPr lang="en-US" sz="2000" b="1" i="0" dirty="0">
                <a:effectLst/>
                <a:latin typeface="Open Sans" panose="020B0606030504020204" pitchFamily="34" charset="0"/>
              </a:rPr>
              <a:t>. </a:t>
            </a:r>
            <a:r>
              <a:rPr lang="vi-VN" b="1" i="0" dirty="0">
                <a:effectLst/>
                <a:latin typeface="Open Sans" panose="020B0606030504020204" pitchFamily="34" charset="0"/>
              </a:rPr>
              <a:t>Các dạng tai nạn trong quá trình vận hành máy chiết rót nước tương vào chai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chiết rót nước tương vào chai, có một số dạng tai nạn có thể xảy ra, đặt ra thách thức lớn đối với an toàn lao động và hiệu suất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 cơ phổ biến là tai nạn hóa chất khi có sự rò rỉ hoặc rơi rụng của nước tương. Điều này không chỉ gây nguy hiểm cho nhân viên mà còn có thể ảnh hưởng đến chất lượng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D648A34-0DC6-652B-7EB5-1E8413A34B0A}"/>
              </a:ext>
            </a:extLst>
          </p:cNvPr>
          <p:cNvPicPr>
            <a:picLocks noChangeAspect="1"/>
          </p:cNvPicPr>
          <p:nvPr/>
        </p:nvPicPr>
        <p:blipFill>
          <a:blip r:embed="rId3"/>
          <a:stretch>
            <a:fillRect/>
          </a:stretch>
        </p:blipFill>
        <p:spPr>
          <a:xfrm>
            <a:off x="-890364" y="3429000"/>
            <a:ext cx="4689897" cy="4689897"/>
          </a:xfrm>
          <a:prstGeom prst="rect">
            <a:avLst/>
          </a:prstGeom>
        </p:spPr>
      </p:pic>
    </p:spTree>
    <p:extLst>
      <p:ext uri="{BB962C8B-B14F-4D97-AF65-F5344CB8AC3E}">
        <p14:creationId xmlns:p14="http://schemas.microsoft.com/office/powerpoint/2010/main" val="208682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chiết rót nước tương vào chai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b="1" dirty="0">
                <a:latin typeface="Open Sans" panose="020B0606030504020204" pitchFamily="34" charset="0"/>
              </a:rPr>
              <a:t>3</a:t>
            </a:r>
            <a:r>
              <a:rPr lang="en-US" sz="2000" b="1" i="0" dirty="0">
                <a:effectLst/>
                <a:latin typeface="Open Sans" panose="020B0606030504020204" pitchFamily="34" charset="0"/>
              </a:rPr>
              <a:t>. </a:t>
            </a:r>
            <a:r>
              <a:rPr lang="vi-VN" b="1" i="0" dirty="0">
                <a:effectLst/>
                <a:latin typeface="Open Sans" panose="020B0606030504020204" pitchFamily="34" charset="0"/>
              </a:rPr>
              <a:t>Nguyên nhân gây ra tai nạn khi vận hành máy chiết rót nước tương vào chai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khi vận hành máy chiết rót nước tương vào chai có thể xuất phát từ nhiều khía cạnh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yếu tố quan trọng là thiếu hiểu biết sâu rộng về quy trình làm việc và cách điều chỉnh máy. Nhân viên không có đủ kinh nghiệm hoặc đào tạo có thể dẫn đến sai lầm trong vận hành, tăng nguy cơ xảy ra sự cố.</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3838227-885A-B8F7-51E0-D750B50CB2AF}"/>
              </a:ext>
            </a:extLst>
          </p:cNvPr>
          <p:cNvPicPr>
            <a:picLocks noChangeAspect="1"/>
          </p:cNvPicPr>
          <p:nvPr/>
        </p:nvPicPr>
        <p:blipFill>
          <a:blip r:embed="rId3"/>
          <a:stretch>
            <a:fillRect/>
          </a:stretch>
        </p:blipFill>
        <p:spPr>
          <a:xfrm>
            <a:off x="-890364" y="3429000"/>
            <a:ext cx="4689897" cy="4689897"/>
          </a:xfrm>
          <a:prstGeom prst="rect">
            <a:avLst/>
          </a:prstGeom>
        </p:spPr>
      </p:pic>
    </p:spTree>
    <p:extLst>
      <p:ext uri="{BB962C8B-B14F-4D97-AF65-F5344CB8AC3E}">
        <p14:creationId xmlns:p14="http://schemas.microsoft.com/office/powerpoint/2010/main" val="39230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chiết rót nước tương vào chai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b="1" dirty="0">
                <a:latin typeface="Open Sans" panose="020B0606030504020204" pitchFamily="34" charset="0"/>
              </a:rPr>
              <a:t>4</a:t>
            </a:r>
            <a:r>
              <a:rPr lang="en-US" sz="2000" b="1" i="0" dirty="0">
                <a:effectLst/>
                <a:latin typeface="Open Sans" panose="020B0606030504020204" pitchFamily="34" charset="0"/>
              </a:rPr>
              <a:t>. </a:t>
            </a:r>
            <a:r>
              <a:rPr lang="vi-VN" b="1" i="0" dirty="0">
                <a:effectLst/>
                <a:latin typeface="Open Sans" panose="020B0606030504020204" pitchFamily="34" charset="0"/>
              </a:rPr>
              <a:t>Biện pháp phòng tránh tai nạn khi vận hành máy chiết rót nước tương vào chai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trong quá trình vận hành máy chiết rót nước tương vào chai, cần thực hiện một số biện pháp phòng tránh tai nạn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đào tạo nhân viên về quy trình làm việc và cách sử dụng máy đúng cách rất quan trọng. Sự hiểu biết sâu rộng về quy trình làm giảm nguy cơ sai sót và sự cố do thiếu kinh nghiệm.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A8CE354-86E0-1132-38F6-8C556104452C}"/>
              </a:ext>
            </a:extLst>
          </p:cNvPr>
          <p:cNvPicPr>
            <a:picLocks noChangeAspect="1"/>
          </p:cNvPicPr>
          <p:nvPr/>
        </p:nvPicPr>
        <p:blipFill>
          <a:blip r:embed="rId3"/>
          <a:stretch>
            <a:fillRect/>
          </a:stretch>
        </p:blipFill>
        <p:spPr>
          <a:xfrm>
            <a:off x="-890364" y="3429000"/>
            <a:ext cx="4689897" cy="4689897"/>
          </a:xfrm>
          <a:prstGeom prst="rect">
            <a:avLst/>
          </a:prstGeom>
        </p:spPr>
      </p:pic>
    </p:spTree>
    <p:extLst>
      <p:ext uri="{BB962C8B-B14F-4D97-AF65-F5344CB8AC3E}">
        <p14:creationId xmlns:p14="http://schemas.microsoft.com/office/powerpoint/2010/main" val="104223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chiết rót nước tương vào chai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b="1" dirty="0">
                <a:latin typeface="Open Sans" panose="020B0606030504020204" pitchFamily="34" charset="0"/>
              </a:rPr>
              <a:t>5</a:t>
            </a:r>
            <a:r>
              <a:rPr lang="en-US" sz="2000" b="1" i="0" dirty="0">
                <a:effectLst/>
                <a:latin typeface="Open Sans" panose="020B0606030504020204" pitchFamily="34" charset="0"/>
              </a:rPr>
              <a:t>. </a:t>
            </a:r>
            <a:r>
              <a:rPr lang="vi-VN" b="1" i="0" dirty="0">
                <a:effectLst/>
                <a:latin typeface="Open Sans" panose="020B0606030504020204" pitchFamily="34" charset="0"/>
              </a:rPr>
              <a:t>Quy định an toàn lao động khi vận hành máy chiết rót nước tương vào chai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chiết rót nước tương vào chai là yếu tố chính để bảo vệ nhân viên và đảm bảo môi trường làm việc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nhân viên cần được đào tạo đầy đủ về an toàn lao động, bao gồm cả việc sử dụng thiết bị bảo vệ cá nhân và kiến thức về các rủi ro có thể xảy ra trong quá trình vận hành.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BFDDE73-E99A-1E01-0CB8-A06B97B0064A}"/>
              </a:ext>
            </a:extLst>
          </p:cNvPr>
          <p:cNvPicPr>
            <a:picLocks noChangeAspect="1"/>
          </p:cNvPicPr>
          <p:nvPr/>
        </p:nvPicPr>
        <p:blipFill>
          <a:blip r:embed="rId3"/>
          <a:stretch>
            <a:fillRect/>
          </a:stretch>
        </p:blipFill>
        <p:spPr>
          <a:xfrm>
            <a:off x="-890364" y="3429000"/>
            <a:ext cx="4689897" cy="4689897"/>
          </a:xfrm>
          <a:prstGeom prst="rect">
            <a:avLst/>
          </a:prstGeom>
        </p:spPr>
      </p:pic>
    </p:spTree>
    <p:extLst>
      <p:ext uri="{BB962C8B-B14F-4D97-AF65-F5344CB8AC3E}">
        <p14:creationId xmlns:p14="http://schemas.microsoft.com/office/powerpoint/2010/main" val="3613468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Vận hành máy chiết rót nước tương vào chai</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chiết rót nước tương vào chai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chiết rót nước tương vào chai đòi hỏi sự nhạy bén và kỹ năng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hóa chất hoặc máy móc, quan trọng nhất là ngưng ngay quá trình sản xuất và thông báo về sự cố cho đội ngũ quản lý và nhóm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5E6C62C-F1F4-BCE0-23AF-B31E55557E0A}"/>
              </a:ext>
            </a:extLst>
          </p:cNvPr>
          <p:cNvPicPr>
            <a:picLocks noChangeAspect="1"/>
          </p:cNvPicPr>
          <p:nvPr/>
        </p:nvPicPr>
        <p:blipFill>
          <a:blip r:embed="rId3"/>
          <a:stretch>
            <a:fillRect/>
          </a:stretch>
        </p:blipFill>
        <p:spPr>
          <a:xfrm>
            <a:off x="-890364" y="3429000"/>
            <a:ext cx="4689897" cy="4689897"/>
          </a:xfrm>
          <a:prstGeom prst="rect">
            <a:avLst/>
          </a:prstGeom>
        </p:spPr>
      </p:pic>
    </p:spTree>
    <p:extLst>
      <p:ext uri="{BB962C8B-B14F-4D97-AF65-F5344CB8AC3E}">
        <p14:creationId xmlns:p14="http://schemas.microsoft.com/office/powerpoint/2010/main" val="148088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197</TotalTime>
  <Words>3843</Words>
  <Application>Microsoft Office PowerPoint</Application>
  <PresentationFormat>Custom</PresentationFormat>
  <Paragraphs>151</Paragraphs>
  <Slides>34</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NƯỚC TƯƠNG</vt:lpstr>
      <vt:lpstr>Một số vụ tai nạn trong  nhà máy sản xuất nước tương</vt:lpstr>
      <vt:lpstr>Tóm tắt bài học</vt:lpstr>
      <vt:lpstr>Vận hành máy hấp đậu nành</vt:lpstr>
      <vt:lpstr>Vận hành máy hấp đậu nành</vt:lpstr>
      <vt:lpstr>Vận hành máy hấp đậu nành</vt:lpstr>
      <vt:lpstr>Vận hành máy hấp đậu nành</vt:lpstr>
      <vt:lpstr>Vận hành máy hấp đậu nành</vt:lpstr>
      <vt:lpstr>Vận hành máy hấp đậu nành</vt:lpstr>
      <vt:lpstr>Vận hành máy xay trộn đậu nành với các hương liệu</vt:lpstr>
      <vt:lpstr>Vận hành máy xay trộn đậu nành với các hương liệu</vt:lpstr>
      <vt:lpstr>Vận hành máy xay trộn đậu nành với các hương liệu</vt:lpstr>
      <vt:lpstr>Vận hành máy xay trộn đậu nành với các hương liệu</vt:lpstr>
      <vt:lpstr>Vận hành máy xay trộn đậu nành với các hương liệu</vt:lpstr>
      <vt:lpstr>Vận hành máy xay trộn đậu nành với các hương liệu</vt:lpstr>
      <vt:lpstr>Lên men hỗn hợp đậu nành với hương liệu đã được xay trộn</vt:lpstr>
      <vt:lpstr>Lên men hỗn hợp đậu nành với hương liệu đã được xay trộn</vt:lpstr>
      <vt:lpstr>Lên men hỗn hợp đậu nành với hương liệu đã được xay trộn</vt:lpstr>
      <vt:lpstr>Lên men hỗn hợp đậu nành với hương liệu đã được xay trộn</vt:lpstr>
      <vt:lpstr>Lên men hỗn hợp đậu nành với hương liệu đã được xay trộn</vt:lpstr>
      <vt:lpstr>Lên men hỗn hợp đậu nành với hương liệu đã được xay trộn</vt:lpstr>
      <vt:lpstr>Vận hành máy lọc và chưng cất hỗn hợp đậu nành đã lên men</vt:lpstr>
      <vt:lpstr>Vận hành máy lọc và chưng cất hỗn hợp đậu nành đã lên men</vt:lpstr>
      <vt:lpstr>Vận hành máy lọc và chưng cất hỗn hợp đậu nành đã lên men</vt:lpstr>
      <vt:lpstr>Vận hành máy lọc và chưng cất hỗn hợp đậu nành đã lên men</vt:lpstr>
      <vt:lpstr>Vận hành máy lọc và chưng cất hỗn hợp đậu nành đã lên men</vt:lpstr>
      <vt:lpstr>Vận hành máy lọc và chưng cất hỗn hợp đậu nành đã lên men</vt:lpstr>
      <vt:lpstr>Vận hành máy chiết rót nước tương vào chai</vt:lpstr>
      <vt:lpstr>Vận hành máy chiết rót nước tương vào chai</vt:lpstr>
      <vt:lpstr>Vận hành máy chiết rót nước tương vào chai</vt:lpstr>
      <vt:lpstr>Vận hành máy chiết rót nước tương vào chai</vt:lpstr>
      <vt:lpstr>Vận hành máy chiết rót nước tương vào chai</vt:lpstr>
      <vt:lpstr>Vận hành máy chiết rót nước tương vào chai</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2024-04-03T02:40:07Z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