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606" y="-97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77653" y="2187963"/>
            <a:ext cx="483192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NỘI THẤT XI MĂNG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3BAAEAF-1E8D-310B-399F-E6FAE679F699}"/>
              </a:ext>
            </a:extLst>
          </p:cNvPr>
          <p:cNvPicPr>
            <a:picLocks noChangeAspect="1"/>
          </p:cNvPicPr>
          <p:nvPr/>
        </p:nvPicPr>
        <p:blipFill>
          <a:blip r:embed="rId4"/>
          <a:stretch>
            <a:fillRect/>
          </a:stretch>
        </p:blipFill>
        <p:spPr>
          <a:xfrm>
            <a:off x="4369741" y="3717032"/>
            <a:ext cx="3447752" cy="34477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8991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nội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thất</a:t>
            </a:r>
            <a:r>
              <a:rPr lang="en-US" sz="4000" b="1" dirty="0">
                <a:solidFill>
                  <a:schemeClr val="accent1"/>
                </a:solidFill>
                <a:latin typeface="UTM Aptima" panose="02040603050506020204" pitchFamily="18" charset="0"/>
              </a:rPr>
              <a:t> xi </a:t>
            </a:r>
            <a:r>
              <a:rPr lang="en-US" sz="4000" b="1" dirty="0" err="1">
                <a:solidFill>
                  <a:schemeClr val="accent1"/>
                </a:solidFill>
                <a:latin typeface="UTM Aptima" panose="02040603050506020204" pitchFamily="18" charset="0"/>
              </a:rPr>
              <a:t>măng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nội thất xi măng, các vụ tai nạn lao động không chỉ gây tổn thất về người mà còn ảnh hưởng nghiêm trọng đến uy tín của công ty và ngành công nghiệp nói chung</a:t>
            </a:r>
            <a:r>
              <a:rPr lang="en-US" sz="2000" dirty="0">
                <a:ea typeface="+mn-lt"/>
                <a:cs typeface="+mn-lt"/>
              </a:rPr>
              <a:t>:</a:t>
            </a:r>
            <a:endParaRPr lang="en-US" dirty="0"/>
          </a:p>
          <a:p>
            <a:pPr marL="730885" lvl="1" indent="-304165"/>
            <a:r>
              <a:rPr lang="vi-VN" i="0" dirty="0">
                <a:solidFill>
                  <a:srgbClr val="0D0D0D"/>
                </a:solidFill>
                <a:effectLst/>
                <a:latin typeface="Söhne"/>
              </a:rPr>
              <a:t>Vụ Sập Tường</a:t>
            </a:r>
            <a:endParaRPr lang="en-US" i="0" dirty="0">
              <a:solidFill>
                <a:srgbClr val="0D0D0D"/>
              </a:solidFill>
              <a:effectLst/>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a:p>
            <a:pPr marL="730885" lvl="1" indent="-304165"/>
            <a:r>
              <a:rPr lang="en-US" dirty="0" err="1">
                <a:solidFill>
                  <a:srgbClr val="0D0D0D"/>
                </a:solidFill>
                <a:latin typeface="Söhne"/>
              </a:rPr>
              <a:t>Ngộ</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en-US"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Cháy</a:t>
            </a:r>
            <a:r>
              <a:rPr lang="en-US" dirty="0">
                <a:solidFill>
                  <a:srgbClr val="0D0D0D"/>
                </a:solidFill>
                <a:latin typeface="Söhne"/>
              </a:rPr>
              <a:t> </a:t>
            </a:r>
            <a:r>
              <a:rPr lang="en-US" dirty="0" err="1">
                <a:solidFill>
                  <a:srgbClr val="0D0D0D"/>
                </a:solidFill>
                <a:latin typeface="Söhne"/>
              </a:rPr>
              <a:t>Nổ</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tạo</a:t>
            </a:r>
            <a:r>
              <a:rPr lang="en-US" dirty="0"/>
              <a:t> </a:t>
            </a:r>
            <a:r>
              <a:rPr lang="en-US" dirty="0" err="1"/>
              <a:t>khuôn</a:t>
            </a:r>
            <a:r>
              <a:rPr lang="en-US" dirty="0"/>
              <a:t> </a:t>
            </a:r>
            <a:r>
              <a:rPr lang="en-US" dirty="0" err="1"/>
              <a:t>đúc</a:t>
            </a:r>
            <a:r>
              <a:rPr lang="en-US" dirty="0"/>
              <a:t> </a:t>
            </a:r>
            <a:r>
              <a:rPr lang="en-US" dirty="0" err="1"/>
              <a:t>nội</a:t>
            </a:r>
            <a:r>
              <a:rPr lang="en-US" dirty="0"/>
              <a:t> </a:t>
            </a:r>
            <a:r>
              <a:rPr lang="en-US" dirty="0" err="1"/>
              <a:t>thất</a:t>
            </a:r>
            <a:r>
              <a:rPr lang="en-US" dirty="0"/>
              <a:t> xi </a:t>
            </a:r>
            <a:r>
              <a:rPr lang="en-US" dirty="0" err="1"/>
              <a:t>măng</a:t>
            </a:r>
            <a:endParaRPr lang="en-US" dirty="0"/>
          </a:p>
          <a:p>
            <a:pPr marL="304165" indent="-304165">
              <a:buClr>
                <a:schemeClr val="tx1"/>
              </a:buClr>
            </a:pPr>
            <a:r>
              <a:rPr lang="en-US" dirty="0"/>
              <a:t>2. </a:t>
            </a:r>
            <a:r>
              <a:rPr lang="vi-VN" dirty="0"/>
              <a:t>An toàn vệ sinh lao động đối với nhân viên trộn nguyên vật liệu gồm các thành phần xi măng, cát và nước được kết hợp trong tỷ lệ phù hợp để tạo ra hỗn hợp xi măng chuẩn bị đúc vào khuôn sản xuất nội thất xi măng</a:t>
            </a:r>
            <a:endParaRPr lang="en-US" dirty="0"/>
          </a:p>
          <a:p>
            <a:pPr marL="304165" indent="-304165">
              <a:buClr>
                <a:schemeClr val="tx1"/>
              </a:buClr>
            </a:pPr>
            <a:r>
              <a:rPr lang="en-US" dirty="0"/>
              <a:t>3. </a:t>
            </a:r>
            <a:r>
              <a:rPr lang="vi-VN" dirty="0"/>
              <a:t>An toàn vệ sinh lao động đối với nhân viên đổ hỗn hợp xi măng vào các khuôn đúc, được nén và làm phẳng để tạo ra các sản phẩm nội thất xi măng như bàn, ghế, hoặc tủ</a:t>
            </a:r>
            <a:endParaRPr lang="en-US" dirty="0"/>
          </a:p>
          <a:p>
            <a:pPr marL="304165" indent="-304165">
              <a:buClr>
                <a:schemeClr val="tx1"/>
              </a:buClr>
            </a:pPr>
            <a:r>
              <a:rPr lang="en-US" dirty="0"/>
              <a:t>4. </a:t>
            </a:r>
            <a:r>
              <a:rPr lang="vi-VN" dirty="0"/>
              <a:t>An toàn vệ sinh lao động đối với nhân viên xử lý bề mặt để làm cho sản phẩm nội thất xi măng trở nên mịn màng và đẹp hơn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nội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thất</a:t>
            </a:r>
            <a:r>
              <a:rPr lang="en-US" dirty="0">
                <a:solidFill>
                  <a:schemeClr val="accent4"/>
                </a:solidFill>
                <a:latin typeface="UTM Aptima" panose="02040603050506020204" pitchFamily="18" charset="0"/>
              </a:rPr>
              <a:t> xi </a:t>
            </a:r>
            <a:r>
              <a:rPr lang="en-US" dirty="0" err="1">
                <a:solidFill>
                  <a:schemeClr val="accent4"/>
                </a:solidFill>
                <a:latin typeface="UTM Aptima" panose="02040603050506020204" pitchFamily="18" charset="0"/>
              </a:rPr>
              <a:t>măng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nội</a:t>
            </a:r>
            <a:r>
              <a:rPr lang="en-US" b="1" i="0" dirty="0">
                <a:effectLst/>
                <a:latin typeface="Open Sans" panose="020B0606030504020204" pitchFamily="34" charset="0"/>
              </a:rPr>
              <a:t> </a:t>
            </a:r>
            <a:r>
              <a:rPr lang="en-US" b="1" i="0" dirty="0" err="1">
                <a:effectLst/>
                <a:latin typeface="Open Sans" panose="020B0606030504020204" pitchFamily="34" charset="0"/>
              </a:rPr>
              <a:t>thất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endParaRPr lang="en-US" sz="2400" b="1" i="0" dirty="0">
              <a:effectLst/>
              <a:latin typeface="Söhne"/>
            </a:endParaRPr>
          </a:p>
          <a:p>
            <a:r>
              <a:rPr lang="vi-VN" b="0" i="0" dirty="0">
                <a:effectLst/>
                <a:latin typeface="Open Sans" panose="020B0606030504020204" pitchFamily="34" charset="0"/>
              </a:rPr>
              <a:t>Khi tham gia vào quá trình chế tạo khuôn đúc nội thất xi măng, một số đặc điểm quan trọng cần được lưu ý. Đầu tiên, việc chế tạo khuôn đòi hỏi sự chính xác và chăm sóc đặc biệt từng chi tiết. </a:t>
            </a:r>
            <a:endParaRPr lang="en-US" b="0" i="0" dirty="0">
              <a:effectLst/>
              <a:latin typeface="Open Sans" panose="020B0606030504020204" pitchFamily="34" charset="0"/>
            </a:endParaRPr>
          </a:p>
          <a:p>
            <a:r>
              <a:rPr lang="vi-VN" b="0" i="0" dirty="0">
                <a:effectLst/>
                <a:latin typeface="Open Sans" panose="020B0606030504020204" pitchFamily="34" charset="0"/>
              </a:rPr>
              <a:t>Từ việc thiết kế ban đầu đến việc làm khuôn và chế tạo sản phẩm cuối cùng, mỗi bước đều phải được thực hiện một cách cẩn thận để đảm bảo chất lượng và độ bền của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0030665-430C-EAFA-4152-42BDB772BB75}"/>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nội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thất</a:t>
            </a:r>
            <a:r>
              <a:rPr lang="en-US" dirty="0">
                <a:solidFill>
                  <a:schemeClr val="accent4"/>
                </a:solidFill>
                <a:latin typeface="UTM Aptima" panose="02040603050506020204" pitchFamily="18" charset="0"/>
              </a:rPr>
              <a:t> xi </a:t>
            </a:r>
            <a:r>
              <a:rPr lang="en-US" dirty="0" err="1">
                <a:solidFill>
                  <a:schemeClr val="accent4"/>
                </a:solidFill>
                <a:latin typeface="UTM Aptima" panose="02040603050506020204" pitchFamily="18" charset="0"/>
              </a:rPr>
              <a:t>măng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nội</a:t>
            </a:r>
            <a:r>
              <a:rPr lang="en-US" b="1" i="0" dirty="0">
                <a:effectLst/>
                <a:latin typeface="Open Sans" panose="020B0606030504020204" pitchFamily="34" charset="0"/>
              </a:rPr>
              <a:t> </a:t>
            </a:r>
            <a:r>
              <a:rPr lang="en-US" b="1" i="0" dirty="0" err="1">
                <a:effectLst/>
                <a:latin typeface="Open Sans" panose="020B0606030504020204" pitchFamily="34" charset="0"/>
              </a:rPr>
              <a:t>thất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endParaRPr lang="en-US" sz="2400" b="1" i="0" dirty="0">
              <a:effectLst/>
              <a:latin typeface="Söhne"/>
            </a:endParaRPr>
          </a:p>
          <a:p>
            <a:r>
              <a:rPr lang="vi-VN" b="0" i="0" dirty="0">
                <a:effectLst/>
                <a:latin typeface="Open Sans" panose="020B0606030504020204" pitchFamily="34" charset="0"/>
              </a:rPr>
              <a:t>Trong quá trình chế tạo khuôn đúc nội thất xi măng, có một số dạng tai nạn lao động mà nhà sản xuất cần phải chú ý và phòng tránh.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tai nạn phổ biến nhất là tai nạn do va chạm và va đập. Việc làm việc với các công cụ và máy móc nặng có thể dẫn đến các tình huống va chạm không mong muốn, gây ra chấn thương nghiêm trọng cho công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9D64244-6F69-6EF1-E785-EFA1C0731FAC}"/>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nội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thất</a:t>
            </a:r>
            <a:r>
              <a:rPr lang="en-US" dirty="0">
                <a:solidFill>
                  <a:schemeClr val="accent4"/>
                </a:solidFill>
                <a:latin typeface="UTM Aptima" panose="02040603050506020204" pitchFamily="18" charset="0"/>
              </a:rPr>
              <a:t> xi </a:t>
            </a:r>
            <a:r>
              <a:rPr lang="en-US" dirty="0" err="1">
                <a:solidFill>
                  <a:schemeClr val="accent4"/>
                </a:solidFill>
                <a:latin typeface="UTM Aptima" panose="02040603050506020204" pitchFamily="18" charset="0"/>
              </a:rPr>
              <a:t>măng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nội</a:t>
            </a:r>
            <a:r>
              <a:rPr lang="en-US" b="1" i="0" dirty="0">
                <a:effectLst/>
                <a:latin typeface="Open Sans" panose="020B0606030504020204" pitchFamily="34" charset="0"/>
              </a:rPr>
              <a:t> </a:t>
            </a:r>
            <a:r>
              <a:rPr lang="en-US" b="1" i="0" dirty="0" err="1">
                <a:effectLst/>
                <a:latin typeface="Open Sans" panose="020B0606030504020204" pitchFamily="34" charset="0"/>
              </a:rPr>
              <a:t>thất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endParaRPr lang="en-US" sz="2400" b="1" i="0" dirty="0">
              <a:effectLst/>
              <a:latin typeface="Söhne"/>
            </a:endParaRPr>
          </a:p>
          <a:p>
            <a:r>
              <a:rPr lang="vi-VN" b="0" i="0" dirty="0">
                <a:effectLst/>
                <a:latin typeface="Open Sans" panose="020B0606030504020204" pitchFamily="34" charset="0"/>
              </a:rPr>
              <a:t>Có nhiều nguyên nhân gây ra tai nạn lao động trong quá trình chế tạo khuôn đúc nội thất xi măng. Một trong những nguyên nhân quan trọng là thiếu hiểu biết và kỹ năng của công nhân. </a:t>
            </a:r>
            <a:endParaRPr lang="en-US" b="0" i="0" dirty="0">
              <a:effectLst/>
              <a:latin typeface="Open Sans" panose="020B0606030504020204" pitchFamily="34" charset="0"/>
            </a:endParaRPr>
          </a:p>
          <a:p>
            <a:r>
              <a:rPr lang="vi-VN" b="0" i="0" dirty="0">
                <a:effectLst/>
                <a:latin typeface="Open Sans" panose="020B0606030504020204" pitchFamily="34" charset="0"/>
              </a:rPr>
              <a:t>Kỹ thuật chế tạo khuôn đòi hỏi sự chính xác và kỹ năng đặc biệt, và nếu công nhân không được đào tạo hoặc thiếu kinh nghiệm, họ có thể gặp khó khăn trong việc xử lý các công cụ và máy móc, dẫn đến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C65DCEB-4AC4-EF53-0985-E8517CAE9129}"/>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nội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thất</a:t>
            </a:r>
            <a:r>
              <a:rPr lang="en-US" dirty="0">
                <a:solidFill>
                  <a:schemeClr val="accent4"/>
                </a:solidFill>
                <a:latin typeface="UTM Aptima" panose="02040603050506020204" pitchFamily="18" charset="0"/>
              </a:rPr>
              <a:t> xi </a:t>
            </a:r>
            <a:r>
              <a:rPr lang="en-US" dirty="0" err="1">
                <a:solidFill>
                  <a:schemeClr val="accent4"/>
                </a:solidFill>
                <a:latin typeface="UTM Aptima" panose="02040603050506020204" pitchFamily="18" charset="0"/>
              </a:rPr>
              <a:t>măng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nội</a:t>
            </a:r>
            <a:r>
              <a:rPr lang="en-US" b="1" i="0" dirty="0">
                <a:effectLst/>
                <a:latin typeface="Open Sans" panose="020B0606030504020204" pitchFamily="34" charset="0"/>
              </a:rPr>
              <a:t> </a:t>
            </a:r>
            <a:r>
              <a:rPr lang="en-US" b="1" i="0" dirty="0" err="1">
                <a:effectLst/>
                <a:latin typeface="Open Sans" panose="020B0606030504020204" pitchFamily="34" charset="0"/>
              </a:rPr>
              <a:t>thất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endParaRPr lang="en-US" sz="2400" b="1" i="0" dirty="0">
              <a:effectLst/>
              <a:latin typeface="Söhne"/>
            </a:endParaRPr>
          </a:p>
          <a:p>
            <a:r>
              <a:rPr lang="vi-VN" b="0" i="0" dirty="0">
                <a:effectLst/>
                <a:latin typeface="Open Sans" panose="020B0606030504020204" pitchFamily="34" charset="0"/>
              </a:rPr>
              <a:t>Để phòng tránh tai nạn lao động trong quá trình chế tạo khuôn đúc nội thất xi măng, việc thực hiện các biện pháp an toàn là rất quan trọng. Một trong những biện pháp hiệu quả nhất là đảm bảo rằng tất cả các công nhân được huấn luyện về an toàn lao động đầy đủ và định kỳ.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không chỉ giúp họ hiểu rõ về các nguy cơ tiềm ẩn và biết cách phòng tránh chúng mà còn giúp họ biết cách sử dụng thiết bị bảo hộ cá nhân một cách đúng đắn.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C6ACBEF-11DC-0072-9E8A-5AE5BBEA08DC}"/>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Chế tạo khuôn đúc nội thất xi măng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nội</a:t>
            </a:r>
            <a:r>
              <a:rPr lang="en-US" b="1" i="0" dirty="0">
                <a:effectLst/>
                <a:latin typeface="Open Sans" panose="020B0606030504020204" pitchFamily="34" charset="0"/>
              </a:rPr>
              <a:t> </a:t>
            </a:r>
            <a:r>
              <a:rPr lang="en-US" b="1" i="0" dirty="0" err="1">
                <a:effectLst/>
                <a:latin typeface="Open Sans" panose="020B0606030504020204" pitchFamily="34" charset="0"/>
              </a:rPr>
              <a:t>thất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endParaRPr lang="en-US" sz="2400" b="1" i="0" dirty="0">
              <a:effectLst/>
              <a:latin typeface="Söhne"/>
            </a:endParaRPr>
          </a:p>
          <a:p>
            <a:pPr algn="l"/>
            <a:r>
              <a:rPr lang="vi-VN" b="0" i="0" dirty="0">
                <a:effectLst/>
                <a:latin typeface="Open Sans" panose="020B0606030504020204" pitchFamily="34" charset="0"/>
              </a:rPr>
              <a:t>Quy định an toàn lao động là một phần quan trọng trong quá trình chế tạo khuôn đúc nội thất xi măng để đảm bảo môi trường làm việc an toàn cho tất cả các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bao gồm nhiều khía cạnh, bao gồm cả việc sử dụng thiết bị bảo hộ cá nhân (PPE) và tuân thủ các quy trình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3EB0554-9619-0605-3B5E-3FACC8C88D1B}"/>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Chế tạo khuôn đúc nội thất xi măng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nội</a:t>
            </a:r>
            <a:r>
              <a:rPr lang="en-US" b="1" i="0" dirty="0">
                <a:effectLst/>
                <a:latin typeface="Open Sans" panose="020B0606030504020204" pitchFamily="34" charset="0"/>
              </a:rPr>
              <a:t> </a:t>
            </a:r>
            <a:r>
              <a:rPr lang="en-US" b="1" i="0" dirty="0" err="1">
                <a:effectLst/>
                <a:latin typeface="Open Sans" panose="020B0606030504020204" pitchFamily="34" charset="0"/>
              </a:rPr>
              <a:t>thất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endParaRPr lang="en-US" sz="2400" b="1" i="0" dirty="0">
              <a:effectLst/>
              <a:latin typeface="Söhne"/>
            </a:endParaRPr>
          </a:p>
          <a:p>
            <a:r>
              <a:rPr lang="vi-VN" b="0" i="0" dirty="0">
                <a:effectLst/>
                <a:latin typeface="Open Sans" panose="020B0606030504020204" pitchFamily="34" charset="0"/>
              </a:rPr>
              <a:t>Xử lý tình huống tai nạn lao động khẩn cấp trong quá trình chế tạo khuôn đúc nội thất xi măng là một phần quan trọng của kế hoạch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Khi một tai nạn xảy ra, các biện pháp cần được thực hiện ngay lập tức để đảm bảo sự an toàn và tránh tình trạng trầm trọng hơn.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CE540C0-9AB3-E09D-F531-76CECFDE9152}"/>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Trộn nguyên vật liệu gồm các thành phần xi măng, cát và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trộn nguyên vật liệu gồm các thành phần xi măng, cát và nước được kết hợp trong tỷ lệ phù hợp để tạo ra hỗn hợp xi măng chuẩn bị đúc vào khuôn sản xuất nội thất xi măng</a:t>
            </a:r>
            <a:r>
              <a:rPr lang="en-US" sz="2000" dirty="0"/>
              <a:t>:</a:t>
            </a:r>
          </a:p>
          <a:p>
            <a:pPr algn="l"/>
            <a:r>
              <a:rPr lang="vi-VN" b="0" i="0" dirty="0">
                <a:effectLst/>
                <a:latin typeface="Open Sans" panose="020B0606030504020204" pitchFamily="34" charset="0"/>
              </a:rPr>
              <a:t>Trong quá trình sản xuất nội thất xi măng, việc trộn nguyên vật liệu là bước quan trọng nhằm tạo ra hỗn hợp xi măng chất lượng và đồng đều.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thành phần chính gồm xi măng, cát và nước được kết hợp với tỷ lệ phù hợp, phụ thuộc vào loại sản phẩm và yêu cầu kỹ thuật cụ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CCF20F9-B0DD-74AE-CDFB-47EF5DA207FF}"/>
              </a:ext>
            </a:extLst>
          </p:cNvPr>
          <p:cNvPicPr>
            <a:picLocks noChangeAspect="1"/>
          </p:cNvPicPr>
          <p:nvPr/>
        </p:nvPicPr>
        <p:blipFill>
          <a:blip r:embed="rId3"/>
          <a:stretch>
            <a:fillRect/>
          </a:stretch>
        </p:blipFill>
        <p:spPr>
          <a:xfrm>
            <a:off x="7096422" y="1701800"/>
            <a:ext cx="4063405" cy="40634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Trộn nguyên vật liệu gồm các thành phần xi măng, cát và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trộn nguyên vật liệu gồm các thành phần xi măng, cát và nước được kết hợp trong tỷ lệ phù hợp để tạo ra hỗn hợp xi măng chuẩn bị đúc vào khuôn sản xuất nội thất xi măng</a:t>
            </a:r>
            <a:r>
              <a:rPr lang="en-US" sz="2000" dirty="0"/>
              <a:t>:</a:t>
            </a:r>
          </a:p>
          <a:p>
            <a:pPr algn="l"/>
            <a:r>
              <a:rPr lang="vi-VN" b="0" i="0" dirty="0">
                <a:effectLst/>
                <a:latin typeface="Open Sans" panose="020B0606030504020204" pitchFamily="34" charset="0"/>
              </a:rPr>
              <a:t>Trong quá trình trộn nguyên vật liệu để sản xuất nội thất xi măng, có một số nguy cơ tai nạn lao động cần được chú ý và phòng tránh.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tai nạn có thể bao gồm chảy xi măng vào da hoặc mắt, nguy cơ va đập từ các thiết bị trộn, và nguy cơ về an toàn lao động khi làm việc với máy móc.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8784650-35AD-1E95-BBDC-603216638AA3}"/>
              </a:ext>
            </a:extLst>
          </p:cNvPr>
          <p:cNvPicPr>
            <a:picLocks noChangeAspect="1"/>
          </p:cNvPicPr>
          <p:nvPr/>
        </p:nvPicPr>
        <p:blipFill>
          <a:blip r:embed="rId3"/>
          <a:stretch>
            <a:fillRect/>
          </a:stretch>
        </p:blipFill>
        <p:spPr>
          <a:xfrm>
            <a:off x="7096422" y="1701800"/>
            <a:ext cx="4063405" cy="40634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Trộn nguyên vật liệu gồm các thành phần xi măng, cát và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trộn nguyên vật liệu gồm các thành phần xi măng, cát và nước được kết hợp trong tỷ lệ phù hợp để tạo ra hỗn hợp xi măng chuẩn bị đúc vào khuôn sản xuất nội thất xi măng</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phổ biến là do thiếu quan sát và cảnh giác khi làm việc gần các thiết bị trộn và máy móc. Lao động có thể mất tập trung hoặc bị phân tâm, dẫn đến va đập hoặc bị kéo vào các máy móc trong khi hoạt động.</a:t>
            </a:r>
          </a:p>
          <a:p>
            <a:r>
              <a:rPr lang="vi-VN" i="0" dirty="0">
                <a:effectLst/>
                <a:latin typeface="Open Sans" panose="020B0606030504020204" pitchFamily="34" charset="0"/>
              </a:rPr>
              <a:t>Thêm vào đó, việc không tuân thủ các quy trình an toàn lao động cũng gây ra nguy cơ tai nạn.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F10D8C0-7058-D3E6-511B-063D7A52A3A0}"/>
              </a:ext>
            </a:extLst>
          </p:cNvPr>
          <p:cNvPicPr>
            <a:picLocks noChangeAspect="1"/>
          </p:cNvPicPr>
          <p:nvPr/>
        </p:nvPicPr>
        <p:blipFill>
          <a:blip r:embed="rId3"/>
          <a:stretch>
            <a:fillRect/>
          </a:stretch>
        </p:blipFill>
        <p:spPr>
          <a:xfrm>
            <a:off x="7096422" y="1701800"/>
            <a:ext cx="4063405" cy="40634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Trộn nguyên vật liệu gồm các thành phần xi măng, cát và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trộn nguyên vật liệu gồm các thành phần xi măng, cát và nước được kết hợp trong tỷ lệ phù hợp để tạo ra hỗn hợp xi măng chuẩn bị đúc vào khuôn sản xuất nội thất xi măng</a:t>
            </a:r>
            <a:r>
              <a:rPr lang="en-US" sz="2000" dirty="0"/>
              <a:t>:</a:t>
            </a:r>
          </a:p>
          <a:p>
            <a:pPr algn="l">
              <a:buFont typeface="Arial" panose="020B0604020202020204" pitchFamily="34" charset="0"/>
              <a:buChar char="•"/>
            </a:pPr>
            <a:r>
              <a:rPr lang="vi-VN" i="0" dirty="0">
                <a:effectLst/>
                <a:latin typeface="Open Sans" panose="020B0606030504020204" pitchFamily="34" charset="0"/>
              </a:rPr>
              <a:t>Đảm bảo tuân thủ quy trình an toàn lao động: Tất cả nhân viên cần được đào tạo về các quy tắc an toàn và tuân thủ chúng trong suốt quá trình làm việc. Việc đeo đủ thiết bị bảo hộ cá nhân và sử dụng chúng đúng cách là điều cần thiết.</a:t>
            </a:r>
          </a:p>
          <a:p>
            <a:pPr algn="l">
              <a:buFont typeface="Arial" panose="020B0604020202020204" pitchFamily="34" charset="0"/>
              <a:buChar char="•"/>
            </a:pPr>
            <a:r>
              <a:rPr lang="vi-VN" i="0" dirty="0">
                <a:effectLst/>
                <a:latin typeface="Open Sans" panose="020B0606030504020204" pitchFamily="34" charset="0"/>
              </a:rPr>
              <a:t>Kiểm tra và bảo dưỡng thiết bị định kỳ: Đảm bảo rằng các thiết bị trộn và máy móc đều đang hoạt động ổn định và an toàn. Việc thực hiện bảo dưỡng định kỳ và kiểm tra an toàn có thể giảm thiểu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101A4DC-2936-617F-7285-6AA7637D8492}"/>
              </a:ext>
            </a:extLst>
          </p:cNvPr>
          <p:cNvPicPr>
            <a:picLocks noChangeAspect="1"/>
          </p:cNvPicPr>
          <p:nvPr/>
        </p:nvPicPr>
        <p:blipFill>
          <a:blip r:embed="rId3"/>
          <a:stretch>
            <a:fillRect/>
          </a:stretch>
        </p:blipFill>
        <p:spPr>
          <a:xfrm>
            <a:off x="7096422" y="1701800"/>
            <a:ext cx="4063405" cy="40634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Trộn nguyên vật liệu gồm các thành phần xi măng, cát và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trộn nguyên vật liệu gồm các thành phần xi măng, cát và nước được kết hợp trong tỷ lệ phù hợp để tạo ra hỗn hợp xi măng chuẩn bị đúc vào khuôn sản xuất nội thất xi măng</a:t>
            </a:r>
            <a:r>
              <a:rPr lang="en-US" sz="2000" dirty="0"/>
              <a:t>:</a:t>
            </a:r>
          </a:p>
          <a:p>
            <a:pPr algn="l"/>
            <a:r>
              <a:rPr lang="vi-VN" b="0" i="0" dirty="0">
                <a:effectLst/>
                <a:latin typeface="Open Sans" panose="020B0606030504020204" pitchFamily="34" charset="0"/>
              </a:rPr>
              <a:t>Đảm bảo điều kiện làm việc an toàn: Quan trắc môi trường lao động giúp đo lường và theo dõi các yếu tố như nhiệt độ, độ ẩm và áp suất không khí trong khu vực làm việc.</a:t>
            </a:r>
          </a:p>
          <a:p>
            <a:pPr algn="l"/>
            <a:r>
              <a:rPr lang="vi-VN" b="0" i="0" dirty="0">
                <a:effectLst/>
                <a:latin typeface="Open Sans" panose="020B0606030504020204" pitchFamily="34" charset="0"/>
              </a:rPr>
              <a:t>Giám sát chất lượng không khí: Quan trắc môi trường lao động cũng giúp giám sát chất lượng không khí trong khu vực làm việc.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37AC24-B14E-99E3-7625-5BA8243BC182}"/>
              </a:ext>
            </a:extLst>
          </p:cNvPr>
          <p:cNvPicPr>
            <a:picLocks noChangeAspect="1"/>
          </p:cNvPicPr>
          <p:nvPr/>
        </p:nvPicPr>
        <p:blipFill>
          <a:blip r:embed="rId3"/>
          <a:stretch>
            <a:fillRect/>
          </a:stretch>
        </p:blipFill>
        <p:spPr>
          <a:xfrm>
            <a:off x="7096422" y="1701800"/>
            <a:ext cx="4063405" cy="40634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Trộn nguyên vật liệu gồm các thành phần xi măng, cát và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trộn nguyên vật liệu gồm các thành phần xi măng, cát và nước được kết hợp trong tỷ lệ phù hợp để tạo ra hỗn hợp xi măng chuẩn bị đúc vào khuôn sản xuất nội thất xi măng</a:t>
            </a:r>
            <a:r>
              <a:rPr lang="en-US" sz="2000" dirty="0">
                <a:solidFill>
                  <a:schemeClr val="bg1"/>
                </a:solidFill>
              </a:rPr>
              <a:t>:</a:t>
            </a:r>
          </a:p>
          <a:p>
            <a:pPr algn="l"/>
            <a:r>
              <a:rPr lang="vi-VN" b="0" i="0" dirty="0">
                <a:effectLst/>
                <a:latin typeface="Open Sans" panose="020B0606030504020204" pitchFamily="34" charset="0"/>
              </a:rPr>
              <a:t>Bảo vệ sức khỏe và an toàn: Đầu tiên và quan trọng nhất, đảm bảo an toàn của nhân viên bị ảnh hưởng. Ngay lập tức, hãy gửi họ đến khu vực an toàn và cung cấp sự chăm sóc y tế cần thiết.</a:t>
            </a:r>
          </a:p>
          <a:p>
            <a:pPr algn="l"/>
            <a:r>
              <a:rPr lang="vi-VN" b="0" i="0" dirty="0">
                <a:effectLst/>
                <a:latin typeface="Open Sans" panose="020B0606030504020204" pitchFamily="34" charset="0"/>
              </a:rPr>
              <a:t>Báo cáo sự cố: Thông báo sự cố ngay lập tức cho quản lý và nhân viên y tế để họ có thể cung cấp sự giúp đỡ cần thiết. Việc này giúp kích hoạt các biện pháp khẩn cấp và xử lý vấn đề một cách nhanh chóng.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47428BC-D8ED-2653-A48B-A2796BD11DB7}"/>
              </a:ext>
            </a:extLst>
          </p:cNvPr>
          <p:cNvPicPr>
            <a:picLocks noChangeAspect="1"/>
          </p:cNvPicPr>
          <p:nvPr/>
        </p:nvPicPr>
        <p:blipFill>
          <a:blip r:embed="rId3"/>
          <a:stretch>
            <a:fillRect/>
          </a:stretch>
        </p:blipFill>
        <p:spPr>
          <a:xfrm>
            <a:off x="7096422" y="1701800"/>
            <a:ext cx="4063405" cy="40634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620688"/>
            <a:ext cx="3886199" cy="2133598"/>
          </a:xfrm>
        </p:spPr>
        <p:txBody>
          <a:bodyPr>
            <a:normAutofit fontScale="90000"/>
          </a:bodyPr>
          <a:lstStyle/>
          <a:p>
            <a:r>
              <a:rPr lang="vi-VN" dirty="0">
                <a:latin typeface="UTM Aptima" panose="02040603050506020204" pitchFamily="18" charset="0"/>
              </a:rPr>
              <a:t>Đổ hỗn hợp xi măng vào các khuôn đúc, được nén và làm phẳng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đổ hỗn hợp xi măng vào các khuôn đúc, được nén và làm phẳng để tạo ra các sản phẩm nội thất xi măng như bàn, ghế, hoặc tủ</a:t>
            </a:r>
          </a:p>
          <a:p>
            <a:pPr algn="l">
              <a:lnSpc>
                <a:spcPct val="120000"/>
              </a:lnSpc>
            </a:pPr>
            <a:r>
              <a:rPr lang="vi-VN" b="0" i="0" dirty="0">
                <a:effectLst/>
                <a:latin typeface="Open Sans" panose="020B0606030504020204" pitchFamily="34" charset="0"/>
              </a:rPr>
              <a:t>Để tạo ra các sản phẩm nội thất xi măng như bàn, ghế, hoặc tủ, quá trình đổ hỗn hợp xi măng vào các khuôn đúc, nén và làm phẳng là bước quan trọng không thể thiếu. Đầu tiên, các khuôn đúc được chuẩn bị với kích thước và hình dạng mong muốn của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Sau đó, hỗn hợp xi măng, thường kết hợp với các vật liệu chất lượng như cát và chất kết dính, được pha chế đồng nhất và đổ vào các khuôn.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8E513A7-0E4C-2FCF-40B4-C1BBBE8FA3F4}"/>
              </a:ext>
            </a:extLst>
          </p:cNvPr>
          <p:cNvPicPr>
            <a:picLocks noChangeAspect="1"/>
          </p:cNvPicPr>
          <p:nvPr/>
        </p:nvPicPr>
        <p:blipFill>
          <a:blip r:embed="rId3"/>
          <a:stretch>
            <a:fillRect/>
          </a:stretch>
        </p:blipFill>
        <p:spPr>
          <a:xfrm>
            <a:off x="-746348" y="3717032"/>
            <a:ext cx="4716524" cy="471652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620688"/>
            <a:ext cx="3886199" cy="2133598"/>
          </a:xfrm>
        </p:spPr>
        <p:txBody>
          <a:bodyPr>
            <a:normAutofit fontScale="90000"/>
          </a:bodyPr>
          <a:lstStyle/>
          <a:p>
            <a:r>
              <a:rPr lang="vi-VN" dirty="0">
                <a:latin typeface="UTM Aptima" panose="02040603050506020204" pitchFamily="18" charset="0"/>
              </a:rPr>
              <a:t>Đổ hỗn hợp xi măng vào các khuôn đúc, được nén và làm phẳng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đổ hỗn hợp xi măng vào các khuôn đúc, được nén và làm phẳng để tạo ra các sản phẩm nội thất xi măng như bàn, ghế, hoặc tủ</a:t>
            </a:r>
          </a:p>
          <a:p>
            <a:pPr algn="l">
              <a:lnSpc>
                <a:spcPct val="120000"/>
              </a:lnSpc>
            </a:pPr>
            <a:r>
              <a:rPr lang="vi-VN" b="0" i="0" dirty="0">
                <a:effectLst/>
                <a:latin typeface="Open Sans" panose="020B0606030504020204" pitchFamily="34" charset="0"/>
              </a:rPr>
              <a:t>Một trong những nguy cơ phổ biến nhất là nguy cơ về chấn thương do va đập khi di chuyển hoặc làm việc gần các máy móc và thiết bị nặng.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Đối với quy trình đổ và nén xi măng, nguy cơ chấn thương do tác động từ áp lực và trọng lượng của hỗn hợp xi măng là rất cao, đặc biệt là khi thực hiện việc nén và làm phẳng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1ED50B0-D4AF-9084-6A48-BB183BC0ABF4}"/>
              </a:ext>
            </a:extLst>
          </p:cNvPr>
          <p:cNvPicPr>
            <a:picLocks noChangeAspect="1"/>
          </p:cNvPicPr>
          <p:nvPr/>
        </p:nvPicPr>
        <p:blipFill>
          <a:blip r:embed="rId3"/>
          <a:stretch>
            <a:fillRect/>
          </a:stretch>
        </p:blipFill>
        <p:spPr>
          <a:xfrm>
            <a:off x="-746348" y="3717032"/>
            <a:ext cx="4716524" cy="471652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548680"/>
            <a:ext cx="3886199" cy="2133598"/>
          </a:xfrm>
        </p:spPr>
        <p:txBody>
          <a:bodyPr>
            <a:normAutofit fontScale="90000"/>
          </a:bodyPr>
          <a:lstStyle/>
          <a:p>
            <a:r>
              <a:rPr lang="vi-VN" dirty="0">
                <a:latin typeface="UTM Aptima" panose="02040603050506020204" pitchFamily="18" charset="0"/>
              </a:rPr>
              <a:t>Đổ hỗn hợp xi măng vào các khuôn đúc, được nén và làm phẳng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đổ hỗn hợp xi măng vào các khuôn đúc, được nén và làm phẳng để tạo ra các sản phẩm nội thất xi măng như bàn, ghế, hoặc tủ</a:t>
            </a:r>
          </a:p>
          <a:p>
            <a:pPr algn="l">
              <a:lnSpc>
                <a:spcPct val="120000"/>
              </a:lnSpc>
            </a:pPr>
            <a:r>
              <a:rPr lang="vi-VN" b="0" i="0" dirty="0">
                <a:effectLst/>
                <a:latin typeface="Open Sans" panose="020B0606030504020204" pitchFamily="34" charset="0"/>
              </a:rPr>
              <a:t>Một trong những nguyên nhân quan trọng nhất là thiếu kiến thức và kỹ năng của công nhân về quy trình làm việc và các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Đôi khi, những người làm việc không được đào tạo đầy đủ về cách sử dụng máy móc và công cụ đúng cách, dẫn đến việc sử dụng không an toàn và có thể gây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A00C7EC-8F3D-771E-485C-A2E72F3B84D8}"/>
              </a:ext>
            </a:extLst>
          </p:cNvPr>
          <p:cNvPicPr>
            <a:picLocks noChangeAspect="1"/>
          </p:cNvPicPr>
          <p:nvPr/>
        </p:nvPicPr>
        <p:blipFill>
          <a:blip r:embed="rId3"/>
          <a:stretch>
            <a:fillRect/>
          </a:stretch>
        </p:blipFill>
        <p:spPr>
          <a:xfrm>
            <a:off x="-746348" y="3717032"/>
            <a:ext cx="4716524" cy="471652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548680"/>
            <a:ext cx="3886199" cy="2133598"/>
          </a:xfrm>
        </p:spPr>
        <p:txBody>
          <a:bodyPr>
            <a:normAutofit fontScale="90000"/>
          </a:bodyPr>
          <a:lstStyle/>
          <a:p>
            <a:r>
              <a:rPr lang="vi-VN" dirty="0">
                <a:latin typeface="UTM Aptima" panose="02040603050506020204" pitchFamily="18" charset="0"/>
              </a:rPr>
              <a:t>Đổ hỗn hợp xi măng vào các khuôn đúc, được nén và làm phẳng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đổ hỗn hợp xi măng vào các khuôn đúc, được nén và làm phẳng để tạo ra các sản phẩm nội thất xi măng như bàn, ghế, hoặc tủ</a:t>
            </a:r>
          </a:p>
          <a:p>
            <a:pPr algn="l">
              <a:lnSpc>
                <a:spcPct val="120000"/>
              </a:lnSpc>
            </a:pPr>
            <a:r>
              <a:rPr lang="vi-VN" b="0" i="0" dirty="0">
                <a:effectLst/>
                <a:latin typeface="Open Sans" panose="020B0606030504020204" pitchFamily="34" charset="0"/>
              </a:rPr>
              <a:t>Đầu tiên, việc đảm bảo rằng tất cả các công nhân tham gia quá trình làm việc được đào tạo đầy đủ về các biện pháp an toàn và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hướng dẫn cách sử dụng trang thiết bị bảo hộ cá nhân và máy móc một cách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1E6236-D58F-732E-C0E9-F1E2855B96E2}"/>
              </a:ext>
            </a:extLst>
          </p:cNvPr>
          <p:cNvPicPr>
            <a:picLocks noChangeAspect="1"/>
          </p:cNvPicPr>
          <p:nvPr/>
        </p:nvPicPr>
        <p:blipFill>
          <a:blip r:embed="rId3"/>
          <a:stretch>
            <a:fillRect/>
          </a:stretch>
        </p:blipFill>
        <p:spPr>
          <a:xfrm>
            <a:off x="-746348" y="3717032"/>
            <a:ext cx="4716524" cy="471652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548680"/>
            <a:ext cx="3886199" cy="2133598"/>
          </a:xfrm>
        </p:spPr>
        <p:txBody>
          <a:bodyPr>
            <a:normAutofit fontScale="90000"/>
          </a:bodyPr>
          <a:lstStyle/>
          <a:p>
            <a:r>
              <a:rPr lang="vi-VN" dirty="0">
                <a:latin typeface="UTM Aptima" panose="02040603050506020204" pitchFamily="18" charset="0"/>
              </a:rPr>
              <a:t>Đổ hỗn hợp xi măng vào các khuôn đúc, được nén và làm phẳng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đổ hỗn hợp xi măng vào các khuôn đúc, được nén và làm phẳng để tạo ra các sản phẩm nội thất xi măng như bàn, ghế, hoặc tủ</a:t>
            </a:r>
          </a:p>
          <a:p>
            <a:pPr algn="l">
              <a:lnSpc>
                <a:spcPct val="120000"/>
              </a:lnSpc>
            </a:pPr>
            <a:r>
              <a:rPr lang="vi-VN" b="0" i="0" dirty="0">
                <a:effectLst/>
                <a:latin typeface="Open Sans" panose="020B0606030504020204" pitchFamily="34" charset="0"/>
              </a:rPr>
              <a:t>Trong quá trình đổ hỗn hợp xi măng để sản xuất các sản phẩm nội thất xi măng như bàn, ghế, hoặc tủ, việc tuân thủ các quy định an toàn lao động là rất quan trọng để đảm bảo sự an toàn cho công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bao gồm việc đảm bảo rằng tất cả các công nhân được đào tạo đầy đủ về cách sử dụng trang thiết bị bảo hộ cá nhân như mũ bảo hiểm, kính bảo hộ, và găng tay.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5D4177-73BD-2CD8-E6E5-D7ABE024BEC1}"/>
              </a:ext>
            </a:extLst>
          </p:cNvPr>
          <p:cNvPicPr>
            <a:picLocks noChangeAspect="1"/>
          </p:cNvPicPr>
          <p:nvPr/>
        </p:nvPicPr>
        <p:blipFill>
          <a:blip r:embed="rId3"/>
          <a:stretch>
            <a:fillRect/>
          </a:stretch>
        </p:blipFill>
        <p:spPr>
          <a:xfrm>
            <a:off x="-746348" y="3717032"/>
            <a:ext cx="4716524" cy="471652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620688"/>
            <a:ext cx="3886199" cy="2133598"/>
          </a:xfrm>
        </p:spPr>
        <p:txBody>
          <a:bodyPr>
            <a:normAutofit fontScale="90000"/>
          </a:bodyPr>
          <a:lstStyle/>
          <a:p>
            <a:r>
              <a:rPr lang="vi-VN" dirty="0">
                <a:latin typeface="UTM Aptima" panose="02040603050506020204" pitchFamily="18" charset="0"/>
              </a:rPr>
              <a:t>Đổ hỗn hợp xi măng vào các khuôn đúc, được nén và làm phẳng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đổ hỗn hợp xi măng vào các khuôn đúc, được nén và làm phẳng để tạo ra các sản phẩm nội thất xi măng như bàn, ghế, hoặc tủ</a:t>
            </a:r>
          </a:p>
          <a:p>
            <a:pPr algn="l">
              <a:lnSpc>
                <a:spcPct val="120000"/>
              </a:lnSpc>
            </a:pPr>
            <a:r>
              <a:rPr lang="vi-VN" b="0" i="0" dirty="0">
                <a:effectLst/>
                <a:latin typeface="Open Sans" panose="020B0606030504020204" pitchFamily="34" charset="0"/>
              </a:rPr>
              <a:t>Trong trường hợp xảy ra tai nạn lao động khi đổ hỗn hợp xi măng để sản xuất các sản phẩm nội thất xi măng, việc xử lý tình huống khẩn cấp là rất quan trọng để đảm bảo sự an toàn cho tất cả mọi người tham gia.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người quản lý hoặc người giám sát nên ngay lập tức báo cáo tai nạn và gọi đến dịch vụ cấp cứu hoặc cơ quan chức năng để nhận sự giúp đỡ.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C07FDFD-E303-39B2-36CB-587E65DF277D}"/>
              </a:ext>
            </a:extLst>
          </p:cNvPr>
          <p:cNvPicPr>
            <a:picLocks noChangeAspect="1"/>
          </p:cNvPicPr>
          <p:nvPr/>
        </p:nvPicPr>
        <p:blipFill>
          <a:blip r:embed="rId3"/>
          <a:stretch>
            <a:fillRect/>
          </a:stretch>
        </p:blipFill>
        <p:spPr>
          <a:xfrm>
            <a:off x="-746348" y="3717032"/>
            <a:ext cx="4716524" cy="471652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113441" cy="990600"/>
          </a:xfrm>
        </p:spPr>
        <p:txBody>
          <a:bodyPr>
            <a:noAutofit/>
          </a:bodyPr>
          <a:lstStyle/>
          <a:p>
            <a:r>
              <a:rPr lang="vi-VN" sz="3600" b="1" dirty="0">
                <a:latin typeface="UTM Aptima" panose="02040603050506020204" pitchFamily="18" charset="0"/>
              </a:rPr>
              <a:t>Xử lý bề mặt để làm cho sản phẩm nội thất xi măng trở nên mịn màng và đẹp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highlight>
                  <a:srgbClr val="FFFFFF"/>
                </a:highlight>
                <a:latin typeface="Open Sans" panose="020B0606030504020204" pitchFamily="34" charset="0"/>
              </a:rPr>
              <a:t>Đặc điểm công việc xử lý bề mặt để làm cho sản phẩm nội thất xi măng trở nên mịn màng và đẹp hơn</a:t>
            </a:r>
            <a:r>
              <a:rPr lang="en-US" sz="2400" dirty="0"/>
              <a:t>:</a:t>
            </a:r>
          </a:p>
          <a:p>
            <a:pPr algn="l"/>
            <a:r>
              <a:rPr lang="vi-VN" b="0" i="0" dirty="0">
                <a:solidFill>
                  <a:srgbClr val="4C4F5A"/>
                </a:solidFill>
                <a:effectLst/>
                <a:highlight>
                  <a:srgbClr val="FFFFFF"/>
                </a:highlight>
                <a:latin typeface="Open Sans" panose="020B0606030504020204" pitchFamily="34" charset="0"/>
              </a:rPr>
              <a:t>Đặc điểm công việc xử lý bề mặt để làm cho sản phẩm nội thất xi măng trở nên mịn màng và đẹp hơn rất quan trọng để tạo ra những mẫu sản phẩm chất lượng cao và thẩm mỹ. Quy trình này thường bao gồm việc sử dụng các công cụ và kỹ thuật phù hợp để chăm sóc và hoàn thiện bề mặt xi măng.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Trong quá trình này, việc chuẩn bị bề mặt là bước quan trọng nhất. Đầu tiên, các chuyên gia cần loại bỏ bất kỳ vết nứt hoặc vết bẩn nào trên bề mặt.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113441" cy="990600"/>
          </a:xfrm>
        </p:spPr>
        <p:txBody>
          <a:bodyPr>
            <a:noAutofit/>
          </a:bodyPr>
          <a:lstStyle/>
          <a:p>
            <a:r>
              <a:rPr lang="vi-VN" sz="3600" b="1" dirty="0">
                <a:latin typeface="UTM Aptima" panose="02040603050506020204" pitchFamily="18" charset="0"/>
              </a:rPr>
              <a:t>Xử lý bề mặt để làm cho sản phẩm nội thất xi măng trở nên mịn màng và đẹp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highlight>
                  <a:srgbClr val="FFFFFF"/>
                </a:highlight>
                <a:latin typeface="Open Sans" panose="020B0606030504020204" pitchFamily="34" charset="0"/>
              </a:rPr>
              <a:t>Các dạng tai nạn lao động trong quá trình xử lý bề mặt để làm cho sản phẩm nội thất xi măng trở nên mịn màng và đẹp hơn</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xử lý bề mặt để làm cho sản phẩm nội thất xi măng trở nên mịn màng và đẹp hơn, các công nhân có thể phải đối mặt với các nguy cơ tai nạn lao động.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Một trong những nguy hiểm phổ biến nhất là nguy cơ bị thương khi sử dụng các công cụ và máy móc, như máy mài hoặc máy chà nhám. Nếu không tuân thủ các biện pháp an toàn đúng cách, người lao động có thể gặp phải nguy cơ bị cắt, nghiền, hoặc bị thương do va đập.</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113441" cy="990600"/>
          </a:xfrm>
        </p:spPr>
        <p:txBody>
          <a:bodyPr>
            <a:noAutofit/>
          </a:bodyPr>
          <a:lstStyle/>
          <a:p>
            <a:r>
              <a:rPr lang="vi-VN" sz="3600" b="1" dirty="0">
                <a:latin typeface="UTM Aptima" panose="02040603050506020204" pitchFamily="18" charset="0"/>
              </a:rPr>
              <a:t>Xử lý bề mặt để làm cho sản phẩm nội thất xi măng trở nên mịn màng và đẹp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lao động khi xử lý bề mặt để làm cho sản phẩm nội thất xi măng trở nên mịn màng và đẹp hơn</a:t>
            </a:r>
            <a:r>
              <a:rPr lang="en-US" sz="2400" dirty="0"/>
              <a:t>:</a:t>
            </a:r>
          </a:p>
          <a:p>
            <a:pPr algn="l"/>
            <a:r>
              <a:rPr lang="vi-VN" b="0" i="0" dirty="0">
                <a:solidFill>
                  <a:srgbClr val="4C4F5A"/>
                </a:solidFill>
                <a:effectLst/>
                <a:highlight>
                  <a:srgbClr val="FFFFFF"/>
                </a:highlight>
                <a:latin typeface="Open Sans" panose="020B0606030504020204" pitchFamily="34" charset="0"/>
              </a:rPr>
              <a:t>Có một số nguyên nhân chính gây ra tai nạn lao động khi xử lý bề mặt để làm cho sản phẩm nội thất xi măng trở nên mịn màng và đẹp hơn. Một trong những nguyên nhân phổ biến nhất là thiếu hiểu biết và kỹ năng về an toàn lao động.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Các công nhân có thể không được đào tạo đầy đủ về cách sử dụng các công cụ và máy móc một cách an toàn, dẫn đến việc sử dụng chúng một cách không đúng cách và gây ra tai nạn.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113441" cy="990600"/>
          </a:xfrm>
        </p:spPr>
        <p:txBody>
          <a:bodyPr>
            <a:noAutofit/>
          </a:bodyPr>
          <a:lstStyle/>
          <a:p>
            <a:r>
              <a:rPr lang="vi-VN" sz="3600" b="1" dirty="0">
                <a:latin typeface="UTM Aptima" panose="02040603050506020204" pitchFamily="18" charset="0"/>
              </a:rPr>
              <a:t>Xử lý bề mặt để làm cho sản phẩm nội thất xi măng trở nên mịn màng và đẹp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highlight>
                  <a:srgbClr val="FFFFFF"/>
                </a:highlight>
                <a:latin typeface="Open Sans" panose="020B0606030504020204" pitchFamily="34" charset="0"/>
              </a:rPr>
              <a:t>Biện pháp phòng tránh tai nạn lao động khi xử lý bề mặt để làm cho sản phẩm nội thất xi măng trở nên mịn màng và đẹp hơn</a:t>
            </a:r>
            <a:r>
              <a:rPr lang="en-US" sz="2400" dirty="0"/>
              <a:t>:</a:t>
            </a:r>
          </a:p>
          <a:p>
            <a:pPr algn="l"/>
            <a:r>
              <a:rPr lang="vi-VN" b="0" i="0" dirty="0">
                <a:solidFill>
                  <a:srgbClr val="4C4F5A"/>
                </a:solidFill>
                <a:effectLst/>
                <a:highlight>
                  <a:srgbClr val="FFFFFF"/>
                </a:highlight>
                <a:latin typeface="Open Sans" panose="020B0606030504020204" pitchFamily="34" charset="0"/>
              </a:rPr>
              <a:t>Để phòng tránh tai nạn lao động khi xử lý bề mặt để làm cho sản phẩm nội thất xi măng trở nên mịn màng và đẹp hơn, có một số biện pháp quan trọng mà cần được thực hiện. Trước hết, việc đảm bảo rằng tất cả các nhân viên được đào tạo đầy đủ về các quy trình làm việc an toàn là rất quan trọng.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Đào tạo này nên tập trung vào việc sử dụng đúng các công cụ và máy móc, cũng như việc tuân thủ các quy tắc an toàn trong môi trường làm việc.</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17497" cy="990600"/>
          </a:xfrm>
        </p:spPr>
        <p:txBody>
          <a:bodyPr>
            <a:noAutofit/>
          </a:bodyPr>
          <a:lstStyle/>
          <a:p>
            <a:r>
              <a:rPr lang="vi-VN" sz="3600" b="1" dirty="0">
                <a:latin typeface="UTM Aptima" panose="02040603050506020204" pitchFamily="18" charset="0"/>
              </a:rPr>
              <a:t>Xử lý bề mặt để làm cho sản phẩm nội thất xi măng trở nên mịn màng và đẹp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highlight>
                  <a:srgbClr val="FFFFFF"/>
                </a:highlight>
                <a:latin typeface="Open Sans" panose="020B0606030504020204" pitchFamily="34" charset="0"/>
              </a:rPr>
              <a:t>Quy định an toàn lao động khi xử lý bề mặt để làm cho sản phẩm nội thất xi măng trở nên mịn màng và đẹp hơn</a:t>
            </a:r>
            <a:r>
              <a:rPr lang="en-US" sz="2400" dirty="0"/>
              <a:t>:</a:t>
            </a:r>
          </a:p>
          <a:p>
            <a:pPr algn="l"/>
            <a:r>
              <a:rPr lang="vi-VN" b="0" i="0" dirty="0">
                <a:solidFill>
                  <a:srgbClr val="4C4F5A"/>
                </a:solidFill>
                <a:effectLst/>
                <a:highlight>
                  <a:srgbClr val="FFFFFF"/>
                </a:highlight>
                <a:latin typeface="Open Sans" panose="020B0606030504020204" pitchFamily="34" charset="0"/>
              </a:rPr>
              <a:t>Quy định an toàn lao động khi xử lý bề mặt để làm cho sản phẩm nội thất xi măng trở nên mịn màng và đẹp hơn đóng vai trò quan trọng trong việc bảo vệ sức khỏe và an toàn của nhân viên. Trong môi trường làm việc này, việc tuân thủ các quy định an toàn là điều bắt buộc.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Đầu tiên, tất cả nhân viên cần được đào tạo về các quy trình an toàn và sử dụng trang thiết bị bảo hộ. Đào tạo này cần bao gồm việc sử dụng đúng các công cụ và máy móc, cũng như quy trình phòng ngừa tai nạn.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8969425" cy="990600"/>
          </a:xfrm>
        </p:spPr>
        <p:txBody>
          <a:bodyPr>
            <a:noAutofit/>
          </a:bodyPr>
          <a:lstStyle/>
          <a:p>
            <a:r>
              <a:rPr lang="vi-VN" sz="3600" b="1" dirty="0">
                <a:latin typeface="UTM Aptima" panose="02040603050506020204" pitchFamily="18" charset="0"/>
              </a:rPr>
              <a:t>Xử lý bề mặt để làm cho sản phẩm nội thất xi măng trở nên mịn màng và đẹp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highlight>
                  <a:srgbClr val="FFFFFF"/>
                </a:highlight>
                <a:latin typeface="Open Sans" panose="020B0606030504020204" pitchFamily="34" charset="0"/>
              </a:rPr>
              <a:t>Xử lý tình huống tai nạn lao động khẩn cấp khi xử lý bề mặt để làm cho sản phẩm nội thất xi măng trở nên mịn màng và đẹp hơn</a:t>
            </a:r>
            <a:r>
              <a:rPr lang="en-US" sz="2400" dirty="0"/>
              <a:t>:</a:t>
            </a:r>
          </a:p>
          <a:p>
            <a:pPr algn="l"/>
            <a:r>
              <a:rPr lang="vi-VN" b="0" i="0" dirty="0">
                <a:solidFill>
                  <a:srgbClr val="4C4F5A"/>
                </a:solidFill>
                <a:effectLst/>
                <a:highlight>
                  <a:srgbClr val="FFFFFF"/>
                </a:highlight>
                <a:latin typeface="Open Sans" panose="020B0606030504020204" pitchFamily="34" charset="0"/>
              </a:rPr>
              <a:t>Xử lý tình huống tai nạn lao động khẩn cấp khi xử lý bề mặt để làm cho sản phẩm nội thất xi măng trở nên mịn màng và đẹp hơn là một phần quan trọng của việc đảm bảo an toàn lao động trong môi trường sản xuất.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Trong trường hợp xảy ra tai nạn, quan trọng nhất là phản ứng nhanh chóng và đúng đắn. Đầu tiên, người làm việc cần báo cáo tai nạn ngay lập tức cho người quản lý hoặc nhân viên an toàn lao động.</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3656</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NỘI THẤT XI MĂNG</vt:lpstr>
      <vt:lpstr>Một số vụ tai nạn trong nhà máy sản xuất nội thất xi măng</vt:lpstr>
      <vt:lpstr>Tóm tắt bài học</vt:lpstr>
      <vt:lpstr>Chế tạo khuôn đúc nội thất xi măng</vt:lpstr>
      <vt:lpstr>Chế tạo khuôn đúc nội thất xi măng</vt:lpstr>
      <vt:lpstr>Chế tạo khuôn đúc nội thất xi măng</vt:lpstr>
      <vt:lpstr>Chế tạo khuôn đúc nội thất xi măng</vt:lpstr>
      <vt:lpstr>Chế tạo khuôn đúc nội thất xi măng</vt:lpstr>
      <vt:lpstr>Chế tạo khuôn đúc nội thất xi măng</vt:lpstr>
      <vt:lpstr>Trộn nguyên vật liệu gồm các thành phần xi măng, cát và nước</vt:lpstr>
      <vt:lpstr>Trộn nguyên vật liệu gồm các thành phần xi măng, cát và nước</vt:lpstr>
      <vt:lpstr>Trộn nguyên vật liệu gồm các thành phần xi măng, cát và nước</vt:lpstr>
      <vt:lpstr>Trộn nguyên vật liệu gồm các thành phần xi măng, cát và nước</vt:lpstr>
      <vt:lpstr>Trộn nguyên vật liệu gồm các thành phần xi măng, cát và nước</vt:lpstr>
      <vt:lpstr>Trộn nguyên vật liệu gồm các thành phần xi măng, cát và nước</vt:lpstr>
      <vt:lpstr>Đổ hỗn hợp xi măng vào các khuôn đúc, được nén và làm phẳng</vt:lpstr>
      <vt:lpstr>Đổ hỗn hợp xi măng vào các khuôn đúc, được nén và làm phẳng</vt:lpstr>
      <vt:lpstr>Đổ hỗn hợp xi măng vào các khuôn đúc, được nén và làm phẳng</vt:lpstr>
      <vt:lpstr>Đổ hỗn hợp xi măng vào các khuôn đúc, được nén và làm phẳng</vt:lpstr>
      <vt:lpstr>Đổ hỗn hợp xi măng vào các khuôn đúc, được nén và làm phẳng</vt:lpstr>
      <vt:lpstr>Đổ hỗn hợp xi măng vào các khuôn đúc, được nén và làm phẳng</vt:lpstr>
      <vt:lpstr>Xử lý bề mặt để làm cho sản phẩm nội thất xi măng trở nên mịn màng và đẹp hơn</vt:lpstr>
      <vt:lpstr>Xử lý bề mặt để làm cho sản phẩm nội thất xi măng trở nên mịn màng và đẹp hơn</vt:lpstr>
      <vt:lpstr>Xử lý bề mặt để làm cho sản phẩm nội thất xi măng trở nên mịn màng và đẹp hơn</vt:lpstr>
      <vt:lpstr>Xử lý bề mặt để làm cho sản phẩm nội thất xi măng trở nên mịn màng và đẹp hơn</vt:lpstr>
      <vt:lpstr>Xử lý bề mặt để làm cho sản phẩm nội thất xi măng trở nên mịn màng và đẹp hơn</vt:lpstr>
      <vt:lpstr>Xử lý bề mặt để làm cho sản phẩm nội thất xi măng trở nên mịn màng và đẹp hơn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2024-04-11T01:48:42Z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