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27"/>
  </p:notesMasterIdLst>
  <p:handoutMasterIdLst>
    <p:handoutMasterId r:id="rId28"/>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285" r:id="rId26"/>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4" d="100"/>
          <a:sy n="114" d="100"/>
        </p:scale>
        <p:origin x="432" y="11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4/4/2024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4/4/2024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4/4/2024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3214092" y="2186522"/>
            <a:ext cx="5552009"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NAM CHÂM VĨNH CỬU</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54376003-9827-1D50-AD53-187E0133B04F}"/>
              </a:ext>
            </a:extLst>
          </p:cNvPr>
          <p:cNvPicPr>
            <a:picLocks noChangeAspect="1"/>
          </p:cNvPicPr>
          <p:nvPr/>
        </p:nvPicPr>
        <p:blipFill>
          <a:blip r:embed="rId4"/>
          <a:stretch>
            <a:fillRect/>
          </a:stretch>
        </p:blipFill>
        <p:spPr>
          <a:xfrm>
            <a:off x="4975150" y="4365104"/>
            <a:ext cx="2236936" cy="2236936"/>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7965976"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nam</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châm</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vĩnh</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cửu</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lnSpcReduction="10000"/>
          </a:bodyPr>
          <a:lstStyle/>
          <a:p>
            <a:pPr marL="0" indent="0">
              <a:buNone/>
            </a:pPr>
            <a:r>
              <a:rPr lang="vi-VN" b="0" i="0" dirty="0">
                <a:solidFill>
                  <a:srgbClr val="0D0D0D"/>
                </a:solidFill>
                <a:effectLst/>
                <a:latin typeface="Söhne"/>
              </a:rPr>
              <a:t>Trong ngành công nghiệp sản xuất nam châm vĩnh cửu, nơi mà quá trình sản xuất đòi hỏi sự chính xác cao và sử dụng các vật liệu đặc biệt, có những vụ tai nạn lao động đã thu hút sự chú ý của cộng đồng và chính quyền</a:t>
            </a:r>
            <a:r>
              <a:rPr lang="en-US" sz="2000" dirty="0">
                <a:ea typeface="+mn-lt"/>
                <a:cs typeface="+mn-lt"/>
              </a:rPr>
              <a:t>:</a:t>
            </a:r>
            <a:endParaRPr lang="en-US" dirty="0"/>
          </a:p>
          <a:p>
            <a:pPr marL="730885" lvl="1" indent="-304165"/>
            <a:r>
              <a:rPr lang="pt-BR" i="0" dirty="0">
                <a:solidFill>
                  <a:srgbClr val="0D0D0D"/>
                </a:solidFill>
                <a:effectLst/>
                <a:latin typeface="Söhne"/>
              </a:rPr>
              <a:t>Tai Nạn Liên Quan Đến Quy Trình Sản Xuất</a:t>
            </a:r>
          </a:p>
          <a:p>
            <a:pPr marL="730885" lvl="1" indent="-304165"/>
            <a:r>
              <a:rPr lang="en-US" dirty="0" err="1">
                <a:solidFill>
                  <a:srgbClr val="0D0D0D"/>
                </a:solidFill>
                <a:latin typeface="Söhne"/>
              </a:rPr>
              <a:t>Nghiên</a:t>
            </a:r>
            <a:r>
              <a:rPr lang="en-US" dirty="0">
                <a:solidFill>
                  <a:srgbClr val="0D0D0D"/>
                </a:solidFill>
                <a:latin typeface="Söhne"/>
              </a:rPr>
              <a:t> </a:t>
            </a:r>
            <a:r>
              <a:rPr lang="en-US" dirty="0" err="1">
                <a:solidFill>
                  <a:srgbClr val="0D0D0D"/>
                </a:solidFill>
                <a:latin typeface="Söhne"/>
              </a:rPr>
              <a:t>Cứu</a:t>
            </a:r>
            <a:r>
              <a:rPr lang="en-US" dirty="0">
                <a:solidFill>
                  <a:srgbClr val="0D0D0D"/>
                </a:solidFill>
                <a:latin typeface="Söhne"/>
              </a:rPr>
              <a:t> </a:t>
            </a:r>
            <a:r>
              <a:rPr lang="en-US" dirty="0" err="1">
                <a:solidFill>
                  <a:srgbClr val="0D0D0D"/>
                </a:solidFill>
                <a:latin typeface="Söhne"/>
              </a:rPr>
              <a:t>Về</a:t>
            </a:r>
            <a:r>
              <a:rPr lang="en-US" dirty="0">
                <a:solidFill>
                  <a:srgbClr val="0D0D0D"/>
                </a:solidFill>
                <a:latin typeface="Söhne"/>
              </a:rPr>
              <a:t> </a:t>
            </a:r>
            <a:r>
              <a:rPr lang="en-US" dirty="0" err="1">
                <a:solidFill>
                  <a:srgbClr val="0D0D0D"/>
                </a:solidFill>
                <a:latin typeface="Söhne"/>
              </a:rPr>
              <a:t>Nguyên</a:t>
            </a:r>
            <a:r>
              <a:rPr lang="en-US" dirty="0">
                <a:solidFill>
                  <a:srgbClr val="0D0D0D"/>
                </a:solidFill>
                <a:latin typeface="Söhne"/>
              </a:rPr>
              <a:t> </a:t>
            </a:r>
            <a:r>
              <a:rPr lang="en-US" dirty="0" err="1">
                <a:solidFill>
                  <a:srgbClr val="0D0D0D"/>
                </a:solidFill>
                <a:latin typeface="Söhne"/>
              </a:rPr>
              <a:t>Nhân</a:t>
            </a:r>
            <a:r>
              <a:rPr lang="en-US" dirty="0">
                <a:solidFill>
                  <a:srgbClr val="0D0D0D"/>
                </a:solidFill>
                <a:latin typeface="Söhne"/>
              </a:rPr>
              <a:t> Tai </a:t>
            </a:r>
            <a:r>
              <a:rPr lang="en-US" dirty="0" err="1">
                <a:solidFill>
                  <a:srgbClr val="0D0D0D"/>
                </a:solidFill>
                <a:latin typeface="Söhne"/>
              </a:rPr>
              <a:t>Nạn</a:t>
            </a:r>
            <a:endParaRPr lang="pt-BR" dirty="0">
              <a:solidFill>
                <a:srgbClr val="0D0D0D"/>
              </a:solidFill>
              <a:latin typeface="Söhne"/>
            </a:endParaRPr>
          </a:p>
          <a:p>
            <a:pPr marL="730885" lvl="1" indent="-304165"/>
            <a:r>
              <a:rPr lang="en-US" dirty="0" err="1">
                <a:solidFill>
                  <a:srgbClr val="0D0D0D"/>
                </a:solidFill>
                <a:latin typeface="Söhne"/>
              </a:rPr>
              <a:t>Chính</a:t>
            </a:r>
            <a:r>
              <a:rPr lang="en-US" dirty="0">
                <a:solidFill>
                  <a:srgbClr val="0D0D0D"/>
                </a:solidFill>
                <a:latin typeface="Söhne"/>
              </a:rPr>
              <a:t> </a:t>
            </a:r>
            <a:r>
              <a:rPr lang="en-US" dirty="0" err="1">
                <a:solidFill>
                  <a:srgbClr val="0D0D0D"/>
                </a:solidFill>
                <a:latin typeface="Söhne"/>
              </a:rPr>
              <a:t>Sách</a:t>
            </a:r>
            <a:r>
              <a:rPr lang="en-US" dirty="0">
                <a:solidFill>
                  <a:srgbClr val="0D0D0D"/>
                </a:solidFill>
                <a:latin typeface="Söhne"/>
              </a:rPr>
              <a:t> An </a:t>
            </a:r>
            <a:r>
              <a:rPr lang="en-US" dirty="0" err="1">
                <a:solidFill>
                  <a:srgbClr val="0D0D0D"/>
                </a:solidFill>
                <a:latin typeface="Söhne"/>
              </a:rPr>
              <a:t>Toàn</a:t>
            </a:r>
            <a:r>
              <a:rPr lang="en-US" dirty="0">
                <a:solidFill>
                  <a:srgbClr val="0D0D0D"/>
                </a:solidFill>
                <a:latin typeface="Söhne"/>
              </a:rPr>
              <a:t> Lao </a:t>
            </a:r>
            <a:r>
              <a:rPr lang="en-US" dirty="0" err="1">
                <a:solidFill>
                  <a:srgbClr val="0D0D0D"/>
                </a:solidFill>
                <a:latin typeface="Söhne"/>
              </a:rPr>
              <a:t>Động</a:t>
            </a:r>
            <a:endParaRPr lang="pt-BR" dirty="0">
              <a:solidFill>
                <a:srgbClr val="0D0D0D"/>
              </a:solidFill>
              <a:latin typeface="Söhne"/>
            </a:endParaRPr>
          </a:p>
          <a:p>
            <a:pPr marL="730885" lvl="1" indent="-304165"/>
            <a:r>
              <a:rPr lang="vi-VN" dirty="0">
                <a:solidFill>
                  <a:srgbClr val="0D0D0D"/>
                </a:solidFill>
                <a:latin typeface="Söhne"/>
              </a:rPr>
              <a:t>Tác Động Đến Thị Trường và Hình Ảnh Công Ty</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lò</a:t>
            </a:r>
            <a:r>
              <a:rPr lang="en-US" dirty="0"/>
              <a:t> </a:t>
            </a:r>
            <a:r>
              <a:rPr lang="en-US" dirty="0" err="1"/>
              <a:t>nung</a:t>
            </a:r>
            <a:r>
              <a:rPr lang="en-US" dirty="0"/>
              <a:t> </a:t>
            </a:r>
            <a:r>
              <a:rPr lang="en-US" dirty="0" err="1"/>
              <a:t>và</a:t>
            </a:r>
            <a:r>
              <a:rPr lang="en-US" dirty="0"/>
              <a:t> </a:t>
            </a:r>
            <a:r>
              <a:rPr lang="en-US" dirty="0" err="1"/>
              <a:t>nấu</a:t>
            </a:r>
            <a:r>
              <a:rPr lang="en-US" dirty="0"/>
              <a:t> </a:t>
            </a:r>
            <a:r>
              <a:rPr lang="en-US" dirty="0" err="1"/>
              <a:t>chảy</a:t>
            </a:r>
            <a:r>
              <a:rPr lang="en-US" dirty="0"/>
              <a:t> </a:t>
            </a:r>
            <a:r>
              <a:rPr lang="en-US" dirty="0" err="1"/>
              <a:t>nguyên</a:t>
            </a:r>
            <a:r>
              <a:rPr lang="en-US" dirty="0"/>
              <a:t> </a:t>
            </a:r>
            <a:r>
              <a:rPr lang="en-US" dirty="0" err="1"/>
              <a:t>liệu</a:t>
            </a:r>
            <a:r>
              <a:rPr lang="en-US" dirty="0"/>
              <a:t> ở </a:t>
            </a:r>
            <a:r>
              <a:rPr lang="en-US" dirty="0" err="1"/>
              <a:t>nhiệt</a:t>
            </a:r>
            <a:r>
              <a:rPr lang="en-US" dirty="0"/>
              <a:t> </a:t>
            </a:r>
            <a:r>
              <a:rPr lang="en-US" dirty="0" err="1"/>
              <a:t>độ</a:t>
            </a:r>
            <a:r>
              <a:rPr lang="en-US" dirty="0"/>
              <a:t> </a:t>
            </a:r>
            <a:r>
              <a:rPr lang="en-US" dirty="0" err="1"/>
              <a:t>cao</a:t>
            </a:r>
            <a:r>
              <a:rPr lang="en-US" dirty="0"/>
              <a:t> </a:t>
            </a:r>
            <a:r>
              <a:rPr lang="en-US" dirty="0" err="1"/>
              <a:t>để</a:t>
            </a:r>
            <a:r>
              <a:rPr lang="en-US" dirty="0"/>
              <a:t> </a:t>
            </a:r>
            <a:r>
              <a:rPr lang="en-US" dirty="0" err="1"/>
              <a:t>tạo</a:t>
            </a:r>
            <a:r>
              <a:rPr lang="en-US" dirty="0"/>
              <a:t> </a:t>
            </a:r>
            <a:r>
              <a:rPr lang="en-US" dirty="0" err="1"/>
              <a:t>thành</a:t>
            </a:r>
            <a:r>
              <a:rPr lang="en-US" dirty="0"/>
              <a:t> </a:t>
            </a:r>
            <a:r>
              <a:rPr lang="en-US" dirty="0" err="1"/>
              <a:t>hỗn</a:t>
            </a:r>
            <a:r>
              <a:rPr lang="en-US" dirty="0"/>
              <a:t> </a:t>
            </a:r>
            <a:r>
              <a:rPr lang="en-US" dirty="0" err="1"/>
              <a:t>hợp</a:t>
            </a:r>
            <a:r>
              <a:rPr lang="en-US" dirty="0"/>
              <a:t> </a:t>
            </a:r>
            <a:r>
              <a:rPr lang="en-US" dirty="0" err="1"/>
              <a:t>kim</a:t>
            </a:r>
            <a:r>
              <a:rPr lang="en-US" dirty="0"/>
              <a:t> </a:t>
            </a:r>
            <a:r>
              <a:rPr lang="en-US" dirty="0" err="1"/>
              <a:t>loại</a:t>
            </a:r>
            <a:r>
              <a:rPr lang="en-US" dirty="0"/>
              <a:t> </a:t>
            </a:r>
            <a:r>
              <a:rPr lang="en-US" dirty="0" err="1"/>
              <a:t>chuẩn</a:t>
            </a:r>
            <a:r>
              <a:rPr lang="en-US" dirty="0"/>
              <a:t> </a:t>
            </a:r>
            <a:r>
              <a:rPr lang="en-US" dirty="0" err="1"/>
              <a:t>bị</a:t>
            </a:r>
            <a:r>
              <a:rPr lang="en-US" dirty="0"/>
              <a:t> </a:t>
            </a:r>
            <a:r>
              <a:rPr lang="en-US" dirty="0" err="1"/>
              <a:t>sản</a:t>
            </a:r>
            <a:r>
              <a:rPr lang="en-US" dirty="0"/>
              <a:t> </a:t>
            </a:r>
            <a:r>
              <a:rPr lang="en-US" dirty="0" err="1"/>
              <a:t>xuất</a:t>
            </a:r>
            <a:r>
              <a:rPr lang="en-US" dirty="0"/>
              <a:t> </a:t>
            </a:r>
            <a:r>
              <a:rPr lang="en-US" dirty="0" err="1"/>
              <a:t>nam</a:t>
            </a:r>
            <a:r>
              <a:rPr lang="en-US" dirty="0"/>
              <a:t> </a:t>
            </a:r>
            <a:r>
              <a:rPr lang="en-US" dirty="0" err="1"/>
              <a:t>châm</a:t>
            </a:r>
            <a:r>
              <a:rPr lang="en-US" dirty="0"/>
              <a:t> </a:t>
            </a:r>
            <a:r>
              <a:rPr lang="en-US" dirty="0" err="1"/>
              <a:t>vĩnh</a:t>
            </a:r>
            <a:r>
              <a:rPr lang="en-US" dirty="0"/>
              <a:t> </a:t>
            </a:r>
            <a:r>
              <a:rPr lang="en-US" dirty="0" err="1"/>
              <a:t>cửu</a:t>
            </a:r>
            <a:endParaRPr lang="en-US" dirty="0"/>
          </a:p>
          <a:p>
            <a:pPr marL="304165" indent="-304165">
              <a:buClr>
                <a:schemeClr val="tx1"/>
              </a:buClr>
            </a:pPr>
            <a:r>
              <a:rPr lang="en-US" dirty="0"/>
              <a:t>2.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đúc</a:t>
            </a:r>
            <a:r>
              <a:rPr lang="en-US" dirty="0"/>
              <a:t> </a:t>
            </a:r>
            <a:r>
              <a:rPr lang="en-US" dirty="0" err="1"/>
              <a:t>khuôn</a:t>
            </a:r>
            <a:r>
              <a:rPr lang="en-US" dirty="0"/>
              <a:t> </a:t>
            </a:r>
            <a:r>
              <a:rPr lang="en-US" dirty="0" err="1"/>
              <a:t>để</a:t>
            </a:r>
            <a:r>
              <a:rPr lang="en-US" dirty="0"/>
              <a:t> </a:t>
            </a:r>
            <a:r>
              <a:rPr lang="en-US" dirty="0" err="1"/>
              <a:t>tạo</a:t>
            </a:r>
            <a:r>
              <a:rPr lang="en-US" dirty="0"/>
              <a:t> </a:t>
            </a:r>
            <a:r>
              <a:rPr lang="en-US" dirty="0" err="1"/>
              <a:t>hình</a:t>
            </a:r>
            <a:r>
              <a:rPr lang="en-US" dirty="0"/>
              <a:t> </a:t>
            </a:r>
            <a:r>
              <a:rPr lang="en-US" dirty="0" err="1"/>
              <a:t>nam</a:t>
            </a:r>
            <a:r>
              <a:rPr lang="en-US" dirty="0"/>
              <a:t> </a:t>
            </a:r>
            <a:r>
              <a:rPr lang="en-US" dirty="0" err="1"/>
              <a:t>châm</a:t>
            </a:r>
            <a:r>
              <a:rPr lang="en-US" dirty="0"/>
              <a:t> </a:t>
            </a:r>
            <a:r>
              <a:rPr lang="en-US" dirty="0" err="1"/>
              <a:t>vĩnh</a:t>
            </a:r>
            <a:r>
              <a:rPr lang="en-US" dirty="0"/>
              <a:t> </a:t>
            </a:r>
            <a:r>
              <a:rPr lang="en-US" dirty="0" err="1"/>
              <a:t>cửu</a:t>
            </a:r>
            <a:endParaRPr lang="en-US" dirty="0"/>
          </a:p>
          <a:p>
            <a:pPr marL="304165" indent="-304165">
              <a:buClr>
                <a:schemeClr val="tx1"/>
              </a:buClr>
            </a:pPr>
            <a:r>
              <a:rPr lang="en-US" dirty="0"/>
              <a:t>3.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phủ</a:t>
            </a:r>
            <a:r>
              <a:rPr lang="en-US" dirty="0"/>
              <a:t> </a:t>
            </a:r>
            <a:r>
              <a:rPr lang="en-US" dirty="0" err="1"/>
              <a:t>lớp</a:t>
            </a:r>
            <a:r>
              <a:rPr lang="en-US" dirty="0"/>
              <a:t> </a:t>
            </a:r>
            <a:r>
              <a:rPr lang="en-US" dirty="0" err="1"/>
              <a:t>kim</a:t>
            </a:r>
            <a:r>
              <a:rPr lang="en-US" dirty="0"/>
              <a:t> </a:t>
            </a:r>
            <a:r>
              <a:rPr lang="en-US" dirty="0" err="1"/>
              <a:t>loại</a:t>
            </a:r>
            <a:r>
              <a:rPr lang="en-US" dirty="0"/>
              <a:t> </a:t>
            </a:r>
            <a:r>
              <a:rPr lang="en-US" dirty="0" err="1"/>
              <a:t>bảo</a:t>
            </a:r>
            <a:r>
              <a:rPr lang="en-US" dirty="0"/>
              <a:t> </a:t>
            </a:r>
            <a:r>
              <a:rPr lang="en-US" dirty="0" err="1"/>
              <a:t>vệ</a:t>
            </a:r>
            <a:r>
              <a:rPr lang="en-US" dirty="0"/>
              <a:t> </a:t>
            </a:r>
            <a:r>
              <a:rPr lang="en-US" dirty="0" err="1"/>
              <a:t>nam</a:t>
            </a:r>
            <a:r>
              <a:rPr lang="en-US" dirty="0"/>
              <a:t> </a:t>
            </a:r>
            <a:r>
              <a:rPr lang="en-US" dirty="0" err="1"/>
              <a:t>châm</a:t>
            </a:r>
            <a:r>
              <a:rPr lang="en-US" dirty="0"/>
              <a:t> </a:t>
            </a:r>
            <a:r>
              <a:rPr lang="en-US" dirty="0" err="1"/>
              <a:t>vĩnh</a:t>
            </a:r>
            <a:r>
              <a:rPr lang="en-US" dirty="0"/>
              <a:t> </a:t>
            </a:r>
            <a:r>
              <a:rPr lang="en-US" dirty="0" err="1"/>
              <a:t>cửu</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lò</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nung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nấu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chảy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ở </a:t>
            </a:r>
            <a:r>
              <a:rPr lang="en-US" dirty="0" err="1">
                <a:solidFill>
                  <a:schemeClr val="accent4"/>
                </a:solidFill>
                <a:latin typeface="UTM Aptima" panose="02040603050506020204" pitchFamily="18" charset="0"/>
              </a:rPr>
              <a:t>nhiệt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độ</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cao</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a:t>
            </a:r>
            <a:r>
              <a:rPr lang="en-US" b="1" i="0" dirty="0" err="1">
                <a:effectLst/>
                <a:latin typeface="Open Sans" panose="020B0606030504020204" pitchFamily="34" charset="0"/>
              </a:rPr>
              <a:t>nung</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nấu</a:t>
            </a:r>
            <a:r>
              <a:rPr lang="en-US" b="1" i="0" dirty="0">
                <a:effectLst/>
                <a:latin typeface="Open Sans" panose="020B0606030504020204" pitchFamily="34" charset="0"/>
              </a:rPr>
              <a:t> </a:t>
            </a:r>
            <a:r>
              <a:rPr lang="en-US" b="1" i="0" dirty="0" err="1">
                <a:effectLst/>
                <a:latin typeface="Open Sans" panose="020B0606030504020204" pitchFamily="34" charset="0"/>
              </a:rPr>
              <a:t>chảy</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ở </a:t>
            </a:r>
            <a:r>
              <a:rPr lang="en-US" b="1" i="0" dirty="0" err="1">
                <a:effectLst/>
                <a:latin typeface="Open Sans" panose="020B0606030504020204" pitchFamily="34" charset="0"/>
              </a:rPr>
              <a:t>nhiệt</a:t>
            </a:r>
            <a:r>
              <a:rPr lang="en-US" b="1" i="0" dirty="0">
                <a:effectLst/>
                <a:latin typeface="Open Sans" panose="020B0606030504020204" pitchFamily="34" charset="0"/>
              </a:rPr>
              <a:t> </a:t>
            </a:r>
            <a:r>
              <a:rPr lang="en-US" b="1" i="0" dirty="0" err="1">
                <a:effectLst/>
                <a:latin typeface="Open Sans" panose="020B0606030504020204" pitchFamily="34" charset="0"/>
              </a:rPr>
              <a:t>độ</a:t>
            </a:r>
            <a:r>
              <a:rPr lang="en-US" b="1" i="0" dirty="0">
                <a:effectLst/>
                <a:latin typeface="Open Sans" panose="020B0606030504020204" pitchFamily="34" charset="0"/>
              </a:rPr>
              <a:t> </a:t>
            </a:r>
            <a:r>
              <a:rPr lang="en-US" b="1" i="0" dirty="0" err="1">
                <a:effectLst/>
                <a:latin typeface="Open Sans" panose="020B0606030504020204" pitchFamily="34" charset="0"/>
              </a:rPr>
              <a:t>cao</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kim</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nam</a:t>
            </a:r>
            <a:r>
              <a:rPr lang="en-US" b="1" i="0" dirty="0">
                <a:effectLst/>
                <a:latin typeface="Open Sans" panose="020B0606030504020204" pitchFamily="34" charset="0"/>
              </a:rPr>
              <a:t> </a:t>
            </a:r>
            <a:r>
              <a:rPr lang="en-US" b="1" i="0" dirty="0" err="1">
                <a:effectLst/>
                <a:latin typeface="Open Sans" panose="020B0606030504020204" pitchFamily="34" charset="0"/>
              </a:rPr>
              <a:t>châm</a:t>
            </a:r>
            <a:r>
              <a:rPr lang="en-US" b="1" i="0" dirty="0">
                <a:effectLst/>
                <a:latin typeface="Open Sans" panose="020B0606030504020204" pitchFamily="34" charset="0"/>
              </a:rPr>
              <a:t> </a:t>
            </a:r>
            <a:r>
              <a:rPr lang="en-US" b="1" i="0" dirty="0" err="1">
                <a:effectLst/>
                <a:latin typeface="Open Sans" panose="020B0606030504020204" pitchFamily="34" charset="0"/>
              </a:rPr>
              <a:t>vĩnh</a:t>
            </a:r>
            <a:r>
              <a:rPr lang="en-US" b="1" i="0" dirty="0">
                <a:effectLst/>
                <a:latin typeface="Open Sans" panose="020B0606030504020204" pitchFamily="34" charset="0"/>
              </a:rPr>
              <a:t> </a:t>
            </a:r>
            <a:r>
              <a:rPr lang="en-US" b="1" i="0" dirty="0" err="1">
                <a:effectLst/>
                <a:latin typeface="Open Sans" panose="020B0606030504020204" pitchFamily="34" charset="0"/>
              </a:rPr>
              <a:t>cửu</a:t>
            </a:r>
            <a:endParaRPr lang="en-US" sz="2400" b="1" i="0" dirty="0">
              <a:effectLst/>
              <a:latin typeface="Söhne"/>
            </a:endParaRPr>
          </a:p>
          <a:p>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lò</a:t>
            </a:r>
            <a:r>
              <a:rPr lang="en-US" b="0" i="0" dirty="0">
                <a:effectLst/>
                <a:latin typeface="Open Sans" panose="020B0606030504020204" pitchFamily="34" charset="0"/>
              </a:rPr>
              <a:t> </a:t>
            </a:r>
            <a:r>
              <a:rPr lang="en-US" b="0" i="0" dirty="0" err="1">
                <a:effectLst/>
                <a:latin typeface="Open Sans" panose="020B0606030504020204" pitchFamily="34" charset="0"/>
              </a:rPr>
              <a:t>nung</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nấu</a:t>
            </a:r>
            <a:r>
              <a:rPr lang="en-US" b="0" i="0" dirty="0">
                <a:effectLst/>
                <a:latin typeface="Open Sans" panose="020B0606030504020204" pitchFamily="34" charset="0"/>
              </a:rPr>
              <a:t> </a:t>
            </a:r>
            <a:r>
              <a:rPr lang="en-US" b="0" i="0" dirty="0" err="1">
                <a:effectLst/>
                <a:latin typeface="Open Sans" panose="020B0606030504020204" pitchFamily="34" charset="0"/>
              </a:rPr>
              <a:t>chảy</a:t>
            </a:r>
            <a:r>
              <a:rPr lang="en-US" b="0" i="0" dirty="0">
                <a:effectLst/>
                <a:latin typeface="Open Sans" panose="020B0606030504020204" pitchFamily="34" charset="0"/>
              </a:rPr>
              <a:t>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liệu</a:t>
            </a:r>
            <a:r>
              <a:rPr lang="en-US" b="0" i="0" dirty="0">
                <a:effectLst/>
                <a:latin typeface="Open Sans" panose="020B0606030504020204" pitchFamily="34" charset="0"/>
              </a:rPr>
              <a:t> ở </a:t>
            </a:r>
            <a:r>
              <a:rPr lang="en-US" b="0" i="0" dirty="0" err="1">
                <a:effectLst/>
                <a:latin typeface="Open Sans" panose="020B0606030504020204" pitchFamily="34" charset="0"/>
              </a:rPr>
              <a:t>nhiệt</a:t>
            </a:r>
            <a:r>
              <a:rPr lang="en-US" b="0" i="0" dirty="0">
                <a:effectLst/>
                <a:latin typeface="Open Sans" panose="020B0606030504020204" pitchFamily="34" charset="0"/>
              </a:rPr>
              <a:t> </a:t>
            </a:r>
            <a:r>
              <a:rPr lang="en-US" b="0" i="0" dirty="0" err="1">
                <a:effectLst/>
                <a:latin typeface="Open Sans" panose="020B0606030504020204" pitchFamily="34" charset="0"/>
              </a:rPr>
              <a:t>độ</a:t>
            </a:r>
            <a:r>
              <a:rPr lang="en-US" b="0" i="0" dirty="0">
                <a:effectLst/>
                <a:latin typeface="Open Sans" panose="020B0606030504020204" pitchFamily="34" charset="0"/>
              </a:rPr>
              <a:t> </a:t>
            </a:r>
            <a:r>
              <a:rPr lang="en-US" b="0" i="0" dirty="0" err="1">
                <a:effectLst/>
                <a:latin typeface="Open Sans" panose="020B0606030504020204" pitchFamily="34" charset="0"/>
              </a:rPr>
              <a:t>cao</a:t>
            </a:r>
            <a:r>
              <a:rPr lang="en-US" b="0" i="0" dirty="0">
                <a:effectLst/>
                <a:latin typeface="Open Sans" panose="020B0606030504020204" pitchFamily="34" charset="0"/>
              </a:rPr>
              <a:t> </a:t>
            </a:r>
            <a:r>
              <a:rPr lang="en-US" b="0" i="0" dirty="0" err="1">
                <a:effectLst/>
                <a:latin typeface="Open Sans" panose="020B0606030504020204" pitchFamily="34" charset="0"/>
              </a:rPr>
              <a:t>đóng</a:t>
            </a:r>
            <a:r>
              <a:rPr lang="en-US" b="0" i="0" dirty="0">
                <a:effectLst/>
                <a:latin typeface="Open Sans" panose="020B0606030504020204" pitchFamily="34" charset="0"/>
              </a:rPr>
              <a:t> </a:t>
            </a:r>
            <a:r>
              <a:rPr lang="en-US" b="0" i="0" dirty="0" err="1">
                <a:effectLst/>
                <a:latin typeface="Open Sans" panose="020B0606030504020204" pitchFamily="34" charset="0"/>
              </a:rPr>
              <a:t>vai</a:t>
            </a:r>
            <a:r>
              <a:rPr lang="en-US" b="0" i="0" dirty="0">
                <a:effectLst/>
                <a:latin typeface="Open Sans" panose="020B0606030504020204" pitchFamily="34" charset="0"/>
              </a:rPr>
              <a:t> </a:t>
            </a:r>
            <a:r>
              <a:rPr lang="en-US" b="0" i="0" dirty="0" err="1">
                <a:effectLst/>
                <a:latin typeface="Open Sans" panose="020B0606030504020204" pitchFamily="34" charset="0"/>
              </a:rPr>
              <a:t>trò</a:t>
            </a:r>
            <a:r>
              <a:rPr lang="en-US" b="0" i="0" dirty="0">
                <a:effectLst/>
                <a:latin typeface="Open Sans" panose="020B0606030504020204" pitchFamily="34" charset="0"/>
              </a:rPr>
              <a:t> </a:t>
            </a:r>
            <a:r>
              <a:rPr lang="en-US" b="0" i="0" dirty="0" err="1">
                <a:effectLst/>
                <a:latin typeface="Open Sans" panose="020B0606030504020204" pitchFamily="34" charset="0"/>
              </a:rPr>
              <a:t>quan</a:t>
            </a:r>
            <a:r>
              <a:rPr lang="en-US" b="0" i="0" dirty="0">
                <a:effectLst/>
                <a:latin typeface="Open Sans" panose="020B0606030504020204" pitchFamily="34" charset="0"/>
              </a:rPr>
              <a:t> </a:t>
            </a:r>
            <a:r>
              <a:rPr lang="en-US" b="0" i="0" dirty="0" err="1">
                <a:effectLst/>
                <a:latin typeface="Open Sans" panose="020B0606030504020204" pitchFamily="34" charset="0"/>
              </a:rPr>
              <a:t>trọng</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chế</a:t>
            </a:r>
            <a:r>
              <a:rPr lang="en-US" b="0" i="0" dirty="0">
                <a:effectLst/>
                <a:latin typeface="Open Sans" panose="020B0606030504020204" pitchFamily="34" charset="0"/>
              </a:rPr>
              <a:t> </a:t>
            </a:r>
            <a:r>
              <a:rPr lang="en-US" b="0" i="0" dirty="0" err="1">
                <a:effectLst/>
                <a:latin typeface="Open Sans" panose="020B0606030504020204" pitchFamily="34" charset="0"/>
              </a:rPr>
              <a:t>tạo</a:t>
            </a:r>
            <a:r>
              <a:rPr lang="en-US" b="0" i="0" dirty="0">
                <a:effectLst/>
                <a:latin typeface="Open Sans" panose="020B0606030504020204" pitchFamily="34" charset="0"/>
              </a:rPr>
              <a:t> </a:t>
            </a:r>
            <a:r>
              <a:rPr lang="en-US" b="0" i="0" dirty="0" err="1">
                <a:effectLst/>
                <a:latin typeface="Open Sans" panose="020B0606030504020204" pitchFamily="34" charset="0"/>
              </a:rPr>
              <a:t>hỗn</a:t>
            </a:r>
            <a:r>
              <a:rPr lang="en-US" b="0" i="0" dirty="0">
                <a:effectLst/>
                <a:latin typeface="Open Sans" panose="020B0606030504020204" pitchFamily="34" charset="0"/>
              </a:rPr>
              <a:t> </a:t>
            </a:r>
            <a:r>
              <a:rPr lang="en-US" b="0" i="0" dirty="0" err="1">
                <a:effectLst/>
                <a:latin typeface="Open Sans" panose="020B0606030504020204" pitchFamily="34" charset="0"/>
              </a:rPr>
              <a:t>hợp</a:t>
            </a:r>
            <a:r>
              <a:rPr lang="en-US" b="0" i="0" dirty="0">
                <a:effectLst/>
                <a:latin typeface="Open Sans" panose="020B0606030504020204" pitchFamily="34" charset="0"/>
              </a:rPr>
              <a:t> </a:t>
            </a:r>
            <a:r>
              <a:rPr lang="en-US" b="0" i="0" dirty="0" err="1">
                <a:effectLst/>
                <a:latin typeface="Open Sans" panose="020B0606030504020204" pitchFamily="34" charset="0"/>
              </a:rPr>
              <a:t>kim</a:t>
            </a:r>
            <a:r>
              <a:rPr lang="en-US" b="0" i="0" dirty="0">
                <a:effectLst/>
                <a:latin typeface="Open Sans" panose="020B0606030504020204" pitchFamily="34" charset="0"/>
              </a:rPr>
              <a:t> </a:t>
            </a:r>
            <a:r>
              <a:rPr lang="en-US" b="0" i="0" dirty="0" err="1">
                <a:effectLst/>
                <a:latin typeface="Open Sans" panose="020B0606030504020204" pitchFamily="34" charset="0"/>
              </a:rPr>
              <a:t>loại</a:t>
            </a:r>
            <a:r>
              <a:rPr lang="en-US" b="0" i="0" dirty="0">
                <a:effectLst/>
                <a:latin typeface="Open Sans" panose="020B0606030504020204" pitchFamily="34" charset="0"/>
              </a:rPr>
              <a:t> </a:t>
            </a:r>
            <a:r>
              <a:rPr lang="en-US" b="0" i="0" dirty="0" err="1">
                <a:effectLst/>
                <a:latin typeface="Open Sans" panose="020B0606030504020204" pitchFamily="34" charset="0"/>
              </a:rPr>
              <a:t>cần</a:t>
            </a:r>
            <a:r>
              <a:rPr lang="en-US" b="0" i="0" dirty="0">
                <a:effectLst/>
                <a:latin typeface="Open Sans" panose="020B0606030504020204" pitchFamily="34" charset="0"/>
              </a:rPr>
              <a:t> </a:t>
            </a:r>
            <a:r>
              <a:rPr lang="en-US" b="0" i="0" dirty="0" err="1">
                <a:effectLst/>
                <a:latin typeface="Open Sans" panose="020B0606030504020204" pitchFamily="34" charset="0"/>
              </a:rPr>
              <a:t>thiết</a:t>
            </a:r>
            <a:r>
              <a:rPr lang="en-US" b="0" i="0" dirty="0">
                <a:effectLst/>
                <a:latin typeface="Open Sans" panose="020B0606030504020204" pitchFamily="34" charset="0"/>
              </a:rPr>
              <a:t> </a:t>
            </a:r>
            <a:r>
              <a:rPr lang="en-US" b="0" i="0" dirty="0" err="1">
                <a:effectLst/>
                <a:latin typeface="Open Sans" panose="020B0606030504020204" pitchFamily="34" charset="0"/>
              </a:rPr>
              <a:t>để</a:t>
            </a:r>
            <a:r>
              <a:rPr lang="en-US" b="0" i="0" dirty="0">
                <a:effectLst/>
                <a:latin typeface="Open Sans" panose="020B0606030504020204" pitchFamily="34" charset="0"/>
              </a:rPr>
              <a:t> </a:t>
            </a:r>
            <a:r>
              <a:rPr lang="en-US" b="0" i="0" dirty="0" err="1">
                <a:effectLst/>
                <a:latin typeface="Open Sans" panose="020B0606030504020204" pitchFamily="34" charset="0"/>
              </a:rPr>
              <a:t>sản</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a:t>
            </a:r>
            <a:r>
              <a:rPr lang="en-US" b="0" i="0" dirty="0" err="1">
                <a:effectLst/>
                <a:latin typeface="Open Sans" panose="020B0606030504020204" pitchFamily="34" charset="0"/>
              </a:rPr>
              <a:t>nam</a:t>
            </a:r>
            <a:r>
              <a:rPr lang="en-US" b="0" i="0" dirty="0">
                <a:effectLst/>
                <a:latin typeface="Open Sans" panose="020B0606030504020204" pitchFamily="34" charset="0"/>
              </a:rPr>
              <a:t> </a:t>
            </a:r>
            <a:r>
              <a:rPr lang="en-US" b="0" i="0" dirty="0" err="1">
                <a:effectLst/>
                <a:latin typeface="Open Sans" panose="020B0606030504020204" pitchFamily="34" charset="0"/>
              </a:rPr>
              <a:t>châm</a:t>
            </a:r>
            <a:r>
              <a:rPr lang="en-US" b="0" i="0" dirty="0">
                <a:effectLst/>
                <a:latin typeface="Open Sans" panose="020B0606030504020204" pitchFamily="34" charset="0"/>
              </a:rPr>
              <a:t> </a:t>
            </a:r>
            <a:r>
              <a:rPr lang="en-US" b="0" i="0" dirty="0" err="1">
                <a:effectLst/>
                <a:latin typeface="Open Sans" panose="020B0606030504020204" pitchFamily="34" charset="0"/>
              </a:rPr>
              <a:t>vĩnh</a:t>
            </a:r>
            <a:r>
              <a:rPr lang="en-US" b="0" i="0" dirty="0">
                <a:effectLst/>
                <a:latin typeface="Open Sans" panose="020B0606030504020204" pitchFamily="34" charset="0"/>
              </a:rPr>
              <a:t> </a:t>
            </a:r>
            <a:r>
              <a:rPr lang="en-US" b="0" i="0" dirty="0" err="1">
                <a:effectLst/>
                <a:latin typeface="Open Sans" panose="020B0606030504020204" pitchFamily="34" charset="0"/>
              </a:rPr>
              <a:t>cửu</a:t>
            </a:r>
            <a:r>
              <a:rPr lang="en-US" b="0" i="0" dirty="0">
                <a:effectLst/>
                <a:latin typeface="Open Sans" panose="020B0606030504020204" pitchFamily="34" charset="0"/>
              </a:rPr>
              <a:t>, hay </a:t>
            </a:r>
            <a:r>
              <a:rPr lang="en-US" b="0" i="0" dirty="0" err="1">
                <a:effectLst/>
                <a:latin typeface="Open Sans" panose="020B0606030504020204" pitchFamily="34" charset="0"/>
              </a:rPr>
              <a:t>còn</a:t>
            </a:r>
            <a:r>
              <a:rPr lang="en-US" b="0" i="0" dirty="0">
                <a:effectLst/>
                <a:latin typeface="Open Sans" panose="020B0606030504020204" pitchFamily="34" charset="0"/>
              </a:rPr>
              <a:t> </a:t>
            </a:r>
            <a:r>
              <a:rPr lang="en-US" b="0" i="0" dirty="0" err="1">
                <a:effectLst/>
                <a:latin typeface="Open Sans" panose="020B0606030504020204" pitchFamily="34" charset="0"/>
              </a:rPr>
              <a:t>gọi</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permanent magnets. </a:t>
            </a:r>
          </a:p>
          <a:p>
            <a:r>
              <a:rPr lang="en-US" b="0" i="0" dirty="0" err="1">
                <a:effectLst/>
                <a:latin typeface="Open Sans" panose="020B0606030504020204" pitchFamily="34" charset="0"/>
              </a:rPr>
              <a:t>Đặc</a:t>
            </a:r>
            <a:r>
              <a:rPr lang="en-US" b="0" i="0" dirty="0">
                <a:effectLst/>
                <a:latin typeface="Open Sans" panose="020B0606030504020204" pitchFamily="34" charset="0"/>
              </a:rPr>
              <a:t> </a:t>
            </a:r>
            <a:r>
              <a:rPr lang="en-US" b="0" i="0" dirty="0" err="1">
                <a:effectLst/>
                <a:latin typeface="Open Sans" panose="020B0606030504020204" pitchFamily="34" charset="0"/>
              </a:rPr>
              <a:t>điểm</a:t>
            </a:r>
            <a:r>
              <a:rPr lang="en-US" b="0" i="0" dirty="0">
                <a:effectLst/>
                <a:latin typeface="Open Sans" panose="020B0606030504020204" pitchFamily="34" charset="0"/>
              </a:rPr>
              <a:t> </a:t>
            </a:r>
            <a:r>
              <a:rPr lang="en-US" b="0" i="0" dirty="0" err="1">
                <a:effectLst/>
                <a:latin typeface="Open Sans" panose="020B0606030504020204" pitchFamily="34" charset="0"/>
              </a:rPr>
              <a:t>nổi</a:t>
            </a:r>
            <a:r>
              <a:rPr lang="en-US" b="0" i="0" dirty="0">
                <a:effectLst/>
                <a:latin typeface="Open Sans" panose="020B0606030504020204" pitchFamily="34" charset="0"/>
              </a:rPr>
              <a:t> </a:t>
            </a:r>
            <a:r>
              <a:rPr lang="en-US" b="0" i="0" dirty="0" err="1">
                <a:effectLst/>
                <a:latin typeface="Open Sans" panose="020B0606030504020204" pitchFamily="34" charset="0"/>
              </a:rPr>
              <a:t>bật</a:t>
            </a:r>
            <a:r>
              <a:rPr lang="en-US" b="0" i="0" dirty="0">
                <a:effectLst/>
                <a:latin typeface="Open Sans" panose="020B0606030504020204" pitchFamily="34" charset="0"/>
              </a:rPr>
              <a:t> </a:t>
            </a:r>
            <a:r>
              <a:rPr lang="en-US" b="0" i="0" dirty="0" err="1">
                <a:effectLst/>
                <a:latin typeface="Open Sans" panose="020B0606030504020204" pitchFamily="34" charset="0"/>
              </a:rPr>
              <a:t>của</a:t>
            </a:r>
            <a:r>
              <a:rPr lang="en-US" b="0" i="0" dirty="0">
                <a:effectLst/>
                <a:latin typeface="Open Sans" panose="020B0606030504020204" pitchFamily="34" charset="0"/>
              </a:rPr>
              <a:t> </a:t>
            </a:r>
            <a:r>
              <a:rPr lang="en-US" b="0" i="0" dirty="0" err="1">
                <a:effectLst/>
                <a:latin typeface="Open Sans" panose="020B0606030504020204" pitchFamily="34" charset="0"/>
              </a:rPr>
              <a:t>công</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này</a:t>
            </a:r>
            <a:r>
              <a:rPr lang="en-US" b="0" i="0" dirty="0">
                <a:effectLst/>
                <a:latin typeface="Open Sans" panose="020B0606030504020204" pitchFamily="34" charset="0"/>
              </a:rPr>
              <a:t> bao </a:t>
            </a:r>
            <a:r>
              <a:rPr lang="en-US" b="0" i="0" dirty="0" err="1">
                <a:effectLst/>
                <a:latin typeface="Open Sans" panose="020B0606030504020204" pitchFamily="34" charset="0"/>
              </a:rPr>
              <a:t>gồm</a:t>
            </a:r>
            <a:r>
              <a:rPr lang="en-US" b="0" i="0" dirty="0">
                <a:effectLst/>
                <a:latin typeface="Open Sans" panose="020B0606030504020204" pitchFamily="34" charset="0"/>
              </a:rPr>
              <a:t> </a:t>
            </a:r>
            <a:r>
              <a:rPr lang="en-US" b="0" i="0" dirty="0" err="1">
                <a:effectLst/>
                <a:latin typeface="Open Sans" panose="020B0606030504020204" pitchFamily="34" charset="0"/>
              </a:rPr>
              <a:t>sự</a:t>
            </a:r>
            <a:r>
              <a:rPr lang="en-US" b="0" i="0" dirty="0">
                <a:effectLst/>
                <a:latin typeface="Open Sans" panose="020B0606030504020204" pitchFamily="34" charset="0"/>
              </a:rPr>
              <a:t> </a:t>
            </a:r>
            <a:r>
              <a:rPr lang="en-US" b="0" i="0" dirty="0" err="1">
                <a:effectLst/>
                <a:latin typeface="Open Sans" panose="020B0606030504020204" pitchFamily="34" charset="0"/>
              </a:rPr>
              <a:t>đa</a:t>
            </a:r>
            <a:r>
              <a:rPr lang="en-US" b="0" i="0" dirty="0">
                <a:effectLst/>
                <a:latin typeface="Open Sans" panose="020B0606030504020204" pitchFamily="34" charset="0"/>
              </a:rPr>
              <a:t> </a:t>
            </a:r>
            <a:r>
              <a:rPr lang="en-US" b="0" i="0" dirty="0" err="1">
                <a:effectLst/>
                <a:latin typeface="Open Sans" panose="020B0606030504020204" pitchFamily="34" charset="0"/>
              </a:rPr>
              <a:t>dạng</a:t>
            </a:r>
            <a:r>
              <a:rPr lang="en-US" b="0" i="0" dirty="0">
                <a:effectLst/>
                <a:latin typeface="Open Sans" panose="020B0606030504020204" pitchFamily="34" charset="0"/>
              </a:rPr>
              <a:t> </a:t>
            </a:r>
            <a:r>
              <a:rPr lang="en-US" b="0" i="0" dirty="0" err="1">
                <a:effectLst/>
                <a:latin typeface="Open Sans" panose="020B0606030504020204" pitchFamily="34" charset="0"/>
              </a:rPr>
              <a:t>của</a:t>
            </a:r>
            <a:r>
              <a:rPr lang="en-US" b="0" i="0" dirty="0">
                <a:effectLst/>
                <a:latin typeface="Open Sans" panose="020B0606030504020204" pitchFamily="34" charset="0"/>
              </a:rPr>
              <a:t>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liệu</a:t>
            </a:r>
            <a:r>
              <a:rPr lang="en-US" b="0" i="0" dirty="0">
                <a:effectLst/>
                <a:latin typeface="Open Sans" panose="020B0606030504020204" pitchFamily="34" charset="0"/>
              </a:rPr>
              <a:t> </a:t>
            </a:r>
            <a:r>
              <a:rPr lang="en-US" b="0" i="0" dirty="0" err="1">
                <a:effectLst/>
                <a:latin typeface="Open Sans" panose="020B0606030504020204" pitchFamily="34" charset="0"/>
              </a:rPr>
              <a:t>đầu</a:t>
            </a:r>
            <a:r>
              <a:rPr lang="en-US" b="0" i="0" dirty="0">
                <a:effectLst/>
                <a:latin typeface="Open Sans" panose="020B0606030504020204" pitchFamily="34" charset="0"/>
              </a:rPr>
              <a:t> </a:t>
            </a:r>
            <a:r>
              <a:rPr lang="en-US" b="0" i="0" dirty="0" err="1">
                <a:effectLst/>
                <a:latin typeface="Open Sans" panose="020B0606030504020204" pitchFamily="34" charset="0"/>
              </a:rPr>
              <a:t>vào</a:t>
            </a:r>
            <a:r>
              <a:rPr lang="en-US" b="0" i="0" dirty="0">
                <a:effectLst/>
                <a:latin typeface="Open Sans" panose="020B0606030504020204" pitchFamily="34" charset="0"/>
              </a:rPr>
              <a:t>, </a:t>
            </a:r>
            <a:r>
              <a:rPr lang="en-US" b="0" i="0" dirty="0" err="1">
                <a:effectLst/>
                <a:latin typeface="Open Sans" panose="020B0606030504020204" pitchFamily="34" charset="0"/>
              </a:rPr>
              <a:t>chủ</a:t>
            </a:r>
            <a:r>
              <a:rPr lang="en-US" b="0" i="0" dirty="0">
                <a:effectLst/>
                <a:latin typeface="Open Sans" panose="020B0606030504020204" pitchFamily="34" charset="0"/>
              </a:rPr>
              <a:t> </a:t>
            </a:r>
            <a:r>
              <a:rPr lang="en-US" b="0" i="0" dirty="0" err="1">
                <a:effectLst/>
                <a:latin typeface="Open Sans" panose="020B0606030504020204" pitchFamily="34" charset="0"/>
              </a:rPr>
              <a:t>yếu</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kim</a:t>
            </a:r>
            <a:r>
              <a:rPr lang="en-US" b="0" i="0" dirty="0">
                <a:effectLst/>
                <a:latin typeface="Open Sans" panose="020B0606030504020204" pitchFamily="34" charset="0"/>
              </a:rPr>
              <a:t> </a:t>
            </a:r>
            <a:r>
              <a:rPr lang="en-US" b="0" i="0" dirty="0" err="1">
                <a:effectLst/>
                <a:latin typeface="Open Sans" panose="020B0606030504020204" pitchFamily="34" charset="0"/>
              </a:rPr>
              <a:t>loại</a:t>
            </a:r>
            <a:r>
              <a:rPr lang="en-US" b="0" i="0" dirty="0">
                <a:effectLst/>
                <a:latin typeface="Open Sans" panose="020B0606030504020204" pitchFamily="34" charset="0"/>
              </a:rPr>
              <a:t> </a:t>
            </a:r>
            <a:r>
              <a:rPr lang="en-US" b="0" i="0" dirty="0" err="1">
                <a:effectLst/>
                <a:latin typeface="Open Sans" panose="020B0606030504020204" pitchFamily="34" charset="0"/>
              </a:rPr>
              <a:t>từ</a:t>
            </a:r>
            <a:r>
              <a:rPr lang="en-US" b="0" i="0" dirty="0">
                <a:effectLst/>
                <a:latin typeface="Open Sans" panose="020B0606030504020204" pitchFamily="34" charset="0"/>
              </a:rPr>
              <a:t> </a:t>
            </a:r>
            <a:r>
              <a:rPr lang="en-US" b="0" i="0" dirty="0" err="1">
                <a:effectLst/>
                <a:latin typeface="Open Sans" panose="020B0606030504020204" pitchFamily="34" charset="0"/>
              </a:rPr>
              <a:t>nhóm</a:t>
            </a:r>
            <a:r>
              <a:rPr lang="en-US" b="0" i="0" dirty="0">
                <a:effectLst/>
                <a:latin typeface="Open Sans" panose="020B0606030504020204" pitchFamily="34" charset="0"/>
              </a:rPr>
              <a:t> </a:t>
            </a:r>
            <a:r>
              <a:rPr lang="en-US" b="0" i="0" dirty="0" err="1">
                <a:effectLst/>
                <a:latin typeface="Open Sans" panose="020B0606030504020204" pitchFamily="34" charset="0"/>
              </a:rPr>
              <a:t>lantanit</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kim</a:t>
            </a:r>
            <a:r>
              <a:rPr lang="en-US" b="0" i="0" dirty="0">
                <a:effectLst/>
                <a:latin typeface="Open Sans" panose="020B0606030504020204" pitchFamily="34" charset="0"/>
              </a:rPr>
              <a:t> </a:t>
            </a:r>
            <a:r>
              <a:rPr lang="en-US" b="0" i="0" dirty="0" err="1">
                <a:effectLst/>
                <a:latin typeface="Open Sans" panose="020B0606030504020204" pitchFamily="34" charset="0"/>
              </a:rPr>
              <a:t>loại</a:t>
            </a:r>
            <a:r>
              <a:rPr lang="en-US" b="0" i="0" dirty="0">
                <a:effectLst/>
                <a:latin typeface="Open Sans" panose="020B0606030504020204" pitchFamily="34" charset="0"/>
              </a:rPr>
              <a:t> </a:t>
            </a:r>
            <a:r>
              <a:rPr lang="en-US" b="0" i="0" dirty="0" err="1">
                <a:effectLst/>
                <a:latin typeface="Open Sans" panose="020B0606030504020204" pitchFamily="34" charset="0"/>
              </a:rPr>
              <a:t>chuyển</a:t>
            </a:r>
            <a:r>
              <a:rPr lang="en-US" b="0" i="0" dirty="0">
                <a:effectLst/>
                <a:latin typeface="Open Sans" panose="020B0606030504020204" pitchFamily="34" charset="0"/>
              </a:rPr>
              <a:t> </a:t>
            </a:r>
            <a:r>
              <a:rPr lang="en-US" b="0" i="0" dirty="0" err="1">
                <a:effectLst/>
                <a:latin typeface="Open Sans" panose="020B0606030504020204" pitchFamily="34" charset="0"/>
              </a:rPr>
              <a:t>tiếp</a:t>
            </a:r>
            <a:r>
              <a:rPr lang="en-US" b="0" i="0" dirty="0">
                <a:effectLst/>
                <a:latin typeface="Open Sans" panose="020B0606030504020204" pitchFamily="34" charset="0"/>
              </a:rPr>
              <a: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D360D5FE-CFBA-B17B-87D6-8CD0828E4471}"/>
              </a:ext>
            </a:extLst>
          </p:cNvPr>
          <p:cNvPicPr>
            <a:picLocks noChangeAspect="1"/>
          </p:cNvPicPr>
          <p:nvPr/>
        </p:nvPicPr>
        <p:blipFill>
          <a:blip r:embed="rId3"/>
          <a:stretch>
            <a:fillRect/>
          </a:stretch>
        </p:blipFill>
        <p:spPr>
          <a:xfrm>
            <a:off x="-962371" y="3717032"/>
            <a:ext cx="4685208" cy="4685208"/>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lò</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nung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nấu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chảy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ở </a:t>
            </a:r>
            <a:r>
              <a:rPr lang="en-US" dirty="0" err="1">
                <a:solidFill>
                  <a:schemeClr val="accent4"/>
                </a:solidFill>
                <a:latin typeface="UTM Aptima" panose="02040603050506020204" pitchFamily="18" charset="0"/>
              </a:rPr>
              <a:t>nhiệt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độ</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cao</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a:t>
            </a:r>
            <a:r>
              <a:rPr lang="en-US" b="1" i="0" dirty="0" err="1">
                <a:effectLst/>
                <a:latin typeface="Open Sans" panose="020B0606030504020204" pitchFamily="34" charset="0"/>
              </a:rPr>
              <a:t>nung</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nấu</a:t>
            </a:r>
            <a:r>
              <a:rPr lang="en-US" b="1" i="0" dirty="0">
                <a:effectLst/>
                <a:latin typeface="Open Sans" panose="020B0606030504020204" pitchFamily="34" charset="0"/>
              </a:rPr>
              <a:t> </a:t>
            </a:r>
            <a:r>
              <a:rPr lang="en-US" b="1" i="0" dirty="0" err="1">
                <a:effectLst/>
                <a:latin typeface="Open Sans" panose="020B0606030504020204" pitchFamily="34" charset="0"/>
              </a:rPr>
              <a:t>chảy</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ở </a:t>
            </a:r>
            <a:r>
              <a:rPr lang="en-US" b="1" i="0" dirty="0" err="1">
                <a:effectLst/>
                <a:latin typeface="Open Sans" panose="020B0606030504020204" pitchFamily="34" charset="0"/>
              </a:rPr>
              <a:t>nhiệt</a:t>
            </a:r>
            <a:r>
              <a:rPr lang="en-US" b="1" i="0" dirty="0">
                <a:effectLst/>
                <a:latin typeface="Open Sans" panose="020B0606030504020204" pitchFamily="34" charset="0"/>
              </a:rPr>
              <a:t> </a:t>
            </a:r>
            <a:r>
              <a:rPr lang="en-US" b="1" i="0" dirty="0" err="1">
                <a:effectLst/>
                <a:latin typeface="Open Sans" panose="020B0606030504020204" pitchFamily="34" charset="0"/>
              </a:rPr>
              <a:t>độ</a:t>
            </a:r>
            <a:r>
              <a:rPr lang="en-US" b="1" i="0" dirty="0">
                <a:effectLst/>
                <a:latin typeface="Open Sans" panose="020B0606030504020204" pitchFamily="34" charset="0"/>
              </a:rPr>
              <a:t> </a:t>
            </a:r>
            <a:r>
              <a:rPr lang="en-US" b="1" i="0" dirty="0" err="1">
                <a:effectLst/>
                <a:latin typeface="Open Sans" panose="020B0606030504020204" pitchFamily="34" charset="0"/>
              </a:rPr>
              <a:t>cao</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kim</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nam</a:t>
            </a:r>
            <a:r>
              <a:rPr lang="en-US" b="1" i="0" dirty="0">
                <a:effectLst/>
                <a:latin typeface="Open Sans" panose="020B0606030504020204" pitchFamily="34" charset="0"/>
              </a:rPr>
              <a:t> </a:t>
            </a:r>
            <a:r>
              <a:rPr lang="en-US" b="1" i="0" dirty="0" err="1">
                <a:effectLst/>
                <a:latin typeface="Open Sans" panose="020B0606030504020204" pitchFamily="34" charset="0"/>
              </a:rPr>
              <a:t>châm</a:t>
            </a:r>
            <a:r>
              <a:rPr lang="en-US" b="1" i="0" dirty="0">
                <a:effectLst/>
                <a:latin typeface="Open Sans" panose="020B0606030504020204" pitchFamily="34" charset="0"/>
              </a:rPr>
              <a:t> </a:t>
            </a:r>
            <a:r>
              <a:rPr lang="en-US" b="1" i="0" dirty="0" err="1">
                <a:effectLst/>
                <a:latin typeface="Open Sans" panose="020B0606030504020204" pitchFamily="34" charset="0"/>
              </a:rPr>
              <a:t>vĩnh</a:t>
            </a:r>
            <a:r>
              <a:rPr lang="en-US" b="1" i="0" dirty="0">
                <a:effectLst/>
                <a:latin typeface="Open Sans" panose="020B0606030504020204" pitchFamily="34" charset="0"/>
              </a:rPr>
              <a:t> </a:t>
            </a:r>
            <a:r>
              <a:rPr lang="en-US" b="1" i="0" dirty="0" err="1">
                <a:effectLst/>
                <a:latin typeface="Open Sans" panose="020B0606030504020204" pitchFamily="34" charset="0"/>
              </a:rPr>
              <a:t>cửu</a:t>
            </a:r>
            <a:endParaRPr lang="en-US" sz="2400" b="1" i="0" dirty="0">
              <a:effectLst/>
              <a:latin typeface="Söhne"/>
            </a:endParaRPr>
          </a:p>
          <a:p>
            <a:pPr algn="l">
              <a:buFont typeface="Arial" panose="020B0604020202020204" pitchFamily="34" charset="0"/>
              <a:buChar char="•"/>
            </a:pPr>
            <a:r>
              <a:rPr lang="vi-VN" b="1" i="0" dirty="0">
                <a:effectLst/>
                <a:latin typeface="Open Sans" panose="020B0606030504020204" pitchFamily="34" charset="0"/>
              </a:rPr>
              <a:t>Nổ và Cháy:</a:t>
            </a:r>
            <a:r>
              <a:rPr lang="vi-VN" b="0" i="0" dirty="0">
                <a:effectLst/>
                <a:latin typeface="Open Sans" panose="020B0606030504020204" pitchFamily="34" charset="0"/>
              </a:rPr>
              <a:t> Quá trình nung nấu chảy ở nhiệt độ cao có thể tạo ra khí dễ cháy và chất bụi, tăng nguy cơ nổ và cháy. Việc quản lý khí và đảm bảo hệ thống thoát khí hiệu quả là quan trọng để giảm thiểu rủi ro này.</a:t>
            </a:r>
          </a:p>
          <a:p>
            <a:pPr algn="l">
              <a:buFont typeface="Arial" panose="020B0604020202020204" pitchFamily="34" charset="0"/>
              <a:buChar char="•"/>
            </a:pPr>
            <a:r>
              <a:rPr lang="vi-VN" b="1" i="0" dirty="0">
                <a:effectLst/>
                <a:latin typeface="Open Sans" panose="020B0606030504020204" pitchFamily="34" charset="0"/>
              </a:rPr>
              <a:t>Rò rỉ chất độc hại:</a:t>
            </a:r>
            <a:r>
              <a:rPr lang="vi-VN" b="0" i="0" dirty="0">
                <a:effectLst/>
                <a:latin typeface="Open Sans" panose="020B0606030504020204" pitchFamily="34" charset="0"/>
              </a:rPr>
              <a:t> Nhiệt độ cao có thể làm tăng nguy cơ rò rỉ chất độc hại từ nguyên liệu, gây nguy hiểm cho sức khỏe của nhân viên và môi trường xung quanh.</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015D048F-C072-FD81-C05C-A20FA9ADFF4E}"/>
              </a:ext>
            </a:extLst>
          </p:cNvPr>
          <p:cNvPicPr>
            <a:picLocks noChangeAspect="1"/>
          </p:cNvPicPr>
          <p:nvPr/>
        </p:nvPicPr>
        <p:blipFill>
          <a:blip r:embed="rId3"/>
          <a:stretch>
            <a:fillRect/>
          </a:stretch>
        </p:blipFill>
        <p:spPr>
          <a:xfrm>
            <a:off x="-962371" y="3717032"/>
            <a:ext cx="4685208" cy="4685208"/>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lò</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nung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nấu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chảy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ở </a:t>
            </a:r>
            <a:r>
              <a:rPr lang="en-US" dirty="0" err="1">
                <a:solidFill>
                  <a:schemeClr val="accent4"/>
                </a:solidFill>
                <a:latin typeface="UTM Aptima" panose="02040603050506020204" pitchFamily="18" charset="0"/>
              </a:rPr>
              <a:t>nhiệt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độ</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cao</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a:bodyPr>
          <a:lstStyle/>
          <a:p>
            <a:pPr marL="0" indent="0">
              <a:buNone/>
            </a:pPr>
            <a:r>
              <a:rPr lang="en-US" sz="2400" b="1" i="0" dirty="0">
                <a:effectLst/>
                <a:latin typeface="Söhne"/>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a:t>
            </a:r>
            <a:r>
              <a:rPr lang="en-US" b="1" i="0" dirty="0" err="1">
                <a:effectLst/>
                <a:latin typeface="Open Sans" panose="020B0606030504020204" pitchFamily="34" charset="0"/>
              </a:rPr>
              <a:t>nung</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nấu</a:t>
            </a:r>
            <a:r>
              <a:rPr lang="en-US" b="1" i="0" dirty="0">
                <a:effectLst/>
                <a:latin typeface="Open Sans" panose="020B0606030504020204" pitchFamily="34" charset="0"/>
              </a:rPr>
              <a:t> </a:t>
            </a:r>
            <a:r>
              <a:rPr lang="en-US" b="1" i="0" dirty="0" err="1">
                <a:effectLst/>
                <a:latin typeface="Open Sans" panose="020B0606030504020204" pitchFamily="34" charset="0"/>
              </a:rPr>
              <a:t>chảy</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ở </a:t>
            </a:r>
            <a:r>
              <a:rPr lang="en-US" b="1" i="0" dirty="0" err="1">
                <a:effectLst/>
                <a:latin typeface="Open Sans" panose="020B0606030504020204" pitchFamily="34" charset="0"/>
              </a:rPr>
              <a:t>nhiệt</a:t>
            </a:r>
            <a:r>
              <a:rPr lang="en-US" b="1" i="0" dirty="0">
                <a:effectLst/>
                <a:latin typeface="Open Sans" panose="020B0606030504020204" pitchFamily="34" charset="0"/>
              </a:rPr>
              <a:t> </a:t>
            </a:r>
            <a:r>
              <a:rPr lang="en-US" b="1" i="0" dirty="0" err="1">
                <a:effectLst/>
                <a:latin typeface="Open Sans" panose="020B0606030504020204" pitchFamily="34" charset="0"/>
              </a:rPr>
              <a:t>độ</a:t>
            </a:r>
            <a:r>
              <a:rPr lang="en-US" b="1" i="0" dirty="0">
                <a:effectLst/>
                <a:latin typeface="Open Sans" panose="020B0606030504020204" pitchFamily="34" charset="0"/>
              </a:rPr>
              <a:t> </a:t>
            </a:r>
            <a:r>
              <a:rPr lang="en-US" b="1" i="0" dirty="0" err="1">
                <a:effectLst/>
                <a:latin typeface="Open Sans" panose="020B0606030504020204" pitchFamily="34" charset="0"/>
              </a:rPr>
              <a:t>cao</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kim</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nam</a:t>
            </a:r>
            <a:r>
              <a:rPr lang="en-US" b="1" i="0" dirty="0">
                <a:effectLst/>
                <a:latin typeface="Open Sans" panose="020B0606030504020204" pitchFamily="34" charset="0"/>
              </a:rPr>
              <a:t> </a:t>
            </a:r>
            <a:r>
              <a:rPr lang="en-US" b="1" i="0" dirty="0" err="1">
                <a:effectLst/>
                <a:latin typeface="Open Sans" panose="020B0606030504020204" pitchFamily="34" charset="0"/>
              </a:rPr>
              <a:t>châm</a:t>
            </a:r>
            <a:r>
              <a:rPr lang="en-US" b="1" i="0" dirty="0">
                <a:effectLst/>
                <a:latin typeface="Open Sans" panose="020B0606030504020204" pitchFamily="34" charset="0"/>
              </a:rPr>
              <a:t> </a:t>
            </a:r>
            <a:r>
              <a:rPr lang="en-US" b="1" i="0" dirty="0" err="1">
                <a:effectLst/>
                <a:latin typeface="Open Sans" panose="020B0606030504020204" pitchFamily="34" charset="0"/>
              </a:rPr>
              <a:t>vĩnh</a:t>
            </a:r>
            <a:r>
              <a:rPr lang="en-US" b="1" i="0" dirty="0">
                <a:effectLst/>
                <a:latin typeface="Open Sans" panose="020B0606030504020204" pitchFamily="34" charset="0"/>
              </a:rPr>
              <a:t> </a:t>
            </a:r>
            <a:r>
              <a:rPr lang="en-US" b="1" i="0" dirty="0" err="1">
                <a:effectLst/>
                <a:latin typeface="Open Sans" panose="020B0606030504020204" pitchFamily="34" charset="0"/>
              </a:rPr>
              <a:t>cửu</a:t>
            </a:r>
            <a:endParaRPr lang="en-US" sz="2400" b="1" i="0" dirty="0">
              <a:effectLst/>
              <a:latin typeface="Söhne"/>
            </a:endParaRPr>
          </a:p>
          <a:p>
            <a:r>
              <a:rPr lang="vi-VN" b="0" i="0" dirty="0">
                <a:effectLst/>
                <a:latin typeface="Open Sans" panose="020B0606030504020204" pitchFamily="34" charset="0"/>
              </a:rPr>
              <a:t>Nguyên nhân gây ra tai nạn trong quá trình vận hành lò nung và nấu chảy nguyên liệu ở nhiệt độ cao để tạo hỗn hợp kim loại cho nam châm vĩnh cửu có thể xuất phát từ một số yếu tố chính. </a:t>
            </a:r>
            <a:endParaRPr lang="en-US" b="0" i="0" dirty="0">
              <a:effectLst/>
              <a:latin typeface="Open Sans" panose="020B0606030504020204" pitchFamily="34" charset="0"/>
            </a:endParaRPr>
          </a:p>
          <a:p>
            <a:r>
              <a:rPr lang="vi-VN" b="0" i="0" dirty="0">
                <a:effectLst/>
                <a:latin typeface="Open Sans" panose="020B0606030504020204" pitchFamily="34" charset="0"/>
              </a:rPr>
              <a:t>Thứ nhất, sự không đồng đều trong quá trình kiểm soát nhiệt độ và thời gian có thể dẫn đến hiện tượng nổ hoặc cháy, đặc biệt khi làm việc với các kim loại dễ cháy.</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C77A0AA3-BF84-8246-7608-A5CEDA729E69}"/>
              </a:ext>
            </a:extLst>
          </p:cNvPr>
          <p:cNvPicPr>
            <a:picLocks noChangeAspect="1"/>
          </p:cNvPicPr>
          <p:nvPr/>
        </p:nvPicPr>
        <p:blipFill>
          <a:blip r:embed="rId3"/>
          <a:stretch>
            <a:fillRect/>
          </a:stretch>
        </p:blipFill>
        <p:spPr>
          <a:xfrm>
            <a:off x="-962371" y="3717032"/>
            <a:ext cx="4685208" cy="4685208"/>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lò</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nung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nấu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chảy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ở </a:t>
            </a:r>
            <a:r>
              <a:rPr lang="en-US" dirty="0" err="1">
                <a:solidFill>
                  <a:schemeClr val="accent4"/>
                </a:solidFill>
                <a:latin typeface="UTM Aptima" panose="02040603050506020204" pitchFamily="18" charset="0"/>
              </a:rPr>
              <a:t>nhiệt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độ</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cao</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a:t>
            </a:r>
            <a:r>
              <a:rPr lang="en-US" b="1" i="0" dirty="0" err="1">
                <a:effectLst/>
                <a:latin typeface="Open Sans" panose="020B0606030504020204" pitchFamily="34" charset="0"/>
              </a:rPr>
              <a:t>nung</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nấu</a:t>
            </a:r>
            <a:r>
              <a:rPr lang="en-US" b="1" i="0" dirty="0">
                <a:effectLst/>
                <a:latin typeface="Open Sans" panose="020B0606030504020204" pitchFamily="34" charset="0"/>
              </a:rPr>
              <a:t> </a:t>
            </a:r>
            <a:r>
              <a:rPr lang="en-US" b="1" i="0" dirty="0" err="1">
                <a:effectLst/>
                <a:latin typeface="Open Sans" panose="020B0606030504020204" pitchFamily="34" charset="0"/>
              </a:rPr>
              <a:t>chảy</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ở </a:t>
            </a:r>
            <a:r>
              <a:rPr lang="en-US" b="1" i="0" dirty="0" err="1">
                <a:effectLst/>
                <a:latin typeface="Open Sans" panose="020B0606030504020204" pitchFamily="34" charset="0"/>
              </a:rPr>
              <a:t>nhiệt</a:t>
            </a:r>
            <a:r>
              <a:rPr lang="en-US" b="1" i="0" dirty="0">
                <a:effectLst/>
                <a:latin typeface="Open Sans" panose="020B0606030504020204" pitchFamily="34" charset="0"/>
              </a:rPr>
              <a:t> </a:t>
            </a:r>
            <a:r>
              <a:rPr lang="en-US" b="1" i="0" dirty="0" err="1">
                <a:effectLst/>
                <a:latin typeface="Open Sans" panose="020B0606030504020204" pitchFamily="34" charset="0"/>
              </a:rPr>
              <a:t>độ</a:t>
            </a:r>
            <a:r>
              <a:rPr lang="en-US" b="1" i="0" dirty="0">
                <a:effectLst/>
                <a:latin typeface="Open Sans" panose="020B0606030504020204" pitchFamily="34" charset="0"/>
              </a:rPr>
              <a:t> </a:t>
            </a:r>
            <a:r>
              <a:rPr lang="en-US" b="1" i="0" dirty="0" err="1">
                <a:effectLst/>
                <a:latin typeface="Open Sans" panose="020B0606030504020204" pitchFamily="34" charset="0"/>
              </a:rPr>
              <a:t>cao</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kim</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nam</a:t>
            </a:r>
            <a:r>
              <a:rPr lang="en-US" b="1" i="0" dirty="0">
                <a:effectLst/>
                <a:latin typeface="Open Sans" panose="020B0606030504020204" pitchFamily="34" charset="0"/>
              </a:rPr>
              <a:t> </a:t>
            </a:r>
            <a:r>
              <a:rPr lang="en-US" b="1" i="0" dirty="0" err="1">
                <a:effectLst/>
                <a:latin typeface="Open Sans" panose="020B0606030504020204" pitchFamily="34" charset="0"/>
              </a:rPr>
              <a:t>châm</a:t>
            </a:r>
            <a:r>
              <a:rPr lang="en-US" b="1" i="0" dirty="0">
                <a:effectLst/>
                <a:latin typeface="Open Sans" panose="020B0606030504020204" pitchFamily="34" charset="0"/>
              </a:rPr>
              <a:t> </a:t>
            </a:r>
            <a:r>
              <a:rPr lang="en-US" b="1" i="0" dirty="0" err="1">
                <a:effectLst/>
                <a:latin typeface="Open Sans" panose="020B0606030504020204" pitchFamily="34" charset="0"/>
              </a:rPr>
              <a:t>vĩnh</a:t>
            </a:r>
            <a:r>
              <a:rPr lang="en-US" b="1" i="0" dirty="0">
                <a:effectLst/>
                <a:latin typeface="Open Sans" panose="020B0606030504020204" pitchFamily="34" charset="0"/>
              </a:rPr>
              <a:t> </a:t>
            </a:r>
            <a:r>
              <a:rPr lang="en-US" b="1" i="0" dirty="0" err="1">
                <a:effectLst/>
                <a:latin typeface="Open Sans" panose="020B0606030504020204" pitchFamily="34" charset="0"/>
              </a:rPr>
              <a:t>cửu</a:t>
            </a:r>
            <a:endParaRPr lang="en-US" sz="2400" b="1" i="0" dirty="0">
              <a:effectLst/>
              <a:latin typeface="Söhne"/>
            </a:endParaRPr>
          </a:p>
          <a:p>
            <a:r>
              <a:rPr lang="vi-VN" b="0" i="0" dirty="0">
                <a:effectLst/>
                <a:latin typeface="Open Sans" panose="020B0606030504020204" pitchFamily="34" charset="0"/>
              </a:rPr>
              <a:t>Đầu tiên, việc huấn luyện nhân viên về quy trình là quan trọng. Đảm bảo rằng mọi người đều hiểu rõ về quy trình vận hành, biện pháp an toàn và cách xử lý tình huống khẩn cấp. </a:t>
            </a:r>
            <a:endParaRPr lang="en-US" b="0" i="0" dirty="0">
              <a:effectLst/>
              <a:latin typeface="Open Sans" panose="020B0606030504020204" pitchFamily="34" charset="0"/>
            </a:endParaRPr>
          </a:p>
          <a:p>
            <a:r>
              <a:rPr lang="vi-VN" b="0" i="0" dirty="0">
                <a:effectLst/>
                <a:latin typeface="Open Sans" panose="020B0606030504020204" pitchFamily="34" charset="0"/>
              </a:rPr>
              <a:t>Huấn luyện này không chỉ giúp nâng cao hiểu biết của nhân viên mà còn đặt họ vào tình huống thực tế để phản ánh và thí nghiệm.</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3A2B3A64-D0C0-D1B0-11D9-2CD60D5D3C66}"/>
              </a:ext>
            </a:extLst>
          </p:cNvPr>
          <p:cNvPicPr>
            <a:picLocks noChangeAspect="1"/>
          </p:cNvPicPr>
          <p:nvPr/>
        </p:nvPicPr>
        <p:blipFill>
          <a:blip r:embed="rId3"/>
          <a:stretch>
            <a:fillRect/>
          </a:stretch>
        </p:blipFill>
        <p:spPr>
          <a:xfrm>
            <a:off x="-962371" y="3717032"/>
            <a:ext cx="4685208" cy="4685208"/>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lò nung và nấu chảy nguyên liệu ở nhiệt độ cao</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a:t>
            </a:r>
            <a:r>
              <a:rPr lang="en-US" b="1" i="0" dirty="0" err="1">
                <a:effectLst/>
                <a:latin typeface="Open Sans" panose="020B0606030504020204" pitchFamily="34" charset="0"/>
              </a:rPr>
              <a:t>nung</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nấu</a:t>
            </a:r>
            <a:r>
              <a:rPr lang="en-US" b="1" i="0" dirty="0">
                <a:effectLst/>
                <a:latin typeface="Open Sans" panose="020B0606030504020204" pitchFamily="34" charset="0"/>
              </a:rPr>
              <a:t> </a:t>
            </a:r>
            <a:r>
              <a:rPr lang="en-US" b="1" i="0" dirty="0" err="1">
                <a:effectLst/>
                <a:latin typeface="Open Sans" panose="020B0606030504020204" pitchFamily="34" charset="0"/>
              </a:rPr>
              <a:t>chảy</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ở </a:t>
            </a:r>
            <a:r>
              <a:rPr lang="en-US" b="1" i="0" dirty="0" err="1">
                <a:effectLst/>
                <a:latin typeface="Open Sans" panose="020B0606030504020204" pitchFamily="34" charset="0"/>
              </a:rPr>
              <a:t>nhiệt</a:t>
            </a:r>
            <a:r>
              <a:rPr lang="en-US" b="1" i="0" dirty="0">
                <a:effectLst/>
                <a:latin typeface="Open Sans" panose="020B0606030504020204" pitchFamily="34" charset="0"/>
              </a:rPr>
              <a:t> </a:t>
            </a:r>
            <a:r>
              <a:rPr lang="en-US" b="1" i="0" dirty="0" err="1">
                <a:effectLst/>
                <a:latin typeface="Open Sans" panose="020B0606030504020204" pitchFamily="34" charset="0"/>
              </a:rPr>
              <a:t>độ</a:t>
            </a:r>
            <a:r>
              <a:rPr lang="en-US" b="1" i="0" dirty="0">
                <a:effectLst/>
                <a:latin typeface="Open Sans" panose="020B0606030504020204" pitchFamily="34" charset="0"/>
              </a:rPr>
              <a:t> </a:t>
            </a:r>
            <a:r>
              <a:rPr lang="en-US" b="1" i="0" dirty="0" err="1">
                <a:effectLst/>
                <a:latin typeface="Open Sans" panose="020B0606030504020204" pitchFamily="34" charset="0"/>
              </a:rPr>
              <a:t>cao</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kim</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nam</a:t>
            </a:r>
            <a:r>
              <a:rPr lang="en-US" b="1" i="0" dirty="0">
                <a:effectLst/>
                <a:latin typeface="Open Sans" panose="020B0606030504020204" pitchFamily="34" charset="0"/>
              </a:rPr>
              <a:t> </a:t>
            </a:r>
            <a:r>
              <a:rPr lang="en-US" b="1" i="0" dirty="0" err="1">
                <a:effectLst/>
                <a:latin typeface="Open Sans" panose="020B0606030504020204" pitchFamily="34" charset="0"/>
              </a:rPr>
              <a:t>châm</a:t>
            </a:r>
            <a:r>
              <a:rPr lang="en-US" b="1" i="0" dirty="0">
                <a:effectLst/>
                <a:latin typeface="Open Sans" panose="020B0606030504020204" pitchFamily="34" charset="0"/>
              </a:rPr>
              <a:t> </a:t>
            </a:r>
            <a:r>
              <a:rPr lang="en-US" b="1" i="0" dirty="0" err="1">
                <a:effectLst/>
                <a:latin typeface="Open Sans" panose="020B0606030504020204" pitchFamily="34" charset="0"/>
              </a:rPr>
              <a:t>vĩnh</a:t>
            </a:r>
            <a:r>
              <a:rPr lang="en-US" b="1" i="0" dirty="0">
                <a:effectLst/>
                <a:latin typeface="Open Sans" panose="020B0606030504020204" pitchFamily="34" charset="0"/>
              </a:rPr>
              <a:t> </a:t>
            </a:r>
            <a:r>
              <a:rPr lang="en-US" b="1" i="0" dirty="0" err="1">
                <a:effectLst/>
                <a:latin typeface="Open Sans" panose="020B0606030504020204" pitchFamily="34" charset="0"/>
              </a:rPr>
              <a:t>cửu</a:t>
            </a:r>
            <a:endParaRPr lang="en-US" sz="2400" b="1" i="0" dirty="0">
              <a:effectLst/>
              <a:latin typeface="Söhne"/>
            </a:endParaRPr>
          </a:p>
          <a:p>
            <a:pPr algn="l"/>
            <a:r>
              <a:rPr lang="vi-VN" b="0" i="0" dirty="0">
                <a:effectLst/>
                <a:latin typeface="Open Sans" panose="020B0606030504020204" pitchFamily="34" charset="0"/>
              </a:rPr>
              <a:t>Quy định an toàn lao động là yếu tố quan trọng giúp bảo vệ nhân viên và tăng cường an toàn trong quá trình vận hành lò nung và nấu chảy nguyên liệu ở nhiệt độ cao để tạo hỗn hợp kim loại cho nam châm vĩnh cửu.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mọi nhân viên cần được đào tạo về an toàn lao động, hiểu rõ về quy trình và biện pháp an toàn. Huấn luyện này cung cấp kiến thức cơ bản và chi tiết về các rủi ro có thể xảy ra, cũng như cách ứng phó với tình huống khẩn cấp.</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6309ACF3-A2B5-9C5C-0637-76CA0DEBE3D9}"/>
              </a:ext>
            </a:extLst>
          </p:cNvPr>
          <p:cNvPicPr>
            <a:picLocks noChangeAspect="1"/>
          </p:cNvPicPr>
          <p:nvPr/>
        </p:nvPicPr>
        <p:blipFill>
          <a:blip r:embed="rId3"/>
          <a:stretch>
            <a:fillRect/>
          </a:stretch>
        </p:blipFill>
        <p:spPr>
          <a:xfrm>
            <a:off x="-962371" y="3717032"/>
            <a:ext cx="4685208" cy="4685208"/>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lò nung và nấu chảy nguyên liệu ở nhiệt độ cao</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a:t>
            </a:r>
            <a:r>
              <a:rPr lang="en-US" b="1" i="0" dirty="0" err="1">
                <a:effectLst/>
                <a:latin typeface="Open Sans" panose="020B0606030504020204" pitchFamily="34" charset="0"/>
              </a:rPr>
              <a:t>nung</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nấu</a:t>
            </a:r>
            <a:r>
              <a:rPr lang="en-US" b="1" i="0" dirty="0">
                <a:effectLst/>
                <a:latin typeface="Open Sans" panose="020B0606030504020204" pitchFamily="34" charset="0"/>
              </a:rPr>
              <a:t> </a:t>
            </a:r>
            <a:r>
              <a:rPr lang="en-US" b="1" i="0" dirty="0" err="1">
                <a:effectLst/>
                <a:latin typeface="Open Sans" panose="020B0606030504020204" pitchFamily="34" charset="0"/>
              </a:rPr>
              <a:t>chảy</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ở </a:t>
            </a:r>
            <a:r>
              <a:rPr lang="en-US" b="1" i="0" dirty="0" err="1">
                <a:effectLst/>
                <a:latin typeface="Open Sans" panose="020B0606030504020204" pitchFamily="34" charset="0"/>
              </a:rPr>
              <a:t>nhiệt</a:t>
            </a:r>
            <a:r>
              <a:rPr lang="en-US" b="1" i="0" dirty="0">
                <a:effectLst/>
                <a:latin typeface="Open Sans" panose="020B0606030504020204" pitchFamily="34" charset="0"/>
              </a:rPr>
              <a:t> </a:t>
            </a:r>
            <a:r>
              <a:rPr lang="en-US" b="1" i="0" dirty="0" err="1">
                <a:effectLst/>
                <a:latin typeface="Open Sans" panose="020B0606030504020204" pitchFamily="34" charset="0"/>
              </a:rPr>
              <a:t>độ</a:t>
            </a:r>
            <a:r>
              <a:rPr lang="en-US" b="1" i="0" dirty="0">
                <a:effectLst/>
                <a:latin typeface="Open Sans" panose="020B0606030504020204" pitchFamily="34" charset="0"/>
              </a:rPr>
              <a:t> </a:t>
            </a:r>
            <a:r>
              <a:rPr lang="en-US" b="1" i="0" dirty="0" err="1">
                <a:effectLst/>
                <a:latin typeface="Open Sans" panose="020B0606030504020204" pitchFamily="34" charset="0"/>
              </a:rPr>
              <a:t>cao</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kim</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nam</a:t>
            </a:r>
            <a:r>
              <a:rPr lang="en-US" b="1" i="0" dirty="0">
                <a:effectLst/>
                <a:latin typeface="Open Sans" panose="020B0606030504020204" pitchFamily="34" charset="0"/>
              </a:rPr>
              <a:t> </a:t>
            </a:r>
            <a:r>
              <a:rPr lang="en-US" b="1" i="0" dirty="0" err="1">
                <a:effectLst/>
                <a:latin typeface="Open Sans" panose="020B0606030504020204" pitchFamily="34" charset="0"/>
              </a:rPr>
              <a:t>châm</a:t>
            </a:r>
            <a:r>
              <a:rPr lang="en-US" b="1" i="0" dirty="0">
                <a:effectLst/>
                <a:latin typeface="Open Sans" panose="020B0606030504020204" pitchFamily="34" charset="0"/>
              </a:rPr>
              <a:t> </a:t>
            </a:r>
            <a:r>
              <a:rPr lang="en-US" b="1" i="0" dirty="0" err="1">
                <a:effectLst/>
                <a:latin typeface="Open Sans" panose="020B0606030504020204" pitchFamily="34" charset="0"/>
              </a:rPr>
              <a:t>vĩnh</a:t>
            </a:r>
            <a:r>
              <a:rPr lang="en-US" b="1" i="0" dirty="0">
                <a:effectLst/>
                <a:latin typeface="Open Sans" panose="020B0606030504020204" pitchFamily="34" charset="0"/>
              </a:rPr>
              <a:t> </a:t>
            </a:r>
            <a:r>
              <a:rPr lang="en-US" b="1" i="0" dirty="0" err="1">
                <a:effectLst/>
                <a:latin typeface="Open Sans" panose="020B0606030504020204" pitchFamily="34" charset="0"/>
              </a:rPr>
              <a:t>cửu</a:t>
            </a:r>
            <a:endParaRPr lang="en-US" sz="2400" b="1" i="0" dirty="0">
              <a:effectLst/>
              <a:latin typeface="Söhne"/>
            </a:endParaRPr>
          </a:p>
          <a:p>
            <a:r>
              <a:rPr lang="vi-VN" b="0" i="0" dirty="0">
                <a:effectLst/>
                <a:latin typeface="Open Sans" panose="020B0606030504020204" pitchFamily="34" charset="0"/>
              </a:rPr>
              <a:t>Xử lý tình huống tai nạn khẩn cấp trong quá trình vận hành lò nung và nấu chảy nguyên liệu ở nhiệt độ cao đòi hỏi sự nhanh nhạy và chủ động từ phía nhân viên. </a:t>
            </a:r>
            <a:endParaRPr lang="en-US" b="0" i="0" dirty="0">
              <a:effectLst/>
              <a:latin typeface="Open Sans" panose="020B0606030504020204" pitchFamily="34" charset="0"/>
            </a:endParaRPr>
          </a:p>
          <a:p>
            <a:r>
              <a:rPr lang="vi-VN" b="0" i="0" dirty="0">
                <a:effectLst/>
                <a:latin typeface="Open Sans" panose="020B0606030504020204" pitchFamily="34" charset="0"/>
              </a:rPr>
              <a:t>Trong trường hợp xảy ra tai nạn, việc đầu tiên là báo cáo ngay lập tức cho người quản lý và kích động hệ thống báo động an toàn.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F14CCAF3-4166-A85B-4F52-1AF67730310A}"/>
              </a:ext>
            </a:extLst>
          </p:cNvPr>
          <p:cNvPicPr>
            <a:picLocks noChangeAspect="1"/>
          </p:cNvPicPr>
          <p:nvPr/>
        </p:nvPicPr>
        <p:blipFill>
          <a:blip r:embed="rId3"/>
          <a:stretch>
            <a:fillRect/>
          </a:stretch>
        </p:blipFill>
        <p:spPr>
          <a:xfrm>
            <a:off x="-962371" y="3717032"/>
            <a:ext cx="4685208" cy="4685208"/>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đúc khuôn để tạo hình nam châm vĩnh cửu</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đúc</a:t>
            </a:r>
            <a:r>
              <a:rPr lang="en-US" b="1" i="0" dirty="0">
                <a:effectLst/>
                <a:latin typeface="Open Sans" panose="020B0606030504020204" pitchFamily="34" charset="0"/>
              </a:rPr>
              <a:t> </a:t>
            </a:r>
            <a:r>
              <a:rPr lang="en-US" b="1" i="0" dirty="0" err="1">
                <a:effectLst/>
                <a:latin typeface="Open Sans" panose="020B0606030504020204" pitchFamily="34" charset="0"/>
              </a:rPr>
              <a:t>khuôn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nam</a:t>
            </a:r>
            <a:r>
              <a:rPr lang="en-US" b="1" i="0" dirty="0">
                <a:effectLst/>
                <a:latin typeface="Open Sans" panose="020B0606030504020204" pitchFamily="34" charset="0"/>
              </a:rPr>
              <a:t> </a:t>
            </a:r>
            <a:r>
              <a:rPr lang="en-US" b="1" i="0" dirty="0" err="1">
                <a:effectLst/>
                <a:latin typeface="Open Sans" panose="020B0606030504020204" pitchFamily="34" charset="0"/>
              </a:rPr>
              <a:t>châm</a:t>
            </a:r>
            <a:r>
              <a:rPr lang="en-US" b="1" i="0" dirty="0">
                <a:effectLst/>
                <a:latin typeface="Open Sans" panose="020B0606030504020204" pitchFamily="34" charset="0"/>
              </a:rPr>
              <a:t> </a:t>
            </a:r>
            <a:r>
              <a:rPr lang="en-US" b="1" i="0" dirty="0" err="1">
                <a:effectLst/>
                <a:latin typeface="Open Sans" panose="020B0606030504020204" pitchFamily="34" charset="0"/>
              </a:rPr>
              <a:t>vĩnh</a:t>
            </a:r>
            <a:r>
              <a:rPr lang="en-US" b="1" i="0" dirty="0">
                <a:effectLst/>
                <a:latin typeface="Open Sans" panose="020B0606030504020204" pitchFamily="34" charset="0"/>
              </a:rPr>
              <a:t> </a:t>
            </a:r>
            <a:r>
              <a:rPr lang="en-US" b="1" i="0" dirty="0" err="1">
                <a:effectLst/>
                <a:latin typeface="Open Sans" panose="020B0606030504020204" pitchFamily="34" charset="0"/>
              </a:rPr>
              <a:t>cửu</a:t>
            </a:r>
            <a:r>
              <a:rPr lang="en-US" sz="2000" dirty="0"/>
              <a:t>:</a:t>
            </a:r>
          </a:p>
          <a:p>
            <a:pPr algn="l"/>
            <a:r>
              <a:rPr lang="vi-VN" b="0" i="0" dirty="0">
                <a:effectLst/>
                <a:latin typeface="Open Sans" panose="020B0606030504020204" pitchFamily="34" charset="0"/>
              </a:rPr>
              <a:t>Đặc điểm công việc vận hành máy đúc khuôn để tạo hình nam châm vĩnh cửu là một quá trình phức tạp đòi hỏi sự chuyên nghiệp và kiên thức kỹ thuật đặc biệt.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Công nhân vận hành máy phải có hiểu biết sâu sắc về nguyên lý hoạt động của máy đúc khuôn, cũng như quá trình sản xuất nam châm vĩnh cửu.</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3A733BA2-E978-3B47-927D-6346AEC831CC}"/>
              </a:ext>
            </a:extLst>
          </p:cNvPr>
          <p:cNvPicPr>
            <a:picLocks noChangeAspect="1"/>
          </p:cNvPicPr>
          <p:nvPr/>
        </p:nvPicPr>
        <p:blipFill>
          <a:blip r:embed="rId3"/>
          <a:stretch>
            <a:fillRect/>
          </a:stretch>
        </p:blipFill>
        <p:spPr>
          <a:xfrm>
            <a:off x="6670476" y="1340768"/>
            <a:ext cx="3753793" cy="3753793"/>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đúc khuôn để tạo hình nam châm vĩnh cửu</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đúc</a:t>
            </a:r>
            <a:r>
              <a:rPr lang="en-US" b="1" i="0" dirty="0">
                <a:effectLst/>
                <a:latin typeface="Open Sans" panose="020B0606030504020204" pitchFamily="34" charset="0"/>
              </a:rPr>
              <a:t> </a:t>
            </a:r>
            <a:r>
              <a:rPr lang="en-US" b="1" i="0" dirty="0" err="1">
                <a:effectLst/>
                <a:latin typeface="Open Sans" panose="020B0606030504020204" pitchFamily="34" charset="0"/>
              </a:rPr>
              <a:t>khuôn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nam</a:t>
            </a:r>
            <a:r>
              <a:rPr lang="en-US" b="1" i="0" dirty="0">
                <a:effectLst/>
                <a:latin typeface="Open Sans" panose="020B0606030504020204" pitchFamily="34" charset="0"/>
              </a:rPr>
              <a:t> </a:t>
            </a:r>
            <a:r>
              <a:rPr lang="en-US" b="1" i="0" dirty="0" err="1">
                <a:effectLst/>
                <a:latin typeface="Open Sans" panose="020B0606030504020204" pitchFamily="34" charset="0"/>
              </a:rPr>
              <a:t>châm</a:t>
            </a:r>
            <a:r>
              <a:rPr lang="en-US" b="1" i="0" dirty="0">
                <a:effectLst/>
                <a:latin typeface="Open Sans" panose="020B0606030504020204" pitchFamily="34" charset="0"/>
              </a:rPr>
              <a:t> </a:t>
            </a:r>
            <a:r>
              <a:rPr lang="en-US" b="1" i="0" dirty="0" err="1">
                <a:effectLst/>
                <a:latin typeface="Open Sans" panose="020B0606030504020204" pitchFamily="34" charset="0"/>
              </a:rPr>
              <a:t>vĩnh</a:t>
            </a:r>
            <a:r>
              <a:rPr lang="en-US" b="1" i="0" dirty="0">
                <a:effectLst/>
                <a:latin typeface="Open Sans" panose="020B0606030504020204" pitchFamily="34" charset="0"/>
              </a:rPr>
              <a:t> </a:t>
            </a:r>
            <a:r>
              <a:rPr lang="en-US" b="1" i="0" dirty="0" err="1">
                <a:effectLst/>
                <a:latin typeface="Open Sans" panose="020B0606030504020204" pitchFamily="34" charset="0"/>
              </a:rPr>
              <a:t>cửu</a:t>
            </a:r>
            <a:r>
              <a:rPr lang="en-US" sz="2000" dirty="0"/>
              <a:t>:</a:t>
            </a:r>
          </a:p>
          <a:p>
            <a:pPr algn="l"/>
            <a:r>
              <a:rPr lang="en-US" b="0" i="0" dirty="0">
                <a:effectLst/>
                <a:latin typeface="Open Sans" panose="020B0606030504020204" pitchFamily="34" charset="0"/>
              </a:rPr>
              <a:t>Trong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đúc</a:t>
            </a:r>
            <a:r>
              <a:rPr lang="en-US" b="0" i="0" dirty="0">
                <a:effectLst/>
                <a:latin typeface="Open Sans" panose="020B0606030504020204" pitchFamily="34" charset="0"/>
              </a:rPr>
              <a:t> </a:t>
            </a:r>
            <a:r>
              <a:rPr lang="en-US" b="0" i="0" dirty="0" err="1">
                <a:effectLst/>
                <a:latin typeface="Open Sans" panose="020B0606030504020204" pitchFamily="34" charset="0"/>
              </a:rPr>
              <a:t>khuôn</a:t>
            </a:r>
            <a:r>
              <a:rPr lang="en-US" b="0" i="0" dirty="0">
                <a:effectLst/>
                <a:latin typeface="Open Sans" panose="020B0606030504020204" pitchFamily="34" charset="0"/>
              </a:rPr>
              <a:t> </a:t>
            </a:r>
            <a:r>
              <a:rPr lang="en-US" b="0" i="0" dirty="0" err="1">
                <a:effectLst/>
                <a:latin typeface="Open Sans" panose="020B0606030504020204" pitchFamily="34" charset="0"/>
              </a:rPr>
              <a:t>để</a:t>
            </a:r>
            <a:r>
              <a:rPr lang="en-US" b="0" i="0" dirty="0">
                <a:effectLst/>
                <a:latin typeface="Open Sans" panose="020B0606030504020204" pitchFamily="34" charset="0"/>
              </a:rPr>
              <a:t> </a:t>
            </a:r>
            <a:r>
              <a:rPr lang="en-US" b="0" i="0" dirty="0" err="1">
                <a:effectLst/>
                <a:latin typeface="Open Sans" panose="020B0606030504020204" pitchFamily="34" charset="0"/>
              </a:rPr>
              <a:t>sản</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a:t>
            </a:r>
            <a:r>
              <a:rPr lang="en-US" b="0" i="0" dirty="0" err="1">
                <a:effectLst/>
                <a:latin typeface="Open Sans" panose="020B0606030504020204" pitchFamily="34" charset="0"/>
              </a:rPr>
              <a:t>nam</a:t>
            </a:r>
            <a:r>
              <a:rPr lang="en-US" b="0" i="0" dirty="0">
                <a:effectLst/>
                <a:latin typeface="Open Sans" panose="020B0606030504020204" pitchFamily="34" charset="0"/>
              </a:rPr>
              <a:t> </a:t>
            </a:r>
            <a:r>
              <a:rPr lang="en-US" b="0" i="0" dirty="0" err="1">
                <a:effectLst/>
                <a:latin typeface="Open Sans" panose="020B0606030504020204" pitchFamily="34" charset="0"/>
              </a:rPr>
              <a:t>châm</a:t>
            </a:r>
            <a:r>
              <a:rPr lang="en-US" b="0" i="0" dirty="0">
                <a:effectLst/>
                <a:latin typeface="Open Sans" panose="020B0606030504020204" pitchFamily="34" charset="0"/>
              </a:rPr>
              <a:t> </a:t>
            </a:r>
            <a:r>
              <a:rPr lang="en-US" b="0" i="0" dirty="0" err="1">
                <a:effectLst/>
                <a:latin typeface="Open Sans" panose="020B0606030504020204" pitchFamily="34" charset="0"/>
              </a:rPr>
              <a:t>vĩnh</a:t>
            </a:r>
            <a:r>
              <a:rPr lang="en-US" b="0" i="0" dirty="0">
                <a:effectLst/>
                <a:latin typeface="Open Sans" panose="020B0606030504020204" pitchFamily="34" charset="0"/>
              </a:rPr>
              <a:t> </a:t>
            </a:r>
            <a:r>
              <a:rPr lang="en-US" b="0" i="0" dirty="0" err="1">
                <a:effectLst/>
                <a:latin typeface="Open Sans" panose="020B0606030504020204" pitchFamily="34" charset="0"/>
              </a:rPr>
              <a:t>cửu</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nhiều</a:t>
            </a:r>
            <a:r>
              <a:rPr lang="en-US" b="0" i="0" dirty="0">
                <a:effectLst/>
                <a:latin typeface="Open Sans" panose="020B0606030504020204" pitchFamily="34" charset="0"/>
              </a:rPr>
              <a:t> </a:t>
            </a:r>
            <a:r>
              <a:rPr lang="en-US" b="0" i="0" dirty="0" err="1">
                <a:effectLst/>
                <a:latin typeface="Open Sans" panose="020B0606030504020204" pitchFamily="34" charset="0"/>
              </a:rPr>
              <a:t>loại</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mà</a:t>
            </a:r>
            <a:r>
              <a:rPr lang="en-US" b="0" i="0" dirty="0">
                <a:effectLst/>
                <a:latin typeface="Open Sans" panose="020B0606030504020204" pitchFamily="34" charset="0"/>
              </a:rPr>
              <a:t> </a:t>
            </a:r>
            <a:r>
              <a:rPr lang="en-US" b="0" i="0" dirty="0" err="1">
                <a:effectLst/>
                <a:latin typeface="Open Sans" panose="020B0606030504020204" pitchFamily="34" charset="0"/>
              </a:rPr>
              <a:t>nhà</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công</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cần</a:t>
            </a:r>
            <a:r>
              <a:rPr lang="en-US" b="0" i="0" dirty="0">
                <a:effectLst/>
                <a:latin typeface="Open Sans" panose="020B0606030504020204" pitchFamily="34" charset="0"/>
              </a:rPr>
              <a:t> </a:t>
            </a:r>
            <a:r>
              <a:rPr lang="en-US" b="0" i="0" dirty="0" err="1">
                <a:effectLst/>
                <a:latin typeface="Open Sans" panose="020B0606030504020204" pitchFamily="34" charset="0"/>
              </a:rPr>
              <a:t>phải</a:t>
            </a:r>
            <a:r>
              <a:rPr lang="en-US" b="0" i="0" dirty="0">
                <a:effectLst/>
                <a:latin typeface="Open Sans" panose="020B0606030504020204" pitchFamily="34" charset="0"/>
              </a:rPr>
              <a:t> </a:t>
            </a:r>
            <a:r>
              <a:rPr lang="en-US" b="0" i="0" dirty="0" err="1">
                <a:effectLst/>
                <a:latin typeface="Open Sans" panose="020B0606030504020204" pitchFamily="34" charset="0"/>
              </a:rPr>
              <a:t>chú</a:t>
            </a:r>
            <a:r>
              <a:rPr lang="en-US" b="0" i="0" dirty="0">
                <a:effectLst/>
                <a:latin typeface="Open Sans" panose="020B0606030504020204" pitchFamily="34" charset="0"/>
              </a:rPr>
              <a:t> ý. </a:t>
            </a:r>
          </a:p>
          <a:p>
            <a:pPr algn="l"/>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số</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phổ</a:t>
            </a:r>
            <a:r>
              <a:rPr lang="en-US" b="0" i="0" dirty="0">
                <a:effectLst/>
                <a:latin typeface="Open Sans" panose="020B0606030504020204" pitchFamily="34" charset="0"/>
              </a:rPr>
              <a:t> </a:t>
            </a:r>
            <a:r>
              <a:rPr lang="en-US" b="0" i="0" dirty="0" err="1">
                <a:effectLst/>
                <a:latin typeface="Open Sans" panose="020B0606030504020204" pitchFamily="34" charset="0"/>
              </a:rPr>
              <a:t>biến</a:t>
            </a:r>
            <a:r>
              <a:rPr lang="en-US" b="0" i="0" dirty="0">
                <a:effectLst/>
                <a:latin typeface="Open Sans" panose="020B0606030504020204" pitchFamily="34" charset="0"/>
              </a:rPr>
              <a:t> bao </a:t>
            </a:r>
            <a:r>
              <a:rPr lang="en-US" b="0" i="0" dirty="0" err="1">
                <a:effectLst/>
                <a:latin typeface="Open Sans" panose="020B0606030504020204" pitchFamily="34" charset="0"/>
              </a:rPr>
              <a:t>gồm</a:t>
            </a:r>
            <a:r>
              <a:rPr lang="en-US" b="0" i="0" dirty="0">
                <a:effectLst/>
                <a:latin typeface="Open Sans" panose="020B0606030504020204" pitchFamily="34" charset="0"/>
              </a:rPr>
              <a:t> </a:t>
            </a:r>
            <a:r>
              <a:rPr lang="en-US" b="0" i="0" dirty="0" err="1">
                <a:effectLst/>
                <a:latin typeface="Open Sans" panose="020B0606030504020204" pitchFamily="34" charset="0"/>
              </a:rPr>
              <a:t>sự</a:t>
            </a:r>
            <a:r>
              <a:rPr lang="en-US" b="0" i="0" dirty="0">
                <a:effectLst/>
                <a:latin typeface="Open Sans" panose="020B0606030504020204" pitchFamily="34" charset="0"/>
              </a:rPr>
              <a:t> </a:t>
            </a:r>
            <a:r>
              <a:rPr lang="en-US" b="0" i="0" dirty="0" err="1">
                <a:effectLst/>
                <a:latin typeface="Open Sans" panose="020B0606030504020204" pitchFamily="34" charset="0"/>
              </a:rPr>
              <a:t>cố</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móc</a:t>
            </a:r>
            <a:r>
              <a:rPr lang="en-US" b="0" i="0" dirty="0">
                <a:effectLst/>
                <a:latin typeface="Open Sans" panose="020B0606030504020204" pitchFamily="34" charset="0"/>
              </a:rPr>
              <a:t> do </a:t>
            </a:r>
            <a:r>
              <a:rPr lang="en-US" b="0" i="0" dirty="0" err="1">
                <a:effectLst/>
                <a:latin typeface="Open Sans" panose="020B0606030504020204" pitchFamily="34" charset="0"/>
              </a:rPr>
              <a:t>lỗi</a:t>
            </a:r>
            <a:r>
              <a:rPr lang="en-US" b="0" i="0" dirty="0">
                <a:effectLst/>
                <a:latin typeface="Open Sans" panose="020B0606030504020204" pitchFamily="34" charset="0"/>
              </a:rPr>
              <a:t> </a:t>
            </a:r>
            <a:r>
              <a:rPr lang="en-US" b="0" i="0" dirty="0" err="1">
                <a:effectLst/>
                <a:latin typeface="Open Sans" panose="020B0606030504020204" pitchFamily="34" charset="0"/>
              </a:rPr>
              <a:t>kỹ</a:t>
            </a:r>
            <a:r>
              <a:rPr lang="en-US" b="0" i="0" dirty="0">
                <a:effectLst/>
                <a:latin typeface="Open Sans" panose="020B0606030504020204" pitchFamily="34" charset="0"/>
              </a:rPr>
              <a:t> </a:t>
            </a:r>
            <a:r>
              <a:rPr lang="en-US" b="0" i="0" dirty="0" err="1">
                <a:effectLst/>
                <a:latin typeface="Open Sans" panose="020B0606030504020204" pitchFamily="34" charset="0"/>
              </a:rPr>
              <a:t>thuật</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đúc</a:t>
            </a:r>
            <a:r>
              <a:rPr lang="en-US" b="0" i="0" dirty="0">
                <a:effectLst/>
                <a:latin typeface="Open Sans" panose="020B0606030504020204" pitchFamily="34" charset="0"/>
              </a:rPr>
              <a:t> </a:t>
            </a:r>
            <a:r>
              <a:rPr lang="en-US" b="0" i="0" dirty="0" err="1">
                <a:effectLst/>
                <a:latin typeface="Open Sans" panose="020B0606030504020204" pitchFamily="34" charset="0"/>
              </a:rPr>
              <a:t>khuôn</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ổn</a:t>
            </a:r>
            <a:r>
              <a:rPr lang="en-US" b="0" i="0" dirty="0">
                <a:effectLst/>
                <a:latin typeface="Open Sans" panose="020B0606030504020204" pitchFamily="34" charset="0"/>
              </a:rPr>
              <a:t> </a:t>
            </a:r>
            <a:r>
              <a:rPr lang="en-US" b="0" i="0" dirty="0" err="1">
                <a:effectLst/>
                <a:latin typeface="Open Sans" panose="020B0606030504020204" pitchFamily="34" charset="0"/>
              </a:rPr>
              <a:t>định</a:t>
            </a:r>
            <a:r>
              <a:rPr lang="en-US" b="0" i="0" dirty="0">
                <a:effectLst/>
                <a:latin typeface="Open Sans" panose="020B0606030504020204" pitchFamily="34" charset="0"/>
              </a:rPr>
              <a:t> </a:t>
            </a:r>
            <a:r>
              <a:rPr lang="en-US" b="0" i="0" dirty="0" err="1">
                <a:effectLst/>
                <a:latin typeface="Open Sans" panose="020B0606030504020204" pitchFamily="34" charset="0"/>
              </a:rPr>
              <a:t>dẫn</a:t>
            </a:r>
            <a:r>
              <a:rPr lang="en-US" b="0" i="0" dirty="0">
                <a:effectLst/>
                <a:latin typeface="Open Sans" panose="020B0606030504020204" pitchFamily="34" charset="0"/>
              </a:rPr>
              <a:t> </a:t>
            </a:r>
            <a:r>
              <a:rPr lang="en-US" b="0" i="0" dirty="0" err="1">
                <a:effectLst/>
                <a:latin typeface="Open Sans" panose="020B0606030504020204" pitchFamily="34" charset="0"/>
              </a:rPr>
              <a:t>đến</a:t>
            </a:r>
            <a:r>
              <a:rPr lang="en-US" b="0" i="0" dirty="0">
                <a:effectLst/>
                <a:latin typeface="Open Sans" panose="020B0606030504020204" pitchFamily="34" charset="0"/>
              </a:rPr>
              <a:t> </a:t>
            </a:r>
            <a:r>
              <a:rPr lang="en-US" b="0" i="0" dirty="0" err="1">
                <a:effectLst/>
                <a:latin typeface="Open Sans" panose="020B0606030504020204" pitchFamily="34" charset="0"/>
              </a:rPr>
              <a:t>sản</a:t>
            </a:r>
            <a:r>
              <a:rPr lang="en-US" b="0" i="0" dirty="0">
                <a:effectLst/>
                <a:latin typeface="Open Sans" panose="020B0606030504020204" pitchFamily="34" charset="0"/>
              </a:rPr>
              <a:t> </a:t>
            </a:r>
            <a:r>
              <a:rPr lang="en-US" b="0" i="0" dirty="0" err="1">
                <a:effectLst/>
                <a:latin typeface="Open Sans" panose="020B0606030504020204" pitchFamily="34" charset="0"/>
              </a:rPr>
              <a:t>phẩm</a:t>
            </a:r>
            <a:r>
              <a:rPr lang="en-US" b="0" i="0" dirty="0">
                <a:effectLst/>
                <a:latin typeface="Open Sans" panose="020B0606030504020204" pitchFamily="34" charset="0"/>
              </a:rPr>
              <a:t> </a:t>
            </a:r>
            <a:r>
              <a:rPr lang="en-US" b="0" i="0" dirty="0" err="1">
                <a:effectLst/>
                <a:latin typeface="Open Sans" panose="020B0606030504020204" pitchFamily="34" charset="0"/>
              </a:rPr>
              <a:t>lỗi</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rủi</a:t>
            </a:r>
            <a:r>
              <a:rPr lang="en-US" b="0" i="0" dirty="0">
                <a:effectLst/>
                <a:latin typeface="Open Sans" panose="020B0606030504020204" pitchFamily="34" charset="0"/>
              </a:rPr>
              <a:t> </a:t>
            </a:r>
            <a:r>
              <a:rPr lang="en-US" b="0" i="0" dirty="0" err="1">
                <a:effectLst/>
                <a:latin typeface="Open Sans" panose="020B0606030504020204" pitchFamily="34" charset="0"/>
              </a:rPr>
              <a:t>ro</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lao</a:t>
            </a:r>
            <a:r>
              <a:rPr lang="en-US" b="0" i="0" dirty="0">
                <a:effectLst/>
                <a:latin typeface="Open Sans" panose="020B0606030504020204" pitchFamily="34" charset="0"/>
              </a:rPr>
              <a:t> </a:t>
            </a:r>
            <a:r>
              <a:rPr lang="en-US" b="0" i="0" dirty="0" err="1">
                <a:effectLst/>
                <a:latin typeface="Open Sans" panose="020B0606030504020204" pitchFamily="34" charset="0"/>
              </a:rPr>
              <a:t>động</a:t>
            </a:r>
            <a:r>
              <a:rPr lang="en-US" b="0" i="0" dirty="0">
                <a:effectLst/>
                <a:latin typeface="Open Sans" panose="020B0606030504020204" pitchFamily="34" charset="0"/>
              </a:rPr>
              <a:t>.</a:t>
            </a:r>
            <a:endParaRPr lang="vi-VN" b="0" i="0" dirty="0">
              <a:effectLst/>
              <a:latin typeface="Open Sans" panose="020B0606030504020204" pitchFamily="34" charset="0"/>
            </a:endParaRP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BB43C2D-77B0-EBE4-BDEB-2169D55AACC1}"/>
              </a:ext>
            </a:extLst>
          </p:cNvPr>
          <p:cNvPicPr>
            <a:picLocks noChangeAspect="1"/>
          </p:cNvPicPr>
          <p:nvPr/>
        </p:nvPicPr>
        <p:blipFill>
          <a:blip r:embed="rId3"/>
          <a:stretch>
            <a:fillRect/>
          </a:stretch>
        </p:blipFill>
        <p:spPr>
          <a:xfrm>
            <a:off x="6670476" y="1340768"/>
            <a:ext cx="3753793" cy="3753793"/>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đúc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khuôn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để</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tạo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hình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nam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châm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vĩnh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cửu</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đúc</a:t>
            </a:r>
            <a:r>
              <a:rPr lang="en-US" b="1" i="0" dirty="0">
                <a:effectLst/>
                <a:latin typeface="Open Sans" panose="020B0606030504020204" pitchFamily="34" charset="0"/>
              </a:rPr>
              <a:t> </a:t>
            </a:r>
            <a:r>
              <a:rPr lang="en-US" b="1" i="0" dirty="0" err="1">
                <a:effectLst/>
                <a:latin typeface="Open Sans" panose="020B0606030504020204" pitchFamily="34" charset="0"/>
              </a:rPr>
              <a:t>khuôn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nam</a:t>
            </a:r>
            <a:r>
              <a:rPr lang="en-US" b="1" i="0" dirty="0">
                <a:effectLst/>
                <a:latin typeface="Open Sans" panose="020B0606030504020204" pitchFamily="34" charset="0"/>
              </a:rPr>
              <a:t> </a:t>
            </a:r>
            <a:r>
              <a:rPr lang="en-US" b="1" i="0" dirty="0" err="1">
                <a:effectLst/>
                <a:latin typeface="Open Sans" panose="020B0606030504020204" pitchFamily="34" charset="0"/>
              </a:rPr>
              <a:t>châm</a:t>
            </a:r>
            <a:r>
              <a:rPr lang="en-US" b="1" i="0" dirty="0">
                <a:effectLst/>
                <a:latin typeface="Open Sans" panose="020B0606030504020204" pitchFamily="34" charset="0"/>
              </a:rPr>
              <a:t> </a:t>
            </a:r>
            <a:r>
              <a:rPr lang="en-US" b="1" i="0" dirty="0" err="1">
                <a:effectLst/>
                <a:latin typeface="Open Sans" panose="020B0606030504020204" pitchFamily="34" charset="0"/>
              </a:rPr>
              <a:t>vĩnh</a:t>
            </a:r>
            <a:r>
              <a:rPr lang="en-US" b="1" i="0" dirty="0">
                <a:effectLst/>
                <a:latin typeface="Open Sans" panose="020B0606030504020204" pitchFamily="34" charset="0"/>
              </a:rPr>
              <a:t> </a:t>
            </a:r>
            <a:r>
              <a:rPr lang="en-US" b="1" i="0" dirty="0" err="1">
                <a:effectLst/>
                <a:latin typeface="Open Sans" panose="020B0606030504020204" pitchFamily="34" charset="0"/>
              </a:rPr>
              <a:t>cửu</a:t>
            </a:r>
            <a:endParaRPr lang="en-US" dirty="0">
              <a:latin typeface="Open Sans" panose="020B0606030504020204" pitchFamily="34" charset="0"/>
            </a:endParaRPr>
          </a:p>
          <a:p>
            <a:r>
              <a:rPr lang="vi-VN" b="0" i="0" dirty="0">
                <a:effectLst/>
                <a:latin typeface="Open Sans" panose="020B0606030504020204" pitchFamily="34" charset="0"/>
              </a:rPr>
              <a:t>Tai nạn khi vận hành máy đúc khuôn để sản xuất nam châm vĩnh cửu thường xuất phát từ nhiều nguyên nhân chính.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nguyên nhân phổ biến là lỗi kỹ thuật, bao gồm việc thiết bị đúc khuôn không hoạt động đúng cách hoặc sự cố máy móc do hỏng hóc. Sự cố này có thể dẫn đến mất kiểm soát và sản xuất ra những sản phẩm không đạt chất lượng.</a:t>
            </a:r>
            <a:endParaRPr lang="en-US" i="0" dirty="0">
              <a:effectLst/>
              <a:latin typeface="Open Sans" panose="020B0606030504020204" pitchFamily="34" charset="0"/>
            </a:endParaRP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FF672962-3CCA-0E93-0C1C-5631489BC872}"/>
              </a:ext>
            </a:extLst>
          </p:cNvPr>
          <p:cNvPicPr>
            <a:picLocks noChangeAspect="1"/>
          </p:cNvPicPr>
          <p:nvPr/>
        </p:nvPicPr>
        <p:blipFill>
          <a:blip r:embed="rId3"/>
          <a:stretch>
            <a:fillRect/>
          </a:stretch>
        </p:blipFill>
        <p:spPr>
          <a:xfrm>
            <a:off x="6670476" y="1340768"/>
            <a:ext cx="3753793" cy="3753793"/>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đúc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khuôn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để</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tạo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hình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nam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châm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vĩnh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cửu</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đúc</a:t>
            </a:r>
            <a:r>
              <a:rPr lang="en-US" b="1" i="0" dirty="0">
                <a:effectLst/>
                <a:latin typeface="Open Sans" panose="020B0606030504020204" pitchFamily="34" charset="0"/>
              </a:rPr>
              <a:t> </a:t>
            </a:r>
            <a:r>
              <a:rPr lang="en-US" b="1" i="0" dirty="0" err="1">
                <a:effectLst/>
                <a:latin typeface="Open Sans" panose="020B0606030504020204" pitchFamily="34" charset="0"/>
              </a:rPr>
              <a:t>khuôn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nam</a:t>
            </a:r>
            <a:r>
              <a:rPr lang="en-US" b="1" i="0" dirty="0">
                <a:effectLst/>
                <a:latin typeface="Open Sans" panose="020B0606030504020204" pitchFamily="34" charset="0"/>
              </a:rPr>
              <a:t> </a:t>
            </a:r>
            <a:r>
              <a:rPr lang="en-US" b="1" i="0" dirty="0" err="1">
                <a:effectLst/>
                <a:latin typeface="Open Sans" panose="020B0606030504020204" pitchFamily="34" charset="0"/>
              </a:rPr>
              <a:t>châm</a:t>
            </a:r>
            <a:r>
              <a:rPr lang="en-US" b="1" i="0" dirty="0">
                <a:effectLst/>
                <a:latin typeface="Open Sans" panose="020B0606030504020204" pitchFamily="34" charset="0"/>
              </a:rPr>
              <a:t> </a:t>
            </a:r>
            <a:r>
              <a:rPr lang="en-US" b="1" i="0" dirty="0" err="1">
                <a:effectLst/>
                <a:latin typeface="Open Sans" panose="020B0606030504020204" pitchFamily="34" charset="0"/>
              </a:rPr>
              <a:t>vĩnh</a:t>
            </a:r>
            <a:r>
              <a:rPr lang="en-US" b="1" i="0" dirty="0">
                <a:effectLst/>
                <a:latin typeface="Open Sans" panose="020B0606030504020204" pitchFamily="34" charset="0"/>
              </a:rPr>
              <a:t> </a:t>
            </a:r>
            <a:r>
              <a:rPr lang="en-US" b="1" i="0" dirty="0" err="1">
                <a:effectLst/>
                <a:latin typeface="Open Sans" panose="020B0606030504020204" pitchFamily="34" charset="0"/>
              </a:rPr>
              <a:t>cửu</a:t>
            </a:r>
            <a:r>
              <a:rPr lang="en-US" sz="2000" dirty="0"/>
              <a:t>:</a:t>
            </a:r>
          </a:p>
          <a:p>
            <a:pPr algn="l">
              <a:buFont typeface="Arial" panose="020B0604020202020204" pitchFamily="34" charset="0"/>
              <a:buChar char="•"/>
            </a:pPr>
            <a:r>
              <a:rPr lang="vi-VN" b="0" i="0" dirty="0">
                <a:effectLst/>
                <a:latin typeface="Open Sans" panose="020B0606030504020204" pitchFamily="34" charset="0"/>
              </a:rPr>
              <a:t>Để ngăn chặn tai nạn khi vận hành máy đúc khuôn để sản xuất nam châm vĩnh cửu, việc thực hiện các biện pháp phòng tránh là rất quan trọng. </a:t>
            </a:r>
            <a:endParaRPr lang="en-US" b="0" i="0" dirty="0">
              <a:effectLst/>
              <a:latin typeface="Open Sans" panose="020B0606030504020204" pitchFamily="34" charset="0"/>
            </a:endParaRPr>
          </a:p>
          <a:p>
            <a:pPr algn="l">
              <a:buFont typeface="Arial" panose="020B0604020202020204" pitchFamily="34" charset="0"/>
              <a:buChar char="•"/>
            </a:pPr>
            <a:r>
              <a:rPr lang="vi-VN" b="0" i="0" dirty="0">
                <a:effectLst/>
                <a:latin typeface="Open Sans" panose="020B0606030504020204" pitchFamily="34" charset="0"/>
              </a:rPr>
              <a:t>Đầu tiên, đào tạo và nâng cao kỹ năng của người vận hành là chìa khóa. Điều này bao gồm việc huấn luyện về quá trình đúc khuôn, thiết bị an toàn, và ứng phó với sự cố kỹ thuật.</a:t>
            </a:r>
            <a:endParaRPr lang="vi-VN" i="0" dirty="0">
              <a:effectLst/>
              <a:latin typeface="Open Sans" panose="020B0606030504020204" pitchFamily="34" charset="0"/>
            </a:endParaRP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BD83CFAA-CE28-784C-4EAE-D25F99CB2650}"/>
              </a:ext>
            </a:extLst>
          </p:cNvPr>
          <p:cNvPicPr>
            <a:picLocks noChangeAspect="1"/>
          </p:cNvPicPr>
          <p:nvPr/>
        </p:nvPicPr>
        <p:blipFill>
          <a:blip r:embed="rId3"/>
          <a:stretch>
            <a:fillRect/>
          </a:stretch>
        </p:blipFill>
        <p:spPr>
          <a:xfrm>
            <a:off x="6670476" y="1340768"/>
            <a:ext cx="3753793" cy="3753793"/>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đúc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khuôn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để</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tạo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hình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nam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châm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vĩnh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cửu</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đúc</a:t>
            </a:r>
            <a:r>
              <a:rPr lang="en-US" b="1" i="0" dirty="0">
                <a:effectLst/>
                <a:latin typeface="Open Sans" panose="020B0606030504020204" pitchFamily="34" charset="0"/>
              </a:rPr>
              <a:t> </a:t>
            </a:r>
            <a:r>
              <a:rPr lang="en-US" b="1" i="0" dirty="0" err="1">
                <a:effectLst/>
                <a:latin typeface="Open Sans" panose="020B0606030504020204" pitchFamily="34" charset="0"/>
              </a:rPr>
              <a:t>khuôn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nam</a:t>
            </a:r>
            <a:r>
              <a:rPr lang="en-US" b="1" i="0" dirty="0">
                <a:effectLst/>
                <a:latin typeface="Open Sans" panose="020B0606030504020204" pitchFamily="34" charset="0"/>
              </a:rPr>
              <a:t> </a:t>
            </a:r>
            <a:r>
              <a:rPr lang="en-US" b="1" i="0" dirty="0" err="1">
                <a:effectLst/>
                <a:latin typeface="Open Sans" panose="020B0606030504020204" pitchFamily="34" charset="0"/>
              </a:rPr>
              <a:t>châm</a:t>
            </a:r>
            <a:r>
              <a:rPr lang="en-US" b="1" i="0" dirty="0">
                <a:effectLst/>
                <a:latin typeface="Open Sans" panose="020B0606030504020204" pitchFamily="34" charset="0"/>
              </a:rPr>
              <a:t> </a:t>
            </a:r>
            <a:r>
              <a:rPr lang="en-US" b="1" i="0" dirty="0" err="1">
                <a:effectLst/>
                <a:latin typeface="Open Sans" panose="020B0606030504020204" pitchFamily="34" charset="0"/>
              </a:rPr>
              <a:t>vĩnh</a:t>
            </a:r>
            <a:r>
              <a:rPr lang="en-US" b="1" i="0" dirty="0">
                <a:effectLst/>
                <a:latin typeface="Open Sans" panose="020B0606030504020204" pitchFamily="34" charset="0"/>
              </a:rPr>
              <a:t> </a:t>
            </a:r>
            <a:r>
              <a:rPr lang="en-US" b="1" i="0" dirty="0" err="1">
                <a:effectLst/>
                <a:latin typeface="Open Sans" panose="020B0606030504020204" pitchFamily="34" charset="0"/>
              </a:rPr>
              <a:t>cửu</a:t>
            </a:r>
            <a:r>
              <a:rPr lang="en-US" sz="2000" dirty="0"/>
              <a:t>:</a:t>
            </a:r>
          </a:p>
          <a:p>
            <a:pPr algn="l"/>
            <a:r>
              <a:rPr lang="vi-VN" b="0" i="0" dirty="0">
                <a:effectLst/>
                <a:latin typeface="Open Sans" panose="020B0606030504020204" pitchFamily="34" charset="0"/>
              </a:rPr>
              <a:t>Quy định an toàn lao động đóng vai trò quan trọng trong việc bảo vệ người làm việc khi vận hành máy đúc khuôn để sản xuất nam châm vĩnh cửu.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Các quy tắc cụ thể cần bao gồm việc sử dụng trang thiết bị bảo vệ cá nhân như mũ bảo hiểm, kính bảo hộ, và áo chống nhiệt. Đồng thời, người làm việc cần được đào tạo về cách sử dụng đúng các trang thiết bị này.</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8FE8D54-5813-8549-BB44-0D40DE77B899}"/>
              </a:ext>
            </a:extLst>
          </p:cNvPr>
          <p:cNvPicPr>
            <a:picLocks noChangeAspect="1"/>
          </p:cNvPicPr>
          <p:nvPr/>
        </p:nvPicPr>
        <p:blipFill>
          <a:blip r:embed="rId3"/>
          <a:stretch>
            <a:fillRect/>
          </a:stretch>
        </p:blipFill>
        <p:spPr>
          <a:xfrm>
            <a:off x="6670476" y="1340768"/>
            <a:ext cx="3753793" cy="3753793"/>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đúc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khuôn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để</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tạo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hình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nam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châm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vĩnh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cửu</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đúc</a:t>
            </a:r>
            <a:r>
              <a:rPr lang="en-US" b="1" i="0" dirty="0">
                <a:effectLst/>
                <a:latin typeface="Open Sans" panose="020B0606030504020204" pitchFamily="34" charset="0"/>
              </a:rPr>
              <a:t> </a:t>
            </a:r>
            <a:r>
              <a:rPr lang="en-US" b="1" i="0" dirty="0" err="1">
                <a:effectLst/>
                <a:latin typeface="Open Sans" panose="020B0606030504020204" pitchFamily="34" charset="0"/>
              </a:rPr>
              <a:t>khuôn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nam</a:t>
            </a:r>
            <a:r>
              <a:rPr lang="en-US" b="1" i="0" dirty="0">
                <a:effectLst/>
                <a:latin typeface="Open Sans" panose="020B0606030504020204" pitchFamily="34" charset="0"/>
              </a:rPr>
              <a:t> </a:t>
            </a:r>
            <a:r>
              <a:rPr lang="en-US" b="1" i="0" dirty="0" err="1">
                <a:effectLst/>
                <a:latin typeface="Open Sans" panose="020B0606030504020204" pitchFamily="34" charset="0"/>
              </a:rPr>
              <a:t>châm</a:t>
            </a:r>
            <a:r>
              <a:rPr lang="en-US" b="1" i="0" dirty="0">
                <a:effectLst/>
                <a:latin typeface="Open Sans" panose="020B0606030504020204" pitchFamily="34" charset="0"/>
              </a:rPr>
              <a:t> </a:t>
            </a:r>
            <a:r>
              <a:rPr lang="en-US" b="1" i="0" dirty="0" err="1">
                <a:effectLst/>
                <a:latin typeface="Open Sans" panose="020B0606030504020204" pitchFamily="34" charset="0"/>
              </a:rPr>
              <a:t>vĩnh</a:t>
            </a:r>
            <a:r>
              <a:rPr lang="en-US" b="1" i="0" dirty="0">
                <a:effectLst/>
                <a:latin typeface="Open Sans" panose="020B0606030504020204" pitchFamily="34" charset="0"/>
              </a:rPr>
              <a:t> </a:t>
            </a:r>
            <a:r>
              <a:rPr lang="en-US" b="1" i="0" dirty="0" err="1">
                <a:effectLst/>
                <a:latin typeface="Open Sans" panose="020B0606030504020204" pitchFamily="34" charset="0"/>
              </a:rPr>
              <a:t>cửu</a:t>
            </a:r>
            <a:r>
              <a:rPr lang="en-US" sz="2000" dirty="0"/>
              <a:t>:</a:t>
            </a:r>
          </a:p>
          <a:p>
            <a:pPr algn="l"/>
            <a:r>
              <a:rPr lang="vi-VN" b="0" i="0" dirty="0">
                <a:effectLst/>
                <a:latin typeface="Open Sans" panose="020B0606030504020204" pitchFamily="34" charset="0"/>
              </a:rPr>
              <a:t>Xử lý tình huống tai nạn khẩn cấp khi vận hành máy đúc khuôn để tạo hình nam châm vĩnh cửu đòi hỏi sự nhanh nhạy và kỹ năng phản ứng của nhân viên.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Trong trường hợp sự cố, việc ngưng máy ngay lập tức và thông báo cho nhóm an toàn là quan trọng. Người làm việc cần được đào tạo về việc sử dụng các thiết bị bảo vệ cá nhân và các biện pháp an toàn để tránh gặp thêm rủi ro.</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F001C66D-1B83-05C9-C07D-BCB8A24180CE}"/>
              </a:ext>
            </a:extLst>
          </p:cNvPr>
          <p:cNvPicPr>
            <a:picLocks noChangeAspect="1"/>
          </p:cNvPicPr>
          <p:nvPr/>
        </p:nvPicPr>
        <p:blipFill>
          <a:blip r:embed="rId3"/>
          <a:stretch>
            <a:fillRect/>
          </a:stretch>
        </p:blipFill>
        <p:spPr>
          <a:xfrm>
            <a:off x="6670476" y="1340768"/>
            <a:ext cx="3753793" cy="3753793"/>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phủ</a:t>
            </a:r>
            <a:r>
              <a:rPr lang="en-US" dirty="0">
                <a:latin typeface="UTM Aptima" panose="02040603050506020204" pitchFamily="18" charset="0"/>
              </a:rPr>
              <a:t> </a:t>
            </a:r>
            <a:r>
              <a:rPr lang="en-US" dirty="0" err="1">
                <a:latin typeface="UTM Aptima" panose="02040603050506020204" pitchFamily="18" charset="0"/>
              </a:rPr>
              <a:t>lớp</a:t>
            </a:r>
            <a:r>
              <a:rPr lang="en-US" dirty="0">
                <a:latin typeface="UTM Aptima" panose="02040603050506020204" pitchFamily="18" charset="0"/>
              </a:rPr>
              <a:t> </a:t>
            </a:r>
            <a:r>
              <a:rPr lang="en-US" dirty="0" err="1">
                <a:latin typeface="UTM Aptima" panose="02040603050506020204" pitchFamily="18" charset="0"/>
              </a:rPr>
              <a:t>kim</a:t>
            </a:r>
            <a:r>
              <a:rPr lang="en-US" dirty="0">
                <a:latin typeface="UTM Aptima" panose="02040603050506020204" pitchFamily="18" charset="0"/>
              </a:rPr>
              <a:t> </a:t>
            </a:r>
            <a:r>
              <a:rPr lang="en-US" dirty="0" err="1">
                <a:latin typeface="UTM Aptima" panose="02040603050506020204" pitchFamily="18" charset="0"/>
              </a:rPr>
              <a:t>loại</a:t>
            </a:r>
            <a:r>
              <a:rPr lang="en-US" dirty="0">
                <a:latin typeface="UTM Aptima" panose="02040603050506020204" pitchFamily="18" charset="0"/>
              </a:rPr>
              <a:t> </a:t>
            </a:r>
            <a:r>
              <a:rPr lang="en-US" dirty="0" err="1">
                <a:latin typeface="UTM Aptima" panose="02040603050506020204" pitchFamily="18" charset="0"/>
              </a:rPr>
              <a:t>bảo</a:t>
            </a:r>
            <a:r>
              <a:rPr lang="en-US" dirty="0">
                <a:latin typeface="UTM Aptima" panose="02040603050506020204" pitchFamily="18" charset="0"/>
              </a:rPr>
              <a:t> </a:t>
            </a:r>
            <a:r>
              <a:rPr lang="en-US" dirty="0" err="1">
                <a:latin typeface="UTM Aptima" panose="02040603050506020204" pitchFamily="18" charset="0"/>
              </a:rPr>
              <a:t>vệ</a:t>
            </a:r>
            <a:r>
              <a:rPr lang="en-US" dirty="0">
                <a:latin typeface="UTM Aptima" panose="02040603050506020204" pitchFamily="18" charset="0"/>
              </a:rPr>
              <a:t> </a:t>
            </a:r>
            <a:r>
              <a:rPr lang="en-US" dirty="0" err="1">
                <a:latin typeface="UTM Aptima" panose="02040603050506020204" pitchFamily="18" charset="0"/>
              </a:rPr>
              <a:t>nam</a:t>
            </a:r>
            <a:r>
              <a:rPr lang="en-US" dirty="0">
                <a:latin typeface="UTM Aptima" panose="02040603050506020204" pitchFamily="18" charset="0"/>
              </a:rPr>
              <a:t> </a:t>
            </a:r>
            <a:r>
              <a:rPr lang="en-US" dirty="0" err="1">
                <a:latin typeface="UTM Aptima" panose="02040603050506020204" pitchFamily="18" charset="0"/>
              </a:rPr>
              <a:t>châm</a:t>
            </a:r>
            <a:r>
              <a:rPr lang="en-US" dirty="0">
                <a:latin typeface="UTM Aptima" panose="02040603050506020204" pitchFamily="18" charset="0"/>
              </a:rPr>
              <a:t> </a:t>
            </a:r>
            <a:r>
              <a:rPr lang="en-US" dirty="0" err="1">
                <a:latin typeface="UTM Aptima" panose="02040603050506020204" pitchFamily="18" charset="0"/>
              </a:rPr>
              <a:t>vĩnh</a:t>
            </a:r>
            <a:r>
              <a:rPr lang="en-US" dirty="0">
                <a:latin typeface="UTM Aptima" panose="02040603050506020204" pitchFamily="18" charset="0"/>
              </a:rPr>
              <a:t> </a:t>
            </a:r>
            <a:r>
              <a:rPr lang="en-US" dirty="0" err="1">
                <a:latin typeface="UTM Aptima" panose="02040603050506020204" pitchFamily="18" charset="0"/>
              </a:rPr>
              <a:t>cửu</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phủ</a:t>
            </a:r>
            <a:r>
              <a:rPr lang="en-US" b="1" i="0" dirty="0">
                <a:effectLst/>
                <a:latin typeface="Open Sans" panose="020B0606030504020204" pitchFamily="34" charset="0"/>
              </a:rPr>
              <a:t> </a:t>
            </a:r>
            <a:r>
              <a:rPr lang="en-US" b="1" i="0" dirty="0" err="1">
                <a:effectLst/>
                <a:latin typeface="Open Sans" panose="020B0606030504020204" pitchFamily="34" charset="0"/>
              </a:rPr>
              <a:t>lớp</a:t>
            </a:r>
            <a:r>
              <a:rPr lang="en-US" b="1" i="0" dirty="0">
                <a:effectLst/>
                <a:latin typeface="Open Sans" panose="020B0606030504020204" pitchFamily="34" charset="0"/>
              </a:rPr>
              <a:t> </a:t>
            </a:r>
            <a:r>
              <a:rPr lang="en-US" b="1" i="0" dirty="0" err="1">
                <a:effectLst/>
                <a:latin typeface="Open Sans" panose="020B0606030504020204" pitchFamily="34" charset="0"/>
              </a:rPr>
              <a:t>kim</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bảo</a:t>
            </a:r>
            <a:r>
              <a:rPr lang="en-US" b="1" i="0" dirty="0">
                <a:effectLst/>
                <a:latin typeface="Open Sans" panose="020B0606030504020204" pitchFamily="34" charset="0"/>
              </a:rPr>
              <a:t> </a:t>
            </a:r>
            <a:r>
              <a:rPr lang="en-US" b="1" i="0" dirty="0" err="1">
                <a:effectLst/>
                <a:latin typeface="Open Sans" panose="020B0606030504020204" pitchFamily="34" charset="0"/>
              </a:rPr>
              <a:t>vệ</a:t>
            </a:r>
            <a:r>
              <a:rPr lang="en-US" b="1" i="0" dirty="0">
                <a:effectLst/>
                <a:latin typeface="Open Sans" panose="020B0606030504020204" pitchFamily="34" charset="0"/>
              </a:rPr>
              <a:t> </a:t>
            </a:r>
            <a:r>
              <a:rPr lang="en-US" b="1" i="0" dirty="0" err="1">
                <a:effectLst/>
                <a:latin typeface="Open Sans" panose="020B0606030504020204" pitchFamily="34" charset="0"/>
              </a:rPr>
              <a:t>nam</a:t>
            </a:r>
            <a:r>
              <a:rPr lang="en-US" b="1" i="0" dirty="0">
                <a:effectLst/>
                <a:latin typeface="Open Sans" panose="020B0606030504020204" pitchFamily="34" charset="0"/>
              </a:rPr>
              <a:t> </a:t>
            </a:r>
            <a:r>
              <a:rPr lang="en-US" b="1" i="0" dirty="0" err="1">
                <a:effectLst/>
                <a:latin typeface="Open Sans" panose="020B0606030504020204" pitchFamily="34" charset="0"/>
              </a:rPr>
              <a:t>châm</a:t>
            </a:r>
            <a:r>
              <a:rPr lang="en-US" b="1" i="0" dirty="0">
                <a:effectLst/>
                <a:latin typeface="Open Sans" panose="020B0606030504020204" pitchFamily="34" charset="0"/>
              </a:rPr>
              <a:t> </a:t>
            </a:r>
            <a:r>
              <a:rPr lang="en-US" b="1" i="0" dirty="0" err="1">
                <a:effectLst/>
                <a:latin typeface="Open Sans" panose="020B0606030504020204" pitchFamily="34" charset="0"/>
              </a:rPr>
              <a:t>vĩnh</a:t>
            </a:r>
            <a:r>
              <a:rPr lang="en-US" b="1" i="0" dirty="0">
                <a:effectLst/>
                <a:latin typeface="Open Sans" panose="020B0606030504020204" pitchFamily="34" charset="0"/>
              </a:rPr>
              <a:t> </a:t>
            </a:r>
            <a:r>
              <a:rPr lang="en-US" b="1" i="0" dirty="0" err="1">
                <a:effectLst/>
                <a:latin typeface="Open Sans" panose="020B0606030504020204" pitchFamily="34" charset="0"/>
              </a:rPr>
              <a:t>cửu</a:t>
            </a:r>
            <a:r>
              <a:rPr lang="en-US" b="1" i="0" dirty="0">
                <a:effectLst/>
                <a:latin typeface="Open Sans" panose="020B0606030504020204" pitchFamily="34" charset="0"/>
              </a:rPr>
              <a:t> </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trình vận hành máy phủ lớp kim loại bảo vệ nam châm vĩnh cửu đòi hỏi sự chuyên nghiệp và chính xác để đảm bảo chất lượng cao của sản phẩm cuối cùng.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Đặc điểm nổi bật của công việc này bao gồm sự hiểu biết sâu sắc về tính chất vật liệu kim loại và quá trình phủ lớp. Qua đó, kỹ thuật viên cần kiểm soát nhiệt độ, áp suất và tốc độ của máy để đảm bảo sự đồng đều của lớp phủ.</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609F883A-3C20-883F-AE23-16001212B444}"/>
              </a:ext>
            </a:extLst>
          </p:cNvPr>
          <p:cNvPicPr>
            <a:picLocks noChangeAspect="1"/>
          </p:cNvPicPr>
          <p:nvPr/>
        </p:nvPicPr>
        <p:blipFill>
          <a:blip r:embed="rId3"/>
          <a:stretch>
            <a:fillRect/>
          </a:stretch>
        </p:blipFill>
        <p:spPr>
          <a:xfrm>
            <a:off x="-890364" y="3501008"/>
            <a:ext cx="4761905" cy="4761905"/>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phủ</a:t>
            </a:r>
            <a:r>
              <a:rPr lang="en-US" dirty="0">
                <a:latin typeface="UTM Aptima" panose="02040603050506020204" pitchFamily="18" charset="0"/>
              </a:rPr>
              <a:t> </a:t>
            </a:r>
            <a:r>
              <a:rPr lang="en-US" dirty="0" err="1">
                <a:latin typeface="UTM Aptima" panose="02040603050506020204" pitchFamily="18" charset="0"/>
              </a:rPr>
              <a:t>lớp</a:t>
            </a:r>
            <a:r>
              <a:rPr lang="en-US" dirty="0">
                <a:latin typeface="UTM Aptima" panose="02040603050506020204" pitchFamily="18" charset="0"/>
              </a:rPr>
              <a:t> </a:t>
            </a:r>
            <a:r>
              <a:rPr lang="en-US" dirty="0" err="1">
                <a:latin typeface="UTM Aptima" panose="02040603050506020204" pitchFamily="18" charset="0"/>
              </a:rPr>
              <a:t>kim</a:t>
            </a:r>
            <a:r>
              <a:rPr lang="en-US" dirty="0">
                <a:latin typeface="UTM Aptima" panose="02040603050506020204" pitchFamily="18" charset="0"/>
              </a:rPr>
              <a:t> </a:t>
            </a:r>
            <a:r>
              <a:rPr lang="en-US" dirty="0" err="1">
                <a:latin typeface="UTM Aptima" panose="02040603050506020204" pitchFamily="18" charset="0"/>
              </a:rPr>
              <a:t>loại</a:t>
            </a:r>
            <a:r>
              <a:rPr lang="en-US" dirty="0">
                <a:latin typeface="UTM Aptima" panose="02040603050506020204" pitchFamily="18" charset="0"/>
              </a:rPr>
              <a:t> </a:t>
            </a:r>
            <a:r>
              <a:rPr lang="en-US" dirty="0" err="1">
                <a:latin typeface="UTM Aptima" panose="02040603050506020204" pitchFamily="18" charset="0"/>
              </a:rPr>
              <a:t>bảo</a:t>
            </a:r>
            <a:r>
              <a:rPr lang="en-US" dirty="0">
                <a:latin typeface="UTM Aptima" panose="02040603050506020204" pitchFamily="18" charset="0"/>
              </a:rPr>
              <a:t> </a:t>
            </a:r>
            <a:r>
              <a:rPr lang="en-US" dirty="0" err="1">
                <a:latin typeface="UTM Aptima" panose="02040603050506020204" pitchFamily="18" charset="0"/>
              </a:rPr>
              <a:t>vệ</a:t>
            </a:r>
            <a:r>
              <a:rPr lang="en-US" dirty="0">
                <a:latin typeface="UTM Aptima" panose="02040603050506020204" pitchFamily="18" charset="0"/>
              </a:rPr>
              <a:t> </a:t>
            </a:r>
            <a:r>
              <a:rPr lang="en-US" dirty="0" err="1">
                <a:latin typeface="UTM Aptima" panose="02040603050506020204" pitchFamily="18" charset="0"/>
              </a:rPr>
              <a:t>nam</a:t>
            </a:r>
            <a:r>
              <a:rPr lang="en-US" dirty="0">
                <a:latin typeface="UTM Aptima" panose="02040603050506020204" pitchFamily="18" charset="0"/>
              </a:rPr>
              <a:t> </a:t>
            </a:r>
            <a:r>
              <a:rPr lang="en-US" dirty="0" err="1">
                <a:latin typeface="UTM Aptima" panose="02040603050506020204" pitchFamily="18" charset="0"/>
              </a:rPr>
              <a:t>châm</a:t>
            </a:r>
            <a:r>
              <a:rPr lang="en-US" dirty="0">
                <a:latin typeface="UTM Aptima" panose="02040603050506020204" pitchFamily="18" charset="0"/>
              </a:rPr>
              <a:t> </a:t>
            </a:r>
            <a:r>
              <a:rPr lang="en-US" dirty="0" err="1">
                <a:latin typeface="UTM Aptima" panose="02040603050506020204" pitchFamily="18" charset="0"/>
              </a:rPr>
              <a:t>vĩnh</a:t>
            </a:r>
            <a:r>
              <a:rPr lang="en-US" dirty="0">
                <a:latin typeface="UTM Aptima" panose="02040603050506020204" pitchFamily="18" charset="0"/>
              </a:rPr>
              <a:t> </a:t>
            </a:r>
            <a:r>
              <a:rPr lang="en-US" dirty="0" err="1">
                <a:latin typeface="UTM Aptima" panose="02040603050506020204" pitchFamily="18" charset="0"/>
              </a:rPr>
              <a:t>cửu</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phủ</a:t>
            </a:r>
            <a:r>
              <a:rPr lang="en-US" b="1" i="0" dirty="0">
                <a:effectLst/>
                <a:latin typeface="Open Sans" panose="020B0606030504020204" pitchFamily="34" charset="0"/>
              </a:rPr>
              <a:t> </a:t>
            </a:r>
            <a:r>
              <a:rPr lang="en-US" b="1" i="0" dirty="0" err="1">
                <a:effectLst/>
                <a:latin typeface="Open Sans" panose="020B0606030504020204" pitchFamily="34" charset="0"/>
              </a:rPr>
              <a:t>lớp</a:t>
            </a:r>
            <a:r>
              <a:rPr lang="en-US" b="1" i="0" dirty="0">
                <a:effectLst/>
                <a:latin typeface="Open Sans" panose="020B0606030504020204" pitchFamily="34" charset="0"/>
              </a:rPr>
              <a:t> </a:t>
            </a:r>
            <a:r>
              <a:rPr lang="en-US" b="1" i="0" dirty="0" err="1">
                <a:effectLst/>
                <a:latin typeface="Open Sans" panose="020B0606030504020204" pitchFamily="34" charset="0"/>
              </a:rPr>
              <a:t>kim</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bảo</a:t>
            </a:r>
            <a:r>
              <a:rPr lang="en-US" b="1" i="0" dirty="0">
                <a:effectLst/>
                <a:latin typeface="Open Sans" panose="020B0606030504020204" pitchFamily="34" charset="0"/>
              </a:rPr>
              <a:t> </a:t>
            </a:r>
            <a:r>
              <a:rPr lang="en-US" b="1" i="0" dirty="0" err="1">
                <a:effectLst/>
                <a:latin typeface="Open Sans" panose="020B0606030504020204" pitchFamily="34" charset="0"/>
              </a:rPr>
              <a:t>vệ</a:t>
            </a:r>
            <a:r>
              <a:rPr lang="en-US" b="1" i="0" dirty="0">
                <a:effectLst/>
                <a:latin typeface="Open Sans" panose="020B0606030504020204" pitchFamily="34" charset="0"/>
              </a:rPr>
              <a:t> </a:t>
            </a:r>
            <a:r>
              <a:rPr lang="en-US" b="1" i="0" dirty="0" err="1">
                <a:effectLst/>
                <a:latin typeface="Open Sans" panose="020B0606030504020204" pitchFamily="34" charset="0"/>
              </a:rPr>
              <a:t>nam</a:t>
            </a:r>
            <a:r>
              <a:rPr lang="en-US" b="1" i="0" dirty="0">
                <a:effectLst/>
                <a:latin typeface="Open Sans" panose="020B0606030504020204" pitchFamily="34" charset="0"/>
              </a:rPr>
              <a:t> </a:t>
            </a:r>
            <a:r>
              <a:rPr lang="en-US" b="1" i="0" dirty="0" err="1">
                <a:effectLst/>
                <a:latin typeface="Open Sans" panose="020B0606030504020204" pitchFamily="34" charset="0"/>
              </a:rPr>
              <a:t>châm</a:t>
            </a:r>
            <a:r>
              <a:rPr lang="en-US" b="1" i="0" dirty="0">
                <a:effectLst/>
                <a:latin typeface="Open Sans" panose="020B0606030504020204" pitchFamily="34" charset="0"/>
              </a:rPr>
              <a:t> </a:t>
            </a:r>
            <a:r>
              <a:rPr lang="en-US" b="1" i="0" dirty="0" err="1">
                <a:effectLst/>
                <a:latin typeface="Open Sans" panose="020B0606030504020204" pitchFamily="34" charset="0"/>
              </a:rPr>
              <a:t>vĩnh</a:t>
            </a:r>
            <a:r>
              <a:rPr lang="en-US" b="1" i="0" dirty="0">
                <a:effectLst/>
                <a:latin typeface="Open Sans" panose="020B0606030504020204" pitchFamily="34" charset="0"/>
              </a:rPr>
              <a:t> </a:t>
            </a:r>
            <a:r>
              <a:rPr lang="en-US" b="1" i="0" dirty="0" err="1">
                <a:effectLst/>
                <a:latin typeface="Open Sans" panose="020B0606030504020204" pitchFamily="34" charset="0"/>
              </a:rPr>
              <a:t>cửu</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vận hành máy phủ lớp kim loại bảo vệ nam châm vĩnh cửu, có thể xảy ra một số dạng tai nạn ảnh hưởng đến quá trình sản xuất và chất lượng sản phẩm.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Những rủi ro này bao gồm sự cố về an toàn lao động, nếu nhân viên không tuân thủ các quy tắc an toàn hoặc không sử dụng đúng trang thiết bị bảo vệ.</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238CDA4-0429-9462-CECF-12D57E33ED03}"/>
              </a:ext>
            </a:extLst>
          </p:cNvPr>
          <p:cNvPicPr>
            <a:picLocks noChangeAspect="1"/>
          </p:cNvPicPr>
          <p:nvPr/>
        </p:nvPicPr>
        <p:blipFill>
          <a:blip r:embed="rId3"/>
          <a:stretch>
            <a:fillRect/>
          </a:stretch>
        </p:blipFill>
        <p:spPr>
          <a:xfrm>
            <a:off x="-890364" y="3501008"/>
            <a:ext cx="4761905" cy="4761905"/>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phủ</a:t>
            </a:r>
            <a:r>
              <a:rPr lang="en-US" dirty="0">
                <a:latin typeface="UTM Aptima" panose="02040603050506020204" pitchFamily="18" charset="0"/>
              </a:rPr>
              <a:t> </a:t>
            </a:r>
            <a:r>
              <a:rPr lang="en-US" dirty="0" err="1">
                <a:latin typeface="UTM Aptima" panose="02040603050506020204" pitchFamily="18" charset="0"/>
              </a:rPr>
              <a:t>lớp</a:t>
            </a:r>
            <a:r>
              <a:rPr lang="en-US" dirty="0">
                <a:latin typeface="UTM Aptima" panose="02040603050506020204" pitchFamily="18" charset="0"/>
              </a:rPr>
              <a:t> </a:t>
            </a:r>
            <a:r>
              <a:rPr lang="en-US" dirty="0" err="1">
                <a:latin typeface="UTM Aptima" panose="02040603050506020204" pitchFamily="18" charset="0"/>
              </a:rPr>
              <a:t>kim</a:t>
            </a:r>
            <a:r>
              <a:rPr lang="en-US" dirty="0">
                <a:latin typeface="UTM Aptima" panose="02040603050506020204" pitchFamily="18" charset="0"/>
              </a:rPr>
              <a:t> </a:t>
            </a:r>
            <a:r>
              <a:rPr lang="en-US" dirty="0" err="1">
                <a:latin typeface="UTM Aptima" panose="02040603050506020204" pitchFamily="18" charset="0"/>
              </a:rPr>
              <a:t>loại</a:t>
            </a:r>
            <a:r>
              <a:rPr lang="en-US" dirty="0">
                <a:latin typeface="UTM Aptima" panose="02040603050506020204" pitchFamily="18" charset="0"/>
              </a:rPr>
              <a:t> </a:t>
            </a:r>
            <a:r>
              <a:rPr lang="en-US" dirty="0" err="1">
                <a:latin typeface="UTM Aptima" panose="02040603050506020204" pitchFamily="18" charset="0"/>
              </a:rPr>
              <a:t>bảo</a:t>
            </a:r>
            <a:r>
              <a:rPr lang="en-US" dirty="0">
                <a:latin typeface="UTM Aptima" panose="02040603050506020204" pitchFamily="18" charset="0"/>
              </a:rPr>
              <a:t> </a:t>
            </a:r>
            <a:r>
              <a:rPr lang="en-US" dirty="0" err="1">
                <a:latin typeface="UTM Aptima" panose="02040603050506020204" pitchFamily="18" charset="0"/>
              </a:rPr>
              <a:t>vệ</a:t>
            </a:r>
            <a:r>
              <a:rPr lang="en-US" dirty="0">
                <a:latin typeface="UTM Aptima" panose="02040603050506020204" pitchFamily="18" charset="0"/>
              </a:rPr>
              <a:t> </a:t>
            </a:r>
            <a:r>
              <a:rPr lang="en-US" dirty="0" err="1">
                <a:latin typeface="UTM Aptima" panose="02040603050506020204" pitchFamily="18" charset="0"/>
              </a:rPr>
              <a:t>nam</a:t>
            </a:r>
            <a:r>
              <a:rPr lang="en-US" dirty="0">
                <a:latin typeface="UTM Aptima" panose="02040603050506020204" pitchFamily="18" charset="0"/>
              </a:rPr>
              <a:t> </a:t>
            </a:r>
            <a:r>
              <a:rPr lang="en-US" dirty="0" err="1">
                <a:latin typeface="UTM Aptima" panose="02040603050506020204" pitchFamily="18" charset="0"/>
              </a:rPr>
              <a:t>châm</a:t>
            </a:r>
            <a:r>
              <a:rPr lang="en-US" dirty="0">
                <a:latin typeface="UTM Aptima" panose="02040603050506020204" pitchFamily="18" charset="0"/>
              </a:rPr>
              <a:t> </a:t>
            </a:r>
            <a:r>
              <a:rPr lang="en-US" dirty="0" err="1">
                <a:latin typeface="UTM Aptima" panose="02040603050506020204" pitchFamily="18" charset="0"/>
              </a:rPr>
              <a:t>vĩnh</a:t>
            </a:r>
            <a:r>
              <a:rPr lang="en-US" dirty="0">
                <a:latin typeface="UTM Aptima" panose="02040603050506020204" pitchFamily="18" charset="0"/>
              </a:rPr>
              <a:t> </a:t>
            </a:r>
            <a:r>
              <a:rPr lang="en-US" dirty="0" err="1">
                <a:latin typeface="UTM Aptima" panose="02040603050506020204" pitchFamily="18" charset="0"/>
              </a:rPr>
              <a:t>cửu</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phủ</a:t>
            </a:r>
            <a:r>
              <a:rPr lang="en-US" b="1" i="0" dirty="0">
                <a:effectLst/>
                <a:latin typeface="Open Sans" panose="020B0606030504020204" pitchFamily="34" charset="0"/>
              </a:rPr>
              <a:t> </a:t>
            </a:r>
            <a:r>
              <a:rPr lang="en-US" b="1" i="0" dirty="0" err="1">
                <a:effectLst/>
                <a:latin typeface="Open Sans" panose="020B0606030504020204" pitchFamily="34" charset="0"/>
              </a:rPr>
              <a:t>lớp</a:t>
            </a:r>
            <a:r>
              <a:rPr lang="en-US" b="1" i="0" dirty="0">
                <a:effectLst/>
                <a:latin typeface="Open Sans" panose="020B0606030504020204" pitchFamily="34" charset="0"/>
              </a:rPr>
              <a:t> </a:t>
            </a:r>
            <a:r>
              <a:rPr lang="en-US" b="1" i="0" dirty="0" err="1">
                <a:effectLst/>
                <a:latin typeface="Open Sans" panose="020B0606030504020204" pitchFamily="34" charset="0"/>
              </a:rPr>
              <a:t>kim</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bảo</a:t>
            </a:r>
            <a:r>
              <a:rPr lang="en-US" b="1" i="0" dirty="0">
                <a:effectLst/>
                <a:latin typeface="Open Sans" panose="020B0606030504020204" pitchFamily="34" charset="0"/>
              </a:rPr>
              <a:t> </a:t>
            </a:r>
            <a:r>
              <a:rPr lang="en-US" b="1" i="0" dirty="0" err="1">
                <a:effectLst/>
                <a:latin typeface="Open Sans" panose="020B0606030504020204" pitchFamily="34" charset="0"/>
              </a:rPr>
              <a:t>vệ</a:t>
            </a:r>
            <a:r>
              <a:rPr lang="en-US" b="1" i="0" dirty="0">
                <a:effectLst/>
                <a:latin typeface="Open Sans" panose="020B0606030504020204" pitchFamily="34" charset="0"/>
              </a:rPr>
              <a:t> </a:t>
            </a:r>
            <a:r>
              <a:rPr lang="en-US" b="1" i="0" dirty="0" err="1">
                <a:effectLst/>
                <a:latin typeface="Open Sans" panose="020B0606030504020204" pitchFamily="34" charset="0"/>
              </a:rPr>
              <a:t>nam</a:t>
            </a:r>
            <a:r>
              <a:rPr lang="en-US" b="1" i="0" dirty="0">
                <a:effectLst/>
                <a:latin typeface="Open Sans" panose="020B0606030504020204" pitchFamily="34" charset="0"/>
              </a:rPr>
              <a:t> </a:t>
            </a:r>
            <a:r>
              <a:rPr lang="en-US" b="1" i="0" dirty="0" err="1">
                <a:effectLst/>
                <a:latin typeface="Open Sans" panose="020B0606030504020204" pitchFamily="34" charset="0"/>
              </a:rPr>
              <a:t>châm</a:t>
            </a:r>
            <a:r>
              <a:rPr lang="en-US" b="1" i="0" dirty="0">
                <a:effectLst/>
                <a:latin typeface="Open Sans" panose="020B0606030504020204" pitchFamily="34" charset="0"/>
              </a:rPr>
              <a:t> </a:t>
            </a:r>
            <a:r>
              <a:rPr lang="en-US" b="1" i="0" dirty="0" err="1">
                <a:effectLst/>
                <a:latin typeface="Open Sans" panose="020B0606030504020204" pitchFamily="34" charset="0"/>
              </a:rPr>
              <a:t>vĩnh</a:t>
            </a:r>
            <a:r>
              <a:rPr lang="en-US" b="1" i="0" dirty="0">
                <a:effectLst/>
                <a:latin typeface="Open Sans" panose="020B0606030504020204" pitchFamily="34" charset="0"/>
              </a:rPr>
              <a:t> </a:t>
            </a:r>
            <a:r>
              <a:rPr lang="en-US" b="1" i="0" dirty="0" err="1">
                <a:effectLst/>
                <a:latin typeface="Open Sans" panose="020B0606030504020204" pitchFamily="34" charset="0"/>
              </a:rPr>
              <a:t>cửu</a:t>
            </a:r>
            <a:endParaRPr lang="vi-VN" sz="2000" b="1" i="0" dirty="0">
              <a:effectLst/>
              <a:latin typeface="Open Sans" panose="020B0606030504020204" pitchFamily="34" charset="0"/>
            </a:endParaRPr>
          </a:p>
          <a:p>
            <a:pPr algn="l">
              <a:lnSpc>
                <a:spcPct val="120000"/>
              </a:lnSpc>
            </a:pP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gây</a:t>
            </a:r>
            <a:r>
              <a:rPr lang="en-US" b="0" i="0" dirty="0">
                <a:effectLst/>
                <a:latin typeface="Open Sans" panose="020B0606030504020204" pitchFamily="34" charset="0"/>
              </a:rPr>
              <a:t> </a:t>
            </a:r>
            <a:r>
              <a:rPr lang="en-US" b="0" i="0" dirty="0" err="1">
                <a:effectLst/>
                <a:latin typeface="Open Sans" panose="020B0606030504020204" pitchFamily="34" charset="0"/>
              </a:rPr>
              <a:t>ra</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phủ</a:t>
            </a:r>
            <a:r>
              <a:rPr lang="en-US" b="0" i="0" dirty="0">
                <a:effectLst/>
                <a:latin typeface="Open Sans" panose="020B0606030504020204" pitchFamily="34" charset="0"/>
              </a:rPr>
              <a:t> </a:t>
            </a:r>
            <a:r>
              <a:rPr lang="en-US" b="0" i="0" dirty="0" err="1">
                <a:effectLst/>
                <a:latin typeface="Open Sans" panose="020B0606030504020204" pitchFamily="34" charset="0"/>
              </a:rPr>
              <a:t>lớp</a:t>
            </a:r>
            <a:r>
              <a:rPr lang="en-US" b="0" i="0" dirty="0">
                <a:effectLst/>
                <a:latin typeface="Open Sans" panose="020B0606030504020204" pitchFamily="34" charset="0"/>
              </a:rPr>
              <a:t> </a:t>
            </a:r>
            <a:r>
              <a:rPr lang="en-US" b="0" i="0" dirty="0" err="1">
                <a:effectLst/>
                <a:latin typeface="Open Sans" panose="020B0606030504020204" pitchFamily="34" charset="0"/>
              </a:rPr>
              <a:t>kim</a:t>
            </a:r>
            <a:r>
              <a:rPr lang="en-US" b="0" i="0" dirty="0">
                <a:effectLst/>
                <a:latin typeface="Open Sans" panose="020B0606030504020204" pitchFamily="34" charset="0"/>
              </a:rPr>
              <a:t> </a:t>
            </a:r>
            <a:r>
              <a:rPr lang="en-US" b="0" i="0" dirty="0" err="1">
                <a:effectLst/>
                <a:latin typeface="Open Sans" panose="020B0606030504020204" pitchFamily="34" charset="0"/>
              </a:rPr>
              <a:t>loại</a:t>
            </a:r>
            <a:r>
              <a:rPr lang="en-US" b="0" i="0" dirty="0">
                <a:effectLst/>
                <a:latin typeface="Open Sans" panose="020B0606030504020204" pitchFamily="34" charset="0"/>
              </a:rPr>
              <a:t> </a:t>
            </a:r>
            <a:r>
              <a:rPr lang="en-US" b="0" i="0" dirty="0" err="1">
                <a:effectLst/>
                <a:latin typeface="Open Sans" panose="020B0606030504020204" pitchFamily="34" charset="0"/>
              </a:rPr>
              <a:t>bảo</a:t>
            </a:r>
            <a:r>
              <a:rPr lang="en-US" b="0" i="0" dirty="0">
                <a:effectLst/>
                <a:latin typeface="Open Sans" panose="020B0606030504020204" pitchFamily="34" charset="0"/>
              </a:rPr>
              <a:t> </a:t>
            </a:r>
            <a:r>
              <a:rPr lang="en-US" b="0" i="0" dirty="0" err="1">
                <a:effectLst/>
                <a:latin typeface="Open Sans" panose="020B0606030504020204" pitchFamily="34" charset="0"/>
              </a:rPr>
              <a:t>vệ</a:t>
            </a:r>
            <a:r>
              <a:rPr lang="en-US" b="0" i="0" dirty="0">
                <a:effectLst/>
                <a:latin typeface="Open Sans" panose="020B0606030504020204" pitchFamily="34" charset="0"/>
              </a:rPr>
              <a:t> </a:t>
            </a:r>
            <a:r>
              <a:rPr lang="en-US" b="0" i="0" dirty="0" err="1">
                <a:effectLst/>
                <a:latin typeface="Open Sans" panose="020B0606030504020204" pitchFamily="34" charset="0"/>
              </a:rPr>
              <a:t>nam</a:t>
            </a:r>
            <a:r>
              <a:rPr lang="en-US" b="0" i="0" dirty="0">
                <a:effectLst/>
                <a:latin typeface="Open Sans" panose="020B0606030504020204" pitchFamily="34" charset="0"/>
              </a:rPr>
              <a:t> </a:t>
            </a:r>
            <a:r>
              <a:rPr lang="en-US" b="0" i="0" dirty="0" err="1">
                <a:effectLst/>
                <a:latin typeface="Open Sans" panose="020B0606030504020204" pitchFamily="34" charset="0"/>
              </a:rPr>
              <a:t>châm</a:t>
            </a:r>
            <a:r>
              <a:rPr lang="en-US" b="0" i="0" dirty="0">
                <a:effectLst/>
                <a:latin typeface="Open Sans" panose="020B0606030504020204" pitchFamily="34" charset="0"/>
              </a:rPr>
              <a:t> </a:t>
            </a:r>
            <a:r>
              <a:rPr lang="en-US" b="0" i="0" dirty="0" err="1">
                <a:effectLst/>
                <a:latin typeface="Open Sans" panose="020B0606030504020204" pitchFamily="34" charset="0"/>
              </a:rPr>
              <a:t>vĩnh</a:t>
            </a:r>
            <a:r>
              <a:rPr lang="en-US" b="0" i="0" dirty="0">
                <a:effectLst/>
                <a:latin typeface="Open Sans" panose="020B0606030504020204" pitchFamily="34" charset="0"/>
              </a:rPr>
              <a:t> </a:t>
            </a:r>
            <a:r>
              <a:rPr lang="en-US" b="0" i="0" dirty="0" err="1">
                <a:effectLst/>
                <a:latin typeface="Open Sans" panose="020B0606030504020204" pitchFamily="34" charset="0"/>
              </a:rPr>
              <a:t>cửu</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thể</a:t>
            </a:r>
            <a:r>
              <a:rPr lang="en-US" b="0" i="0" dirty="0">
                <a:effectLst/>
                <a:latin typeface="Open Sans" panose="020B0606030504020204" pitchFamily="34" charset="0"/>
              </a:rPr>
              <a:t> </a:t>
            </a:r>
            <a:r>
              <a:rPr lang="en-US" b="0" i="0" dirty="0" err="1">
                <a:effectLst/>
                <a:latin typeface="Open Sans" panose="020B0606030504020204" pitchFamily="34" charset="0"/>
              </a:rPr>
              <a:t>bắt</a:t>
            </a:r>
            <a:r>
              <a:rPr lang="en-US" b="0" i="0" dirty="0">
                <a:effectLst/>
                <a:latin typeface="Open Sans" panose="020B0606030504020204" pitchFamily="34" charset="0"/>
              </a:rPr>
              <a:t> </a:t>
            </a:r>
            <a:r>
              <a:rPr lang="en-US" b="0" i="0" dirty="0" err="1">
                <a:effectLst/>
                <a:latin typeface="Open Sans" panose="020B0606030504020204" pitchFamily="34" charset="0"/>
              </a:rPr>
              <a:t>nguồn</a:t>
            </a:r>
            <a:r>
              <a:rPr lang="en-US" b="0" i="0" dirty="0">
                <a:effectLst/>
                <a:latin typeface="Open Sans" panose="020B0606030504020204" pitchFamily="34" charset="0"/>
              </a:rPr>
              <a:t> </a:t>
            </a:r>
            <a:r>
              <a:rPr lang="en-US" b="0" i="0" dirty="0" err="1">
                <a:effectLst/>
                <a:latin typeface="Open Sans" panose="020B0606030504020204" pitchFamily="34" charset="0"/>
              </a:rPr>
              <a:t>từ</a:t>
            </a:r>
            <a:r>
              <a:rPr lang="en-US" b="0" i="0" dirty="0">
                <a:effectLst/>
                <a:latin typeface="Open Sans" panose="020B0606030504020204" pitchFamily="34" charset="0"/>
              </a:rPr>
              <a:t> </a:t>
            </a:r>
            <a:r>
              <a:rPr lang="en-US" b="0" i="0" dirty="0" err="1">
                <a:effectLst/>
                <a:latin typeface="Open Sans" panose="020B0606030504020204" pitchFamily="34" charset="0"/>
              </a:rPr>
              <a:t>nhiều</a:t>
            </a:r>
            <a:r>
              <a:rPr lang="en-US" b="0" i="0" dirty="0">
                <a:effectLst/>
                <a:latin typeface="Open Sans" panose="020B0606030504020204" pitchFamily="34" charset="0"/>
              </a:rPr>
              <a:t> </a:t>
            </a:r>
            <a:r>
              <a:rPr lang="en-US" b="0" i="0" dirty="0" err="1">
                <a:effectLst/>
                <a:latin typeface="Open Sans" panose="020B0606030504020204" pitchFamily="34" charset="0"/>
              </a:rPr>
              <a:t>khía</a:t>
            </a:r>
            <a:r>
              <a:rPr lang="en-US" b="0" i="0" dirty="0">
                <a:effectLst/>
                <a:latin typeface="Open Sans" panose="020B0606030504020204" pitchFamily="34" charset="0"/>
              </a:rPr>
              <a:t> </a:t>
            </a:r>
            <a:r>
              <a:rPr lang="en-US" b="0" i="0" dirty="0" err="1">
                <a:effectLst/>
                <a:latin typeface="Open Sans" panose="020B0606030504020204" pitchFamily="34" charset="0"/>
              </a:rPr>
              <a:t>cạnh</a:t>
            </a:r>
            <a:r>
              <a:rPr lang="en-US" b="0" i="0" dirty="0">
                <a:effectLst/>
                <a:latin typeface="Open Sans" panose="020B0606030504020204" pitchFamily="34" charset="0"/>
              </a:rPr>
              <a:t> </a:t>
            </a:r>
            <a:r>
              <a:rPr lang="en-US" b="0" i="0" dirty="0" err="1">
                <a:effectLst/>
                <a:latin typeface="Open Sans" panose="020B0606030504020204" pitchFamily="34" charset="0"/>
              </a:rPr>
              <a:t>khác</a:t>
            </a:r>
            <a:r>
              <a:rPr lang="en-US" b="0" i="0" dirty="0">
                <a:effectLst/>
                <a:latin typeface="Open Sans" panose="020B0606030504020204" pitchFamily="34" charset="0"/>
              </a:rPr>
              <a:t> </a:t>
            </a:r>
            <a:r>
              <a:rPr lang="en-US" b="0" i="0" dirty="0" err="1">
                <a:effectLst/>
                <a:latin typeface="Open Sans" panose="020B0606030504020204" pitchFamily="34" charset="0"/>
              </a:rPr>
              <a:t>nhau</a:t>
            </a:r>
            <a:r>
              <a:rPr lang="en-US" b="0" i="0" dirty="0">
                <a:effectLst/>
                <a:latin typeface="Open Sans" panose="020B0606030504020204" pitchFamily="34" charset="0"/>
              </a:rPr>
              <a:t>. </a:t>
            </a:r>
          </a:p>
          <a:p>
            <a:pPr algn="l">
              <a:lnSpc>
                <a:spcPct val="120000"/>
              </a:lnSpc>
            </a:pPr>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những</a:t>
            </a:r>
            <a:r>
              <a:rPr lang="en-US" b="0" i="0" dirty="0">
                <a:effectLst/>
                <a:latin typeface="Open Sans" panose="020B0606030504020204" pitchFamily="34" charset="0"/>
              </a:rPr>
              <a:t>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chính</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sự</a:t>
            </a:r>
            <a:r>
              <a:rPr lang="en-US" b="0" i="0" dirty="0">
                <a:effectLst/>
                <a:latin typeface="Open Sans" panose="020B0606030504020204" pitchFamily="34" charset="0"/>
              </a:rPr>
              <a:t> </a:t>
            </a:r>
            <a:r>
              <a:rPr lang="en-US" b="0" i="0" dirty="0" err="1">
                <a:effectLst/>
                <a:latin typeface="Open Sans" panose="020B0606030504020204" pitchFamily="34" charset="0"/>
              </a:rPr>
              <a:t>cố</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sự</a:t>
            </a:r>
            <a:r>
              <a:rPr lang="en-US" b="0" i="0" dirty="0">
                <a:effectLst/>
                <a:latin typeface="Open Sans" panose="020B0606030504020204" pitchFamily="34" charset="0"/>
              </a:rPr>
              <a:t>, bao </a:t>
            </a:r>
            <a:r>
              <a:rPr lang="en-US" b="0" i="0" dirty="0" err="1">
                <a:effectLst/>
                <a:latin typeface="Open Sans" panose="020B0606030504020204" pitchFamily="34" charset="0"/>
              </a:rPr>
              <a:t>gồm</a:t>
            </a:r>
            <a:r>
              <a:rPr lang="en-US" b="0" i="0" dirty="0">
                <a:effectLst/>
                <a:latin typeface="Open Sans" panose="020B0606030504020204" pitchFamily="34" charset="0"/>
              </a:rPr>
              <a:t> </a:t>
            </a:r>
            <a:r>
              <a:rPr lang="en-US" b="0" i="0" dirty="0" err="1">
                <a:effectLst/>
                <a:latin typeface="Open Sans" panose="020B0606030504020204" pitchFamily="34" charset="0"/>
              </a:rPr>
              <a:t>thiếu</a:t>
            </a:r>
            <a:r>
              <a:rPr lang="en-US" b="0" i="0" dirty="0">
                <a:effectLst/>
                <a:latin typeface="Open Sans" panose="020B0606030504020204" pitchFamily="34" charset="0"/>
              </a:rPr>
              <a:t> </a:t>
            </a:r>
            <a:r>
              <a:rPr lang="en-US" b="0" i="0" dirty="0" err="1">
                <a:effectLst/>
                <a:latin typeface="Open Sans" panose="020B0606030504020204" pitchFamily="34" charset="0"/>
              </a:rPr>
              <a:t>đào</a:t>
            </a:r>
            <a:r>
              <a:rPr lang="en-US" b="0" i="0" dirty="0">
                <a:effectLst/>
                <a:latin typeface="Open Sans" panose="020B0606030504020204" pitchFamily="34" charset="0"/>
              </a:rPr>
              <a:t> </a:t>
            </a:r>
            <a:r>
              <a:rPr lang="en-US" b="0" i="0" dirty="0" err="1">
                <a:effectLst/>
                <a:latin typeface="Open Sans" panose="020B0606030504020204" pitchFamily="34" charset="0"/>
              </a:rPr>
              <a:t>tạo</a:t>
            </a:r>
            <a:r>
              <a:rPr lang="en-US" b="0" i="0" dirty="0">
                <a:effectLst/>
                <a:latin typeface="Open Sans" panose="020B0606030504020204" pitchFamily="34" charset="0"/>
              </a:rPr>
              <a:t> </a:t>
            </a:r>
            <a:r>
              <a:rPr lang="en-US" b="0" i="0" dirty="0" err="1">
                <a:effectLst/>
                <a:latin typeface="Open Sans" panose="020B0606030504020204" pitchFamily="34" charset="0"/>
              </a:rPr>
              <a:t>hoặc</a:t>
            </a:r>
            <a:r>
              <a:rPr lang="en-US" b="0" i="0" dirty="0">
                <a:effectLst/>
                <a:latin typeface="Open Sans" panose="020B0606030504020204" pitchFamily="34" charset="0"/>
              </a:rPr>
              <a:t> </a:t>
            </a:r>
            <a:r>
              <a:rPr lang="en-US" b="0" i="0" dirty="0" err="1">
                <a:effectLst/>
                <a:latin typeface="Open Sans" panose="020B0606030504020204" pitchFamily="34" charset="0"/>
              </a:rPr>
              <a:t>thiếu</a:t>
            </a:r>
            <a:r>
              <a:rPr lang="en-US" b="0" i="0" dirty="0">
                <a:effectLst/>
                <a:latin typeface="Open Sans" panose="020B0606030504020204" pitchFamily="34" charset="0"/>
              </a:rPr>
              <a:t> </a:t>
            </a:r>
            <a:r>
              <a:rPr lang="en-US" b="0" i="0" dirty="0" err="1">
                <a:effectLst/>
                <a:latin typeface="Open Sans" panose="020B0606030504020204" pitchFamily="34" charset="0"/>
              </a:rPr>
              <a:t>sự</a:t>
            </a:r>
            <a:r>
              <a:rPr lang="en-US" b="0" i="0" dirty="0">
                <a:effectLst/>
                <a:latin typeface="Open Sans" panose="020B0606030504020204" pitchFamily="34" charset="0"/>
              </a:rPr>
              <a:t> </a:t>
            </a:r>
            <a:r>
              <a:rPr lang="en-US" b="0" i="0" dirty="0" err="1">
                <a:effectLst/>
                <a:latin typeface="Open Sans" panose="020B0606030504020204" pitchFamily="34" charset="0"/>
              </a:rPr>
              <a:t>nhận</a:t>
            </a:r>
            <a:r>
              <a:rPr lang="en-US" b="0" i="0" dirty="0">
                <a:effectLst/>
                <a:latin typeface="Open Sans" panose="020B0606030504020204" pitchFamily="34" charset="0"/>
              </a:rPr>
              <a:t> </a:t>
            </a:r>
            <a:r>
              <a:rPr lang="en-US" b="0" i="0" dirty="0" err="1">
                <a:effectLst/>
                <a:latin typeface="Open Sans" panose="020B0606030504020204" pitchFamily="34" charset="0"/>
              </a:rPr>
              <a:t>thức</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viên</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nắm</a:t>
            </a:r>
            <a:r>
              <a:rPr lang="en-US" b="0" i="0" dirty="0">
                <a:effectLst/>
                <a:latin typeface="Open Sans" panose="020B0606030504020204" pitchFamily="34" charset="0"/>
              </a:rPr>
              <a:t> </a:t>
            </a:r>
            <a:r>
              <a:rPr lang="en-US" b="0" i="0" dirty="0" err="1">
                <a:effectLst/>
                <a:latin typeface="Open Sans" panose="020B0606030504020204" pitchFamily="34" charset="0"/>
              </a:rPr>
              <a:t>vững</a:t>
            </a:r>
            <a:r>
              <a:rPr lang="en-US" b="0" i="0" dirty="0">
                <a:effectLst/>
                <a:latin typeface="Open Sans" panose="020B0606030504020204" pitchFamily="34" charset="0"/>
              </a:rPr>
              <a:t> </a:t>
            </a:r>
            <a:r>
              <a:rPr lang="en-US" b="0" i="0" dirty="0" err="1">
                <a:effectLst/>
                <a:latin typeface="Open Sans" panose="020B0606030504020204" pitchFamily="34" charset="0"/>
              </a:rPr>
              <a:t>quy</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hoặc</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sử</a:t>
            </a:r>
            <a:r>
              <a:rPr lang="en-US" b="0" i="0" dirty="0">
                <a:effectLst/>
                <a:latin typeface="Open Sans" panose="020B0606030504020204" pitchFamily="34" charset="0"/>
              </a:rPr>
              <a:t> </a:t>
            </a:r>
            <a:r>
              <a:rPr lang="en-US" b="0" i="0" dirty="0" err="1">
                <a:effectLst/>
                <a:latin typeface="Open Sans" panose="020B0606030504020204" pitchFamily="34" charset="0"/>
              </a:rPr>
              <a:t>dụng</a:t>
            </a:r>
            <a:r>
              <a:rPr lang="en-US" b="0" i="0" dirty="0">
                <a:effectLst/>
                <a:latin typeface="Open Sans" panose="020B0606030504020204" pitchFamily="34" charset="0"/>
              </a:rPr>
              <a:t> </a:t>
            </a:r>
            <a:r>
              <a:rPr lang="en-US" b="0" i="0" dirty="0" err="1">
                <a:effectLst/>
                <a:latin typeface="Open Sans" panose="020B0606030504020204" pitchFamily="34" charset="0"/>
              </a:rPr>
              <a:t>đúng</a:t>
            </a:r>
            <a:r>
              <a:rPr lang="en-US" b="0" i="0" dirty="0">
                <a:effectLst/>
                <a:latin typeface="Open Sans" panose="020B0606030504020204" pitchFamily="34" charset="0"/>
              </a:rPr>
              <a:t> </a:t>
            </a:r>
            <a:r>
              <a:rPr lang="en-US" b="0" i="0" dirty="0" err="1">
                <a:effectLst/>
                <a:latin typeface="Open Sans" panose="020B0606030504020204" pitchFamily="34" charset="0"/>
              </a:rPr>
              <a:t>trang</a:t>
            </a:r>
            <a:r>
              <a:rPr lang="en-US" b="0" i="0" dirty="0">
                <a:effectLst/>
                <a:latin typeface="Open Sans" panose="020B0606030504020204" pitchFamily="34" charset="0"/>
              </a:rPr>
              <a:t> </a:t>
            </a:r>
            <a:r>
              <a:rPr lang="en-US" b="0" i="0" dirty="0" err="1">
                <a:effectLst/>
                <a:latin typeface="Open Sans" panose="020B0606030504020204" pitchFamily="34" charset="0"/>
              </a:rPr>
              <a:t>thiết</a:t>
            </a:r>
            <a:r>
              <a:rPr lang="en-US" b="0" i="0" dirty="0">
                <a:effectLst/>
                <a:latin typeface="Open Sans" panose="020B0606030504020204" pitchFamily="34" charset="0"/>
              </a:rPr>
              <a:t> </a:t>
            </a:r>
            <a:r>
              <a:rPr lang="en-US" b="0" i="0" dirty="0" err="1">
                <a:effectLst/>
                <a:latin typeface="Open Sans" panose="020B0606030504020204" pitchFamily="34" charset="0"/>
              </a:rPr>
              <a:t>bị</a:t>
            </a:r>
            <a:r>
              <a:rPr lang="en-US" b="0" i="0" dirty="0">
                <a:effectLst/>
                <a:latin typeface="Open Sans" panose="020B0606030504020204" pitchFamily="34" charset="0"/>
              </a:rPr>
              <a:t> </a:t>
            </a:r>
            <a:r>
              <a:rPr lang="en-US" b="0" i="0" dirty="0" err="1">
                <a:effectLst/>
                <a:latin typeface="Open Sans" panose="020B0606030504020204" pitchFamily="34" charset="0"/>
              </a:rPr>
              <a:t>bảo</a:t>
            </a:r>
            <a:r>
              <a:rPr lang="en-US" b="0" i="0" dirty="0">
                <a:effectLst/>
                <a:latin typeface="Open Sans" panose="020B0606030504020204" pitchFamily="34" charset="0"/>
              </a:rPr>
              <a:t> </a:t>
            </a:r>
            <a:r>
              <a:rPr lang="en-US" b="0" i="0" dirty="0" err="1">
                <a:effectLst/>
                <a:latin typeface="Open Sans" panose="020B0606030504020204" pitchFamily="34" charset="0"/>
              </a:rPr>
              <a:t>hộ</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thể</a:t>
            </a:r>
            <a:r>
              <a:rPr lang="en-US" b="0" i="0" dirty="0">
                <a:effectLst/>
                <a:latin typeface="Open Sans" panose="020B0606030504020204" pitchFamily="34" charset="0"/>
              </a:rPr>
              <a:t> </a:t>
            </a:r>
            <a:r>
              <a:rPr lang="en-US" b="0" i="0" dirty="0" err="1">
                <a:effectLst/>
                <a:latin typeface="Open Sans" panose="020B0606030504020204" pitchFamily="34" charset="0"/>
              </a:rPr>
              <a:t>dẫn</a:t>
            </a:r>
            <a:r>
              <a:rPr lang="en-US" b="0" i="0" dirty="0">
                <a:effectLst/>
                <a:latin typeface="Open Sans" panose="020B0606030504020204" pitchFamily="34" charset="0"/>
              </a:rPr>
              <a:t> </a:t>
            </a:r>
            <a:r>
              <a:rPr lang="en-US" b="0" i="0" dirty="0" err="1">
                <a:effectLst/>
                <a:latin typeface="Open Sans" panose="020B0606030504020204" pitchFamily="34" charset="0"/>
              </a:rPr>
              <a:t>đến</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a:t>
            </a:r>
            <a:endParaRPr lang="vi-VN" b="0" i="0" dirty="0">
              <a:effectLst/>
              <a:latin typeface="Open Sans" panose="020B0606030504020204" pitchFamily="34" charset="0"/>
            </a:endParaRP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C62A35C-2A62-20AD-1CA9-837AEE6D85BA}"/>
              </a:ext>
            </a:extLst>
          </p:cNvPr>
          <p:cNvPicPr>
            <a:picLocks noChangeAspect="1"/>
          </p:cNvPicPr>
          <p:nvPr/>
        </p:nvPicPr>
        <p:blipFill>
          <a:blip r:embed="rId3"/>
          <a:stretch>
            <a:fillRect/>
          </a:stretch>
        </p:blipFill>
        <p:spPr>
          <a:xfrm>
            <a:off x="-890364" y="3501008"/>
            <a:ext cx="4761905" cy="4761905"/>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phủ</a:t>
            </a:r>
            <a:r>
              <a:rPr lang="en-US" dirty="0">
                <a:latin typeface="UTM Aptima" panose="02040603050506020204" pitchFamily="18" charset="0"/>
              </a:rPr>
              <a:t> </a:t>
            </a:r>
            <a:r>
              <a:rPr lang="en-US" dirty="0" err="1">
                <a:latin typeface="UTM Aptima" panose="02040603050506020204" pitchFamily="18" charset="0"/>
              </a:rPr>
              <a:t>lớp</a:t>
            </a:r>
            <a:r>
              <a:rPr lang="en-US" dirty="0">
                <a:latin typeface="UTM Aptima" panose="02040603050506020204" pitchFamily="18" charset="0"/>
              </a:rPr>
              <a:t> </a:t>
            </a:r>
            <a:r>
              <a:rPr lang="en-US" dirty="0" err="1">
                <a:latin typeface="UTM Aptima" panose="02040603050506020204" pitchFamily="18" charset="0"/>
              </a:rPr>
              <a:t>kim</a:t>
            </a:r>
            <a:r>
              <a:rPr lang="en-US" dirty="0">
                <a:latin typeface="UTM Aptima" panose="02040603050506020204" pitchFamily="18" charset="0"/>
              </a:rPr>
              <a:t> </a:t>
            </a:r>
            <a:r>
              <a:rPr lang="en-US" dirty="0" err="1">
                <a:latin typeface="UTM Aptima" panose="02040603050506020204" pitchFamily="18" charset="0"/>
              </a:rPr>
              <a:t>loại</a:t>
            </a:r>
            <a:r>
              <a:rPr lang="en-US" dirty="0">
                <a:latin typeface="UTM Aptima" panose="02040603050506020204" pitchFamily="18" charset="0"/>
              </a:rPr>
              <a:t> </a:t>
            </a:r>
            <a:r>
              <a:rPr lang="en-US" dirty="0" err="1">
                <a:latin typeface="UTM Aptima" panose="02040603050506020204" pitchFamily="18" charset="0"/>
              </a:rPr>
              <a:t>bảo</a:t>
            </a:r>
            <a:r>
              <a:rPr lang="en-US" dirty="0">
                <a:latin typeface="UTM Aptima" panose="02040603050506020204" pitchFamily="18" charset="0"/>
              </a:rPr>
              <a:t> </a:t>
            </a:r>
            <a:r>
              <a:rPr lang="en-US" dirty="0" err="1">
                <a:latin typeface="UTM Aptima" panose="02040603050506020204" pitchFamily="18" charset="0"/>
              </a:rPr>
              <a:t>vệ</a:t>
            </a:r>
            <a:r>
              <a:rPr lang="en-US" dirty="0">
                <a:latin typeface="UTM Aptima" panose="02040603050506020204" pitchFamily="18" charset="0"/>
              </a:rPr>
              <a:t> </a:t>
            </a:r>
            <a:r>
              <a:rPr lang="en-US" dirty="0" err="1">
                <a:latin typeface="UTM Aptima" panose="02040603050506020204" pitchFamily="18" charset="0"/>
              </a:rPr>
              <a:t>nam</a:t>
            </a:r>
            <a:r>
              <a:rPr lang="en-US" dirty="0">
                <a:latin typeface="UTM Aptima" panose="02040603050506020204" pitchFamily="18" charset="0"/>
              </a:rPr>
              <a:t> </a:t>
            </a:r>
            <a:r>
              <a:rPr lang="en-US" dirty="0" err="1">
                <a:latin typeface="UTM Aptima" panose="02040603050506020204" pitchFamily="18" charset="0"/>
              </a:rPr>
              <a:t>châm</a:t>
            </a:r>
            <a:r>
              <a:rPr lang="en-US" dirty="0">
                <a:latin typeface="UTM Aptima" panose="02040603050506020204" pitchFamily="18" charset="0"/>
              </a:rPr>
              <a:t> </a:t>
            </a:r>
            <a:r>
              <a:rPr lang="en-US" dirty="0" err="1">
                <a:latin typeface="UTM Aptima" panose="02040603050506020204" pitchFamily="18" charset="0"/>
              </a:rPr>
              <a:t>vĩnh</a:t>
            </a:r>
            <a:r>
              <a:rPr lang="en-US" dirty="0">
                <a:latin typeface="UTM Aptima" panose="02040603050506020204" pitchFamily="18" charset="0"/>
              </a:rPr>
              <a:t> </a:t>
            </a:r>
            <a:r>
              <a:rPr lang="en-US" dirty="0" err="1">
                <a:latin typeface="UTM Aptima" panose="02040603050506020204" pitchFamily="18" charset="0"/>
              </a:rPr>
              <a:t>cửu</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phủ</a:t>
            </a:r>
            <a:r>
              <a:rPr lang="en-US" b="1" i="0" dirty="0">
                <a:effectLst/>
                <a:latin typeface="Open Sans" panose="020B0606030504020204" pitchFamily="34" charset="0"/>
              </a:rPr>
              <a:t> </a:t>
            </a:r>
            <a:r>
              <a:rPr lang="en-US" b="1" i="0" dirty="0" err="1">
                <a:effectLst/>
                <a:latin typeface="Open Sans" panose="020B0606030504020204" pitchFamily="34" charset="0"/>
              </a:rPr>
              <a:t>lớp</a:t>
            </a:r>
            <a:r>
              <a:rPr lang="en-US" b="1" i="0" dirty="0">
                <a:effectLst/>
                <a:latin typeface="Open Sans" panose="020B0606030504020204" pitchFamily="34" charset="0"/>
              </a:rPr>
              <a:t> </a:t>
            </a:r>
            <a:r>
              <a:rPr lang="en-US" b="1" i="0" dirty="0" err="1">
                <a:effectLst/>
                <a:latin typeface="Open Sans" panose="020B0606030504020204" pitchFamily="34" charset="0"/>
              </a:rPr>
              <a:t>kim</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bảo</a:t>
            </a:r>
            <a:r>
              <a:rPr lang="en-US" b="1" i="0" dirty="0">
                <a:effectLst/>
                <a:latin typeface="Open Sans" panose="020B0606030504020204" pitchFamily="34" charset="0"/>
              </a:rPr>
              <a:t> </a:t>
            </a:r>
            <a:r>
              <a:rPr lang="en-US" b="1" i="0" dirty="0" err="1">
                <a:effectLst/>
                <a:latin typeface="Open Sans" panose="020B0606030504020204" pitchFamily="34" charset="0"/>
              </a:rPr>
              <a:t>vệ</a:t>
            </a:r>
            <a:r>
              <a:rPr lang="en-US" b="1" i="0" dirty="0">
                <a:effectLst/>
                <a:latin typeface="Open Sans" panose="020B0606030504020204" pitchFamily="34" charset="0"/>
              </a:rPr>
              <a:t> </a:t>
            </a:r>
            <a:r>
              <a:rPr lang="en-US" b="1" i="0" dirty="0" err="1">
                <a:effectLst/>
                <a:latin typeface="Open Sans" panose="020B0606030504020204" pitchFamily="34" charset="0"/>
              </a:rPr>
              <a:t>nam</a:t>
            </a:r>
            <a:r>
              <a:rPr lang="en-US" b="1" i="0" dirty="0">
                <a:effectLst/>
                <a:latin typeface="Open Sans" panose="020B0606030504020204" pitchFamily="34" charset="0"/>
              </a:rPr>
              <a:t> </a:t>
            </a:r>
            <a:r>
              <a:rPr lang="en-US" b="1" i="0" dirty="0" err="1">
                <a:effectLst/>
                <a:latin typeface="Open Sans" panose="020B0606030504020204" pitchFamily="34" charset="0"/>
              </a:rPr>
              <a:t>châm</a:t>
            </a:r>
            <a:r>
              <a:rPr lang="en-US" b="1" i="0" dirty="0">
                <a:effectLst/>
                <a:latin typeface="Open Sans" panose="020B0606030504020204" pitchFamily="34" charset="0"/>
              </a:rPr>
              <a:t> </a:t>
            </a:r>
            <a:r>
              <a:rPr lang="en-US" b="1" i="0" dirty="0" err="1">
                <a:effectLst/>
                <a:latin typeface="Open Sans" panose="020B0606030504020204" pitchFamily="34" charset="0"/>
              </a:rPr>
              <a:t>vĩnh</a:t>
            </a:r>
            <a:r>
              <a:rPr lang="en-US" b="1" i="0" dirty="0">
                <a:effectLst/>
                <a:latin typeface="Open Sans" panose="020B0606030504020204" pitchFamily="34" charset="0"/>
              </a:rPr>
              <a:t> </a:t>
            </a:r>
            <a:r>
              <a:rPr lang="en-US" b="1" i="0" dirty="0" err="1">
                <a:effectLst/>
                <a:latin typeface="Open Sans" panose="020B0606030504020204" pitchFamily="34" charset="0"/>
              </a:rPr>
              <a:t>cửu</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giảm thiểu rủi ro tai nạn khi vận hành máy phủ lớp kim loại bảo vệ nam châm vĩnh cửu, việc thiết lập và thực hiện các biện pháp phòng tránh là quan trọng.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Quan trắc môi trường lao động đóng vai trò quan trọng trong việc đảm bảo an toàn và chất lượng trong quá trình sản xuất.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5B601C3-88E7-12CD-6067-3D2026B6A83A}"/>
              </a:ext>
            </a:extLst>
          </p:cNvPr>
          <p:cNvPicPr>
            <a:picLocks noChangeAspect="1"/>
          </p:cNvPicPr>
          <p:nvPr/>
        </p:nvPicPr>
        <p:blipFill>
          <a:blip r:embed="rId3"/>
          <a:stretch>
            <a:fillRect/>
          </a:stretch>
        </p:blipFill>
        <p:spPr>
          <a:xfrm>
            <a:off x="-890364" y="3501008"/>
            <a:ext cx="4761905" cy="4761905"/>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phủ</a:t>
            </a:r>
            <a:r>
              <a:rPr lang="en-US" dirty="0">
                <a:latin typeface="UTM Aptima" panose="02040603050506020204" pitchFamily="18" charset="0"/>
              </a:rPr>
              <a:t> </a:t>
            </a:r>
            <a:r>
              <a:rPr lang="en-US" dirty="0" err="1">
                <a:latin typeface="UTM Aptima" panose="02040603050506020204" pitchFamily="18" charset="0"/>
              </a:rPr>
              <a:t>lớp</a:t>
            </a:r>
            <a:r>
              <a:rPr lang="en-US" dirty="0">
                <a:latin typeface="UTM Aptima" panose="02040603050506020204" pitchFamily="18" charset="0"/>
              </a:rPr>
              <a:t> </a:t>
            </a:r>
            <a:r>
              <a:rPr lang="en-US" dirty="0" err="1">
                <a:latin typeface="UTM Aptima" panose="02040603050506020204" pitchFamily="18" charset="0"/>
              </a:rPr>
              <a:t>kim</a:t>
            </a:r>
            <a:r>
              <a:rPr lang="en-US" dirty="0">
                <a:latin typeface="UTM Aptima" panose="02040603050506020204" pitchFamily="18" charset="0"/>
              </a:rPr>
              <a:t> </a:t>
            </a:r>
            <a:r>
              <a:rPr lang="en-US" dirty="0" err="1">
                <a:latin typeface="UTM Aptima" panose="02040603050506020204" pitchFamily="18" charset="0"/>
              </a:rPr>
              <a:t>loại</a:t>
            </a:r>
            <a:r>
              <a:rPr lang="en-US" dirty="0">
                <a:latin typeface="UTM Aptima" panose="02040603050506020204" pitchFamily="18" charset="0"/>
              </a:rPr>
              <a:t> </a:t>
            </a:r>
            <a:r>
              <a:rPr lang="en-US" dirty="0" err="1">
                <a:latin typeface="UTM Aptima" panose="02040603050506020204" pitchFamily="18" charset="0"/>
              </a:rPr>
              <a:t>bảo</a:t>
            </a:r>
            <a:r>
              <a:rPr lang="en-US" dirty="0">
                <a:latin typeface="UTM Aptima" panose="02040603050506020204" pitchFamily="18" charset="0"/>
              </a:rPr>
              <a:t> </a:t>
            </a:r>
            <a:r>
              <a:rPr lang="en-US" dirty="0" err="1">
                <a:latin typeface="UTM Aptima" panose="02040603050506020204" pitchFamily="18" charset="0"/>
              </a:rPr>
              <a:t>vệ</a:t>
            </a:r>
            <a:r>
              <a:rPr lang="en-US" dirty="0">
                <a:latin typeface="UTM Aptima" panose="02040603050506020204" pitchFamily="18" charset="0"/>
              </a:rPr>
              <a:t> </a:t>
            </a:r>
            <a:r>
              <a:rPr lang="en-US" dirty="0" err="1">
                <a:latin typeface="UTM Aptima" panose="02040603050506020204" pitchFamily="18" charset="0"/>
              </a:rPr>
              <a:t>nam</a:t>
            </a:r>
            <a:r>
              <a:rPr lang="en-US" dirty="0">
                <a:latin typeface="UTM Aptima" panose="02040603050506020204" pitchFamily="18" charset="0"/>
              </a:rPr>
              <a:t> </a:t>
            </a:r>
            <a:r>
              <a:rPr lang="en-US" dirty="0" err="1">
                <a:latin typeface="UTM Aptima" panose="02040603050506020204" pitchFamily="18" charset="0"/>
              </a:rPr>
              <a:t>châm</a:t>
            </a:r>
            <a:r>
              <a:rPr lang="en-US" dirty="0">
                <a:latin typeface="UTM Aptima" panose="02040603050506020204" pitchFamily="18" charset="0"/>
              </a:rPr>
              <a:t> </a:t>
            </a:r>
            <a:r>
              <a:rPr lang="en-US" dirty="0" err="1">
                <a:latin typeface="UTM Aptima" panose="02040603050506020204" pitchFamily="18" charset="0"/>
              </a:rPr>
              <a:t>vĩnh</a:t>
            </a:r>
            <a:r>
              <a:rPr lang="en-US" dirty="0">
                <a:latin typeface="UTM Aptima" panose="02040603050506020204" pitchFamily="18" charset="0"/>
              </a:rPr>
              <a:t> </a:t>
            </a:r>
            <a:r>
              <a:rPr lang="en-US" dirty="0" err="1">
                <a:latin typeface="UTM Aptima" panose="02040603050506020204" pitchFamily="18" charset="0"/>
              </a:rPr>
              <a:t>cửu</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phủ</a:t>
            </a:r>
            <a:r>
              <a:rPr lang="en-US" b="1" i="0" dirty="0">
                <a:effectLst/>
                <a:latin typeface="Open Sans" panose="020B0606030504020204" pitchFamily="34" charset="0"/>
              </a:rPr>
              <a:t> </a:t>
            </a:r>
            <a:r>
              <a:rPr lang="en-US" b="1" i="0" dirty="0" err="1">
                <a:effectLst/>
                <a:latin typeface="Open Sans" panose="020B0606030504020204" pitchFamily="34" charset="0"/>
              </a:rPr>
              <a:t>lớp</a:t>
            </a:r>
            <a:r>
              <a:rPr lang="en-US" b="1" i="0" dirty="0">
                <a:effectLst/>
                <a:latin typeface="Open Sans" panose="020B0606030504020204" pitchFamily="34" charset="0"/>
              </a:rPr>
              <a:t> </a:t>
            </a:r>
            <a:r>
              <a:rPr lang="en-US" b="1" i="0" dirty="0" err="1">
                <a:effectLst/>
                <a:latin typeface="Open Sans" panose="020B0606030504020204" pitchFamily="34" charset="0"/>
              </a:rPr>
              <a:t>kim</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bảo</a:t>
            </a:r>
            <a:r>
              <a:rPr lang="en-US" b="1" i="0" dirty="0">
                <a:effectLst/>
                <a:latin typeface="Open Sans" panose="020B0606030504020204" pitchFamily="34" charset="0"/>
              </a:rPr>
              <a:t> </a:t>
            </a:r>
            <a:r>
              <a:rPr lang="en-US" b="1" i="0" dirty="0" err="1">
                <a:effectLst/>
                <a:latin typeface="Open Sans" panose="020B0606030504020204" pitchFamily="34" charset="0"/>
              </a:rPr>
              <a:t>vệ</a:t>
            </a:r>
            <a:r>
              <a:rPr lang="en-US" b="1" i="0" dirty="0">
                <a:effectLst/>
                <a:latin typeface="Open Sans" panose="020B0606030504020204" pitchFamily="34" charset="0"/>
              </a:rPr>
              <a:t> </a:t>
            </a:r>
            <a:r>
              <a:rPr lang="en-US" b="1" i="0" dirty="0" err="1">
                <a:effectLst/>
                <a:latin typeface="Open Sans" panose="020B0606030504020204" pitchFamily="34" charset="0"/>
              </a:rPr>
              <a:t>nam</a:t>
            </a:r>
            <a:r>
              <a:rPr lang="en-US" b="1" i="0" dirty="0">
                <a:effectLst/>
                <a:latin typeface="Open Sans" panose="020B0606030504020204" pitchFamily="34" charset="0"/>
              </a:rPr>
              <a:t> </a:t>
            </a:r>
            <a:r>
              <a:rPr lang="en-US" b="1" i="0" dirty="0" err="1">
                <a:effectLst/>
                <a:latin typeface="Open Sans" panose="020B0606030504020204" pitchFamily="34" charset="0"/>
              </a:rPr>
              <a:t>châm</a:t>
            </a:r>
            <a:r>
              <a:rPr lang="en-US" b="1" i="0" dirty="0">
                <a:effectLst/>
                <a:latin typeface="Open Sans" panose="020B0606030504020204" pitchFamily="34" charset="0"/>
              </a:rPr>
              <a:t> </a:t>
            </a:r>
            <a:r>
              <a:rPr lang="en-US" b="1" i="0" dirty="0" err="1">
                <a:effectLst/>
                <a:latin typeface="Open Sans" panose="020B0606030504020204" pitchFamily="34" charset="0"/>
              </a:rPr>
              <a:t>vĩnh</a:t>
            </a:r>
            <a:r>
              <a:rPr lang="en-US" b="1" i="0" dirty="0">
                <a:effectLst/>
                <a:latin typeface="Open Sans" panose="020B0606030504020204" pitchFamily="34" charset="0"/>
              </a:rPr>
              <a:t> </a:t>
            </a:r>
            <a:r>
              <a:rPr lang="en-US" b="1" i="0" dirty="0" err="1">
                <a:effectLst/>
                <a:latin typeface="Open Sans" panose="020B0606030504020204" pitchFamily="34" charset="0"/>
              </a:rPr>
              <a:t>cửu</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trong quá trình vận hành máy phủ lớp kim loại bảo vệ nam châm vĩnh cửu là yếu tố then chốt để đảm bảo môi trường làm việc an toàn và hiệu suất.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Nhân viên cần tuân thủ các quy tắc an toàn, bao gồm việc đeo đúng trang thiết bị bảo hộ như mũ bảo hiểm, khẩu trang và kính bảo hộ.</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ABAF7AD-798F-64EE-7F96-7D69B576E711}"/>
              </a:ext>
            </a:extLst>
          </p:cNvPr>
          <p:cNvPicPr>
            <a:picLocks noChangeAspect="1"/>
          </p:cNvPicPr>
          <p:nvPr/>
        </p:nvPicPr>
        <p:blipFill>
          <a:blip r:embed="rId3"/>
          <a:stretch>
            <a:fillRect/>
          </a:stretch>
        </p:blipFill>
        <p:spPr>
          <a:xfrm>
            <a:off x="-890364" y="3501008"/>
            <a:ext cx="4761905" cy="4761905"/>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phủ</a:t>
            </a:r>
            <a:r>
              <a:rPr lang="en-US" dirty="0">
                <a:latin typeface="UTM Aptima" panose="02040603050506020204" pitchFamily="18" charset="0"/>
              </a:rPr>
              <a:t> </a:t>
            </a:r>
            <a:r>
              <a:rPr lang="en-US" dirty="0" err="1">
                <a:latin typeface="UTM Aptima" panose="02040603050506020204" pitchFamily="18" charset="0"/>
              </a:rPr>
              <a:t>lớp</a:t>
            </a:r>
            <a:r>
              <a:rPr lang="en-US" dirty="0">
                <a:latin typeface="UTM Aptima" panose="02040603050506020204" pitchFamily="18" charset="0"/>
              </a:rPr>
              <a:t> </a:t>
            </a:r>
            <a:r>
              <a:rPr lang="en-US" dirty="0" err="1">
                <a:latin typeface="UTM Aptima" panose="02040603050506020204" pitchFamily="18" charset="0"/>
              </a:rPr>
              <a:t>kim</a:t>
            </a:r>
            <a:r>
              <a:rPr lang="en-US" dirty="0">
                <a:latin typeface="UTM Aptima" panose="02040603050506020204" pitchFamily="18" charset="0"/>
              </a:rPr>
              <a:t> </a:t>
            </a:r>
            <a:r>
              <a:rPr lang="en-US" dirty="0" err="1">
                <a:latin typeface="UTM Aptima" panose="02040603050506020204" pitchFamily="18" charset="0"/>
              </a:rPr>
              <a:t>loại</a:t>
            </a:r>
            <a:r>
              <a:rPr lang="en-US" dirty="0">
                <a:latin typeface="UTM Aptima" panose="02040603050506020204" pitchFamily="18" charset="0"/>
              </a:rPr>
              <a:t> </a:t>
            </a:r>
            <a:r>
              <a:rPr lang="en-US" dirty="0" err="1">
                <a:latin typeface="UTM Aptima" panose="02040603050506020204" pitchFamily="18" charset="0"/>
              </a:rPr>
              <a:t>bảo</a:t>
            </a:r>
            <a:r>
              <a:rPr lang="en-US" dirty="0">
                <a:latin typeface="UTM Aptima" panose="02040603050506020204" pitchFamily="18" charset="0"/>
              </a:rPr>
              <a:t> </a:t>
            </a:r>
            <a:r>
              <a:rPr lang="en-US" dirty="0" err="1">
                <a:latin typeface="UTM Aptima" panose="02040603050506020204" pitchFamily="18" charset="0"/>
              </a:rPr>
              <a:t>vệ</a:t>
            </a:r>
            <a:r>
              <a:rPr lang="en-US" dirty="0">
                <a:latin typeface="UTM Aptima" panose="02040603050506020204" pitchFamily="18" charset="0"/>
              </a:rPr>
              <a:t> </a:t>
            </a:r>
            <a:r>
              <a:rPr lang="en-US" dirty="0" err="1">
                <a:latin typeface="UTM Aptima" panose="02040603050506020204" pitchFamily="18" charset="0"/>
              </a:rPr>
              <a:t>nam</a:t>
            </a:r>
            <a:r>
              <a:rPr lang="en-US" dirty="0">
                <a:latin typeface="UTM Aptima" panose="02040603050506020204" pitchFamily="18" charset="0"/>
              </a:rPr>
              <a:t> </a:t>
            </a:r>
            <a:r>
              <a:rPr lang="en-US" dirty="0" err="1">
                <a:latin typeface="UTM Aptima" panose="02040603050506020204" pitchFamily="18" charset="0"/>
              </a:rPr>
              <a:t>châm</a:t>
            </a:r>
            <a:r>
              <a:rPr lang="en-US" dirty="0">
                <a:latin typeface="UTM Aptima" panose="02040603050506020204" pitchFamily="18" charset="0"/>
              </a:rPr>
              <a:t> </a:t>
            </a:r>
            <a:r>
              <a:rPr lang="en-US" dirty="0" err="1">
                <a:latin typeface="UTM Aptima" panose="02040603050506020204" pitchFamily="18" charset="0"/>
              </a:rPr>
              <a:t>vĩnh</a:t>
            </a:r>
            <a:r>
              <a:rPr lang="en-US" dirty="0">
                <a:latin typeface="UTM Aptima" panose="02040603050506020204" pitchFamily="18" charset="0"/>
              </a:rPr>
              <a:t> </a:t>
            </a:r>
            <a:r>
              <a:rPr lang="en-US" dirty="0" err="1">
                <a:latin typeface="UTM Aptima" panose="02040603050506020204" pitchFamily="18" charset="0"/>
              </a:rPr>
              <a:t>cửu</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phủ</a:t>
            </a:r>
            <a:r>
              <a:rPr lang="en-US" b="1" i="0" dirty="0">
                <a:effectLst/>
                <a:latin typeface="Open Sans" panose="020B0606030504020204" pitchFamily="34" charset="0"/>
              </a:rPr>
              <a:t> </a:t>
            </a:r>
            <a:r>
              <a:rPr lang="en-US" b="1" i="0" dirty="0" err="1">
                <a:effectLst/>
                <a:latin typeface="Open Sans" panose="020B0606030504020204" pitchFamily="34" charset="0"/>
              </a:rPr>
              <a:t>lớp</a:t>
            </a:r>
            <a:r>
              <a:rPr lang="en-US" b="1" i="0" dirty="0">
                <a:effectLst/>
                <a:latin typeface="Open Sans" panose="020B0606030504020204" pitchFamily="34" charset="0"/>
              </a:rPr>
              <a:t> </a:t>
            </a:r>
            <a:r>
              <a:rPr lang="en-US" b="1" i="0" dirty="0" err="1">
                <a:effectLst/>
                <a:latin typeface="Open Sans" panose="020B0606030504020204" pitchFamily="34" charset="0"/>
              </a:rPr>
              <a:t>kim</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bảo</a:t>
            </a:r>
            <a:r>
              <a:rPr lang="en-US" b="1" i="0" dirty="0">
                <a:effectLst/>
                <a:latin typeface="Open Sans" panose="020B0606030504020204" pitchFamily="34" charset="0"/>
              </a:rPr>
              <a:t> </a:t>
            </a:r>
            <a:r>
              <a:rPr lang="en-US" b="1" i="0" dirty="0" err="1">
                <a:effectLst/>
                <a:latin typeface="Open Sans" panose="020B0606030504020204" pitchFamily="34" charset="0"/>
              </a:rPr>
              <a:t>vệ</a:t>
            </a:r>
            <a:r>
              <a:rPr lang="en-US" b="1" i="0" dirty="0">
                <a:effectLst/>
                <a:latin typeface="Open Sans" panose="020B0606030504020204" pitchFamily="34" charset="0"/>
              </a:rPr>
              <a:t> </a:t>
            </a:r>
            <a:r>
              <a:rPr lang="en-US" b="1" i="0" dirty="0" err="1">
                <a:effectLst/>
                <a:latin typeface="Open Sans" panose="020B0606030504020204" pitchFamily="34" charset="0"/>
              </a:rPr>
              <a:t>nam</a:t>
            </a:r>
            <a:r>
              <a:rPr lang="en-US" b="1" i="0" dirty="0">
                <a:effectLst/>
                <a:latin typeface="Open Sans" panose="020B0606030504020204" pitchFamily="34" charset="0"/>
              </a:rPr>
              <a:t> </a:t>
            </a:r>
            <a:r>
              <a:rPr lang="en-US" b="1" i="0" dirty="0" err="1">
                <a:effectLst/>
                <a:latin typeface="Open Sans" panose="020B0606030504020204" pitchFamily="34" charset="0"/>
              </a:rPr>
              <a:t>châm</a:t>
            </a:r>
            <a:r>
              <a:rPr lang="en-US" b="1" i="0" dirty="0">
                <a:effectLst/>
                <a:latin typeface="Open Sans" panose="020B0606030504020204" pitchFamily="34" charset="0"/>
              </a:rPr>
              <a:t> </a:t>
            </a:r>
            <a:r>
              <a:rPr lang="en-US" b="1" i="0" dirty="0" err="1">
                <a:effectLst/>
                <a:latin typeface="Open Sans" panose="020B0606030504020204" pitchFamily="34" charset="0"/>
              </a:rPr>
              <a:t>vĩnh</a:t>
            </a:r>
            <a:r>
              <a:rPr lang="en-US" b="1" i="0" dirty="0">
                <a:effectLst/>
                <a:latin typeface="Open Sans" panose="020B0606030504020204" pitchFamily="34" charset="0"/>
              </a:rPr>
              <a:t> </a:t>
            </a:r>
            <a:r>
              <a:rPr lang="en-US" b="1" i="0" dirty="0" err="1">
                <a:effectLst/>
                <a:latin typeface="Open Sans" panose="020B0606030504020204" pitchFamily="34" charset="0"/>
              </a:rPr>
              <a:t>cửu</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Xử lý tình huống tai nạn khẩn cấp khi vận hành máy phủ lớp kim loại bảo vệ nam châm vĩnh cửu đòi hỏi sự nhận thức và chuẩn bị kỹ lưỡng.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Nhân viên cần được đào tạo về các biện pháp an toàn và các kịch bản khẩn cấp để đảm bảo phản ứng nhanh chóng và chính xác.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F2DC8BD-C365-F3B5-8D03-D16B1EC23EF9}"/>
              </a:ext>
            </a:extLst>
          </p:cNvPr>
          <p:cNvPicPr>
            <a:picLocks noChangeAspect="1"/>
          </p:cNvPicPr>
          <p:nvPr/>
        </p:nvPicPr>
        <p:blipFill>
          <a:blip r:embed="rId3"/>
          <a:stretch>
            <a:fillRect/>
          </a:stretch>
        </p:blipFill>
        <p:spPr>
          <a:xfrm>
            <a:off x="-890364" y="3501008"/>
            <a:ext cx="4761905" cy="4761905"/>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195</TotalTime>
  <Words>2433</Words>
  <Application>Microsoft Office PowerPoint</Application>
  <PresentationFormat>Custom</PresentationFormat>
  <Paragraphs>95</Paragraphs>
  <Slides>22</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22</vt:i4>
      </vt:variant>
    </vt:vector>
  </HeadingPairs>
  <TitlesOfParts>
    <vt:vector size="32"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NAM CHÂM VĨNH CỬU</vt:lpstr>
      <vt:lpstr>Một số vụ tai nạn trong nhà máy sản xuất nam châm vĩnh cửu</vt:lpstr>
      <vt:lpstr>Tóm tắt bài học</vt:lpstr>
      <vt:lpstr>Vận hành lò nung và nấu chảy nguyên liệu ở nhiệt độ cao</vt:lpstr>
      <vt:lpstr>Vận hành lò nung và nấu chảy nguyên liệu ở nhiệt độ cao</vt:lpstr>
      <vt:lpstr>Vận hành lò nung và nấu chảy nguyên liệu ở nhiệt độ cao</vt:lpstr>
      <vt:lpstr>Vận hành lò nung và nấu chảy nguyên liệu ở nhiệt độ cao</vt:lpstr>
      <vt:lpstr>Vận hành lò nung và nấu chảy nguyên liệu ở nhiệt độ cao</vt:lpstr>
      <vt:lpstr>Vận hành lò nung và nấu chảy nguyên liệu ở nhiệt độ cao</vt:lpstr>
      <vt:lpstr>Vận hành máy đúc khuôn để tạo hình nam châm vĩnh cửu</vt:lpstr>
      <vt:lpstr>Vận hành máy đúc khuôn để tạo hình nam châm vĩnh cửu</vt:lpstr>
      <vt:lpstr>Vận hành máy đúc khuôn để tạo hình nam châm vĩnh cửu</vt:lpstr>
      <vt:lpstr>Vận hành máy đúc khuôn để tạo hình nam châm vĩnh cửu</vt:lpstr>
      <vt:lpstr>Vận hành máy đúc khuôn để tạo hình nam châm vĩnh cửu</vt:lpstr>
      <vt:lpstr>Vận hành máy đúc khuôn để tạo hình nam châm vĩnh cửu</vt:lpstr>
      <vt:lpstr>Vận hành máy phủ lớp kim loại bảo vệ nam châm vĩnh cửu</vt:lpstr>
      <vt:lpstr>Vận hành máy phủ lớp kim loại bảo vệ nam châm vĩnh cửu</vt:lpstr>
      <vt:lpstr>Vận hành máy phủ lớp kim loại bảo vệ nam châm vĩnh cửu</vt:lpstr>
      <vt:lpstr>Vận hành máy phủ lớp kim loại bảo vệ nam châm vĩnh cửu</vt:lpstr>
      <vt:lpstr>Vận hành máy phủ lớp kim loại bảo vệ nam châm vĩnh cửu</vt:lpstr>
      <vt:lpstr>Vận hành máy phủ lớp kim loại bảo vệ nam châm vĩnh cửu</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24</cp:revision>
  <dcterms:created xsi:type="dcterms:W3CDTF">2024-03-23T04:43:33Z</dcterms:created>
  <dcterms:modified xsi:type="dcterms:W3CDTF">2024-04-04T03:56:20Z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