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PHÂN BÓN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D7C0A40-1E4A-2850-7AEA-743A6D9CE8CD}"/>
              </a:ext>
            </a:extLst>
          </p:cNvPr>
          <p:cNvPicPr>
            <a:picLocks noChangeAspect="1"/>
          </p:cNvPicPr>
          <p:nvPr/>
        </p:nvPicPr>
        <p:blipFill>
          <a:blip r:embed="rId4"/>
          <a:stretch>
            <a:fillRect/>
          </a:stretch>
        </p:blipFill>
        <p:spPr>
          <a:xfrm>
            <a:off x="4796698" y="4145050"/>
            <a:ext cx="2595427" cy="259542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24589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phân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bón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công nghiệp sản xuất phân bón, các vụ tai nạn lao động đã và đang là một vấn đề nổi cộm, gây ảnh hưởng không nhỏ đến người lao động và sản xuất</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r>
              <a:rPr lang="en-US" i="0" dirty="0">
                <a:solidFill>
                  <a:srgbClr val="0D0D0D"/>
                </a:solidFill>
                <a:effectLst/>
                <a:latin typeface="Söhne"/>
              </a:rPr>
              <a:t> </a:t>
            </a:r>
            <a:r>
              <a:rPr lang="en-US" i="0" dirty="0" err="1">
                <a:solidFill>
                  <a:srgbClr val="0D0D0D"/>
                </a:solidFill>
                <a:effectLst/>
                <a:latin typeface="Söhne"/>
              </a:rPr>
              <a:t>Nổ</a:t>
            </a:r>
            <a:r>
              <a:rPr lang="en-US" i="0" dirty="0">
                <a:solidFill>
                  <a:srgbClr val="0D0D0D"/>
                </a:solidFill>
                <a:effectLst/>
                <a:latin typeface="Söhne"/>
              </a:rPr>
              <a:t> </a:t>
            </a:r>
            <a:r>
              <a:rPr lang="en-US" i="0" dirty="0" err="1">
                <a:solidFill>
                  <a:srgbClr val="0D0D0D"/>
                </a:solidFill>
                <a:effectLst/>
                <a:latin typeface="Söhne"/>
              </a:rPr>
              <a:t>Tại</a:t>
            </a:r>
            <a:r>
              <a:rPr lang="en-US" i="0" dirty="0">
                <a:solidFill>
                  <a:srgbClr val="0D0D0D"/>
                </a:solidFill>
                <a:effectLst/>
                <a:latin typeface="Söhne"/>
              </a:rPr>
              <a:t> </a:t>
            </a:r>
            <a:r>
              <a:rPr lang="en-US" i="0" dirty="0" err="1">
                <a:solidFill>
                  <a:srgbClr val="0D0D0D"/>
                </a:solidFill>
                <a:effectLst/>
                <a:latin typeface="Söhne"/>
              </a:rPr>
              <a:t>Nhà</a:t>
            </a:r>
            <a:r>
              <a:rPr lang="en-US" i="0" dirty="0">
                <a:solidFill>
                  <a:srgbClr val="0D0D0D"/>
                </a:solidFill>
                <a:effectLst/>
                <a:latin typeface="Söhne"/>
              </a:rPr>
              <a:t> </a:t>
            </a:r>
            <a:r>
              <a:rPr lang="en-US" i="0" dirty="0" err="1">
                <a:solidFill>
                  <a:srgbClr val="0D0D0D"/>
                </a:solidFill>
                <a:effectLst/>
                <a:latin typeface="Söhne"/>
              </a:rPr>
              <a:t>Máy</a:t>
            </a:r>
            <a:endParaRPr lang="en-US" i="0" dirty="0">
              <a:solidFill>
                <a:srgbClr val="0D0D0D"/>
              </a:solidFill>
              <a:effectLst/>
              <a:latin typeface="Söhne"/>
            </a:endParaRPr>
          </a:p>
          <a:p>
            <a:pPr marL="730885" lvl="1" indent="-304165"/>
            <a:r>
              <a:rPr lang="vi-VN" dirty="0"/>
              <a:t>Nguy Cơ Nhiễm Độc Tố Tăng Cao Tại Nhà Máy</a:t>
            </a:r>
            <a:endParaRPr lang="en-US" dirty="0">
              <a:solidFill>
                <a:srgbClr val="0D0D0D"/>
              </a:solidFill>
              <a:latin typeface="Söhne"/>
            </a:endParaRPr>
          </a:p>
          <a:p>
            <a:pPr marL="730885" lvl="1" indent="-304165"/>
            <a:r>
              <a:rPr lang="en-US" dirty="0" err="1"/>
              <a:t>Thiếu</a:t>
            </a:r>
            <a:r>
              <a:rPr lang="en-US" dirty="0"/>
              <a:t> An </a:t>
            </a:r>
            <a:r>
              <a:rPr lang="en-US" dirty="0" err="1"/>
              <a:t>Toàn</a:t>
            </a:r>
            <a:r>
              <a:rPr lang="en-US" dirty="0"/>
              <a:t> Trong </a:t>
            </a:r>
            <a:r>
              <a:rPr lang="en-US" dirty="0" err="1"/>
              <a:t>Quá</a:t>
            </a:r>
            <a:r>
              <a:rPr lang="en-US" dirty="0"/>
              <a:t> </a:t>
            </a:r>
            <a:r>
              <a:rPr lang="en-US" dirty="0" err="1"/>
              <a:t>Trình</a:t>
            </a:r>
            <a:r>
              <a:rPr lang="en-US" dirty="0"/>
              <a:t> </a:t>
            </a:r>
            <a:r>
              <a:rPr lang="en-US" dirty="0" err="1"/>
              <a:t>Vận</a:t>
            </a:r>
            <a:r>
              <a:rPr lang="en-US" dirty="0"/>
              <a:t> </a:t>
            </a:r>
            <a:r>
              <a:rPr lang="en-US" dirty="0" err="1"/>
              <a:t>Chuyển</a:t>
            </a:r>
            <a:r>
              <a:rPr lang="en-US" dirty="0"/>
              <a:t> </a:t>
            </a:r>
            <a:r>
              <a:rPr lang="en-US" dirty="0" err="1"/>
              <a:t>Phân</a:t>
            </a:r>
            <a:r>
              <a:rPr lang="en-US" dirty="0"/>
              <a:t> </a:t>
            </a:r>
            <a:r>
              <a:rPr lang="en-US" dirty="0" err="1"/>
              <a:t>Bón</a:t>
            </a:r>
            <a:endParaRPr lang="en-US" dirty="0">
              <a:solidFill>
                <a:srgbClr val="0D0D0D"/>
              </a:solidFill>
              <a:latin typeface="Söhne"/>
            </a:endParaRPr>
          </a:p>
          <a:p>
            <a:pPr marL="730885" lvl="1" indent="-304165"/>
            <a:r>
              <a:rPr lang="en-US" dirty="0" err="1"/>
              <a:t>Thiếu</a:t>
            </a:r>
            <a:r>
              <a:rPr lang="en-US" dirty="0"/>
              <a:t> </a:t>
            </a:r>
            <a:r>
              <a:rPr lang="en-US" dirty="0" err="1"/>
              <a:t>Đào</a:t>
            </a:r>
            <a:r>
              <a:rPr lang="en-US" dirty="0"/>
              <a:t> </a:t>
            </a:r>
            <a:r>
              <a:rPr lang="en-US" dirty="0" err="1"/>
              <a:t>Tạo</a:t>
            </a:r>
            <a:r>
              <a:rPr lang="en-US" dirty="0"/>
              <a:t> An </a:t>
            </a:r>
            <a:r>
              <a:rPr lang="en-US" dirty="0" err="1"/>
              <a:t>Toàn</a:t>
            </a:r>
            <a:r>
              <a:rPr lang="en-US" dirty="0"/>
              <a:t> Cho </a:t>
            </a:r>
            <a:r>
              <a:rPr lang="en-US" dirty="0" err="1"/>
              <a:t>Nhân</a:t>
            </a:r>
            <a:r>
              <a:rPr lang="en-US" dirty="0"/>
              <a:t> Viên</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pha trộn hỗn hợp gồm amoniac, phosphate, sulfur, magie và kali theo tỉ lệ để tạo thành hỗn hợp phân bón cơ bản</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hạt</a:t>
            </a:r>
            <a:r>
              <a:rPr lang="en-US" dirty="0"/>
              <a:t> </a:t>
            </a:r>
            <a:r>
              <a:rPr lang="en-US" dirty="0" err="1"/>
              <a:t>phân</a:t>
            </a:r>
            <a:r>
              <a:rPr lang="en-US" dirty="0"/>
              <a:t> </a:t>
            </a:r>
            <a:r>
              <a:rPr lang="en-US" dirty="0" err="1"/>
              <a:t>bón</a:t>
            </a:r>
            <a:r>
              <a:rPr lang="en-US" dirty="0"/>
              <a:t> </a:t>
            </a:r>
            <a:r>
              <a:rPr lang="en-US" dirty="0" err="1"/>
              <a:t>từ</a:t>
            </a:r>
            <a:r>
              <a:rPr lang="en-US" dirty="0"/>
              <a:t> </a:t>
            </a:r>
            <a:r>
              <a:rPr lang="en-US" dirty="0" err="1"/>
              <a:t>hỗn</a:t>
            </a:r>
            <a:r>
              <a:rPr lang="en-US" dirty="0"/>
              <a:t> </a:t>
            </a:r>
            <a:r>
              <a:rPr lang="en-US" dirty="0" err="1"/>
              <a:t>hợp</a:t>
            </a:r>
            <a:r>
              <a:rPr lang="en-US" dirty="0"/>
              <a:t> </a:t>
            </a:r>
            <a:r>
              <a:rPr lang="en-US" dirty="0" err="1"/>
              <a:t>gồm</a:t>
            </a:r>
            <a:r>
              <a:rPr lang="en-US" dirty="0"/>
              <a:t> </a:t>
            </a:r>
            <a:r>
              <a:rPr lang="en-US" dirty="0" err="1"/>
              <a:t>amoniac</a:t>
            </a:r>
            <a:r>
              <a:rPr lang="en-US" dirty="0"/>
              <a:t>, phosphate, sulfur, </a:t>
            </a:r>
            <a:r>
              <a:rPr lang="en-US" dirty="0" err="1"/>
              <a:t>magie</a:t>
            </a:r>
            <a:r>
              <a:rPr lang="en-US" dirty="0"/>
              <a:t> </a:t>
            </a:r>
            <a:r>
              <a:rPr lang="en-US" dirty="0" err="1"/>
              <a:t>và</a:t>
            </a:r>
            <a:r>
              <a:rPr lang="en-US" dirty="0"/>
              <a:t> kali</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sấy</a:t>
            </a:r>
            <a:r>
              <a:rPr lang="en-US" dirty="0"/>
              <a:t> </a:t>
            </a:r>
            <a:r>
              <a:rPr lang="en-US" dirty="0" err="1"/>
              <a:t>khô</a:t>
            </a:r>
            <a:r>
              <a:rPr lang="en-US" dirty="0"/>
              <a:t> </a:t>
            </a:r>
            <a:r>
              <a:rPr lang="en-US" dirty="0" err="1"/>
              <a:t>hạt</a:t>
            </a:r>
            <a:r>
              <a:rPr lang="en-US" dirty="0"/>
              <a:t> </a:t>
            </a:r>
            <a:r>
              <a:rPr lang="en-US" dirty="0" err="1"/>
              <a:t>phân</a:t>
            </a:r>
            <a:r>
              <a:rPr lang="en-US" dirty="0"/>
              <a:t> </a:t>
            </a:r>
            <a:r>
              <a:rPr lang="en-US" dirty="0" err="1"/>
              <a:t>bón</a:t>
            </a:r>
            <a:r>
              <a:rPr lang="en-US" dirty="0"/>
              <a:t> </a:t>
            </a:r>
            <a:r>
              <a:rPr lang="en-US" dirty="0" err="1"/>
              <a:t>để</a:t>
            </a:r>
            <a:r>
              <a:rPr lang="en-US" dirty="0"/>
              <a:t> </a:t>
            </a:r>
            <a:r>
              <a:rPr lang="en-US" dirty="0" err="1"/>
              <a:t>tạo</a:t>
            </a:r>
            <a:r>
              <a:rPr lang="en-US" dirty="0"/>
              <a:t> </a:t>
            </a:r>
            <a:r>
              <a:rPr lang="en-US" dirty="0" err="1"/>
              <a:t>ra</a:t>
            </a:r>
            <a:r>
              <a:rPr lang="en-US" dirty="0"/>
              <a:t> </a:t>
            </a:r>
            <a:r>
              <a:rPr lang="en-US" dirty="0" err="1"/>
              <a:t>phân</a:t>
            </a:r>
            <a:r>
              <a:rPr lang="en-US" dirty="0"/>
              <a:t> </a:t>
            </a:r>
            <a:r>
              <a:rPr lang="en-US" dirty="0" err="1"/>
              <a:t>bón</a:t>
            </a:r>
            <a:r>
              <a:rPr lang="en-US" dirty="0"/>
              <a:t> </a:t>
            </a:r>
            <a:r>
              <a:rPr lang="en-US" dirty="0" err="1"/>
              <a:t>thành</a:t>
            </a:r>
            <a:r>
              <a:rPr lang="en-US" dirty="0"/>
              <a:t> </a:t>
            </a:r>
            <a:r>
              <a:rPr lang="en-US" dirty="0" err="1"/>
              <a:t>phẩm</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phân bón thành phẩm</a:t>
            </a:r>
          </a:p>
          <a:p>
            <a:pPr marL="304165" indent="-304165">
              <a:buClr>
                <a:schemeClr val="tx1"/>
              </a:buClr>
            </a:pPr>
            <a:r>
              <a:rPr lang="en-US" dirty="0">
                <a:latin typeface="UTM Avo" panose="02040603050506020204" pitchFamily="18" charset="0"/>
              </a:rPr>
              <a:t>5</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đóng</a:t>
            </a:r>
            <a:r>
              <a:rPr lang="en-US" dirty="0"/>
              <a:t> bao </a:t>
            </a:r>
            <a:r>
              <a:rPr lang="en-US" dirty="0" err="1"/>
              <a:t>phân</a:t>
            </a:r>
            <a:r>
              <a:rPr lang="en-US" dirty="0"/>
              <a:t> </a:t>
            </a:r>
            <a:r>
              <a:rPr lang="en-US" dirty="0" err="1"/>
              <a:t>bón</a:t>
            </a:r>
            <a:r>
              <a:rPr lang="en-US" dirty="0"/>
              <a:t> </a:t>
            </a:r>
            <a:r>
              <a:rPr lang="en-US" dirty="0" err="1"/>
              <a:t>thành</a:t>
            </a:r>
            <a:r>
              <a:rPr lang="en-US" dirty="0"/>
              <a:t> </a:t>
            </a:r>
            <a:r>
              <a:rPr lang="en-US" dirty="0" err="1"/>
              <a:t>phẩm</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amoniac</a:t>
            </a:r>
            <a:r>
              <a:rPr lang="en-US" dirty="0">
                <a:solidFill>
                  <a:schemeClr val="accent4"/>
                </a:solidFill>
                <a:latin typeface="UTM Aptima" panose="02040603050506020204" pitchFamily="18" charset="0"/>
              </a:rPr>
              <a:t>, phosphate, sulfur, </a:t>
            </a:r>
            <a:r>
              <a:rPr lang="en-US" dirty="0" err="1">
                <a:solidFill>
                  <a:schemeClr val="accent4"/>
                </a:solidFill>
                <a:latin typeface="UTM Aptima" panose="02040603050506020204" pitchFamily="18" charset="0"/>
              </a:rPr>
              <a:t>magie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kali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pha trộn hỗn hợp gồm amoniac, phosphate, sulfur, magie và kali theo tỉ lệ để tạo thành hỗn hợp phân bón cơ bản</a:t>
            </a:r>
            <a:endParaRPr lang="en-US" sz="2400" b="1" i="0" dirty="0">
              <a:effectLst/>
              <a:latin typeface="Söhne"/>
            </a:endParaRPr>
          </a:p>
          <a:p>
            <a:r>
              <a:rPr lang="vi-VN" b="0" i="0" dirty="0">
                <a:effectLst/>
                <a:latin typeface="Open Sans" panose="020B0606030504020204" pitchFamily="34" charset="0"/>
              </a:rPr>
              <a:t>Quá trình pha trộn hỗn hợp phân bón cơ bản đòi hỏi sự chính xác và kiến thức vững về tỷ lệ thành phần. Trong quá trình này, amoniac, phosphate, sulfur, magie và kali được kết hợp một cách tỉ lệ chính xác để tạo ra hỗn hợp có hiệu suất cao. </a:t>
            </a:r>
          </a:p>
          <a:p>
            <a:r>
              <a:rPr lang="vi-VN" b="0" i="0" dirty="0">
                <a:effectLst/>
                <a:latin typeface="Open Sans" panose="020B0606030504020204" pitchFamily="34" charset="0"/>
              </a:rPr>
              <a:t>Amoniac cung cấp nguồn nitơ quan trọng cho cây trồng, trong khi phosphate hỗ trợ sự phát triển của rễ và quá trình trao đổi năng lượng.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9592A8A-FCD1-C8A8-50CE-DD2DC5597EF6}"/>
              </a:ext>
            </a:extLst>
          </p:cNvPr>
          <p:cNvPicPr>
            <a:picLocks noChangeAspect="1"/>
          </p:cNvPicPr>
          <p:nvPr/>
        </p:nvPicPr>
        <p:blipFill>
          <a:blip r:embed="rId3"/>
          <a:stretch>
            <a:fillRect/>
          </a:stretch>
        </p:blipFill>
        <p:spPr>
          <a:xfrm>
            <a:off x="-602332" y="3068960"/>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amoniac</a:t>
            </a:r>
            <a:r>
              <a:rPr lang="en-US" dirty="0">
                <a:solidFill>
                  <a:schemeClr val="accent4"/>
                </a:solidFill>
                <a:latin typeface="UTM Aptima" panose="02040603050506020204" pitchFamily="18" charset="0"/>
              </a:rPr>
              <a:t>, phosphate, sulfur, </a:t>
            </a:r>
            <a:r>
              <a:rPr lang="en-US" dirty="0" err="1">
                <a:solidFill>
                  <a:schemeClr val="accent4"/>
                </a:solidFill>
                <a:latin typeface="UTM Aptima" panose="02040603050506020204" pitchFamily="18" charset="0"/>
              </a:rPr>
              <a:t>magie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kali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pha trộn hỗn hợp gồm amoniac, phosphate, sulfur, magie và kali theo tỉ lệ để tạo thành hỗn hợp phân bón cơ bản</a:t>
            </a:r>
            <a:endParaRPr lang="en-US" sz="2400" b="1" i="0" dirty="0">
              <a:effectLst/>
              <a:latin typeface="Söhne"/>
            </a:endParaRPr>
          </a:p>
          <a:p>
            <a:r>
              <a:rPr lang="vi-VN" b="0" i="0" dirty="0">
                <a:effectLst/>
                <a:latin typeface="Open Sans" panose="020B0606030504020204" pitchFamily="34" charset="0"/>
              </a:rPr>
              <a:t>Trong quá trình pha trộn hỗn hợp phân bón cơ bản, có một số rủi ro và tai nạn cần được đối mặt. Một trong những nguy cơ chính là nguy hiểm liên quan đến amoniac, một chất khí độc hại, đòi hỏi sự thận trọng trong quá trình xử lý. </a:t>
            </a:r>
          </a:p>
          <a:p>
            <a:r>
              <a:rPr lang="vi-VN" b="0" i="0" dirty="0">
                <a:effectLst/>
                <a:latin typeface="Open Sans" panose="020B0606030504020204" pitchFamily="34" charset="0"/>
              </a:rPr>
              <a:t>Sự kết hợp của amoniac, phosphate, sulfur, magie và kali cũng có thể tạo ra hỗn hợp dễ cháy và nổ, yêu cầu điều kiện an toàn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659DEDD-68C6-13FF-F029-43B326FDB594}"/>
              </a:ext>
            </a:extLst>
          </p:cNvPr>
          <p:cNvPicPr>
            <a:picLocks noChangeAspect="1"/>
          </p:cNvPicPr>
          <p:nvPr/>
        </p:nvPicPr>
        <p:blipFill>
          <a:blip r:embed="rId3"/>
          <a:stretch>
            <a:fillRect/>
          </a:stretch>
        </p:blipFill>
        <p:spPr>
          <a:xfrm>
            <a:off x="-602332" y="3068960"/>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amoniac</a:t>
            </a:r>
            <a:r>
              <a:rPr lang="en-US" dirty="0">
                <a:solidFill>
                  <a:schemeClr val="accent4"/>
                </a:solidFill>
                <a:latin typeface="UTM Aptima" panose="02040603050506020204" pitchFamily="18" charset="0"/>
              </a:rPr>
              <a:t>, phosphate, sulfur, </a:t>
            </a:r>
            <a:r>
              <a:rPr lang="en-US" dirty="0" err="1">
                <a:solidFill>
                  <a:schemeClr val="accent4"/>
                </a:solidFill>
                <a:latin typeface="UTM Aptima" panose="02040603050506020204" pitchFamily="18" charset="0"/>
              </a:rPr>
              <a:t>magie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kali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pha trộn hỗn hợp gồm amoniac, phosphate, sulfur, magie và kali theo tỉ lệ để tạo thành hỗn hợp phân bón cơ bản</a:t>
            </a:r>
            <a:endParaRPr lang="en-US" sz="2400" b="1" i="0" dirty="0">
              <a:effectLst/>
              <a:latin typeface="Söhne"/>
            </a:endParaRPr>
          </a:p>
          <a:p>
            <a:r>
              <a:rPr lang="vi-VN" b="0" i="0" dirty="0">
                <a:effectLst/>
                <a:latin typeface="Open Sans" panose="020B0606030504020204" pitchFamily="34" charset="0"/>
              </a:rPr>
              <a:t>Nguyên nhân gây ra tai nạn trong quá trình pha trộn hỗn hợp phân bón có thể bắt nguồn từ nhiều yếu tố khác nhau. Một trong những nguyên nhân chính là thiếu hiểu biết vững về tính chất của từng chất trong hỗn hợp. </a:t>
            </a:r>
          </a:p>
          <a:p>
            <a:r>
              <a:rPr lang="vi-VN" b="0" i="0" dirty="0">
                <a:effectLst/>
                <a:latin typeface="Open Sans" panose="020B0606030504020204" pitchFamily="34" charset="0"/>
              </a:rPr>
              <a:t>Việc không nắm rõ tính chất, tương tác và phản ứng hóa học của amoniac, phosphate, sulfur, magie và kali có thể dẫn đến sự cố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AAAB454-A0F4-682B-BDC7-87E22D8629AD}"/>
              </a:ext>
            </a:extLst>
          </p:cNvPr>
          <p:cNvPicPr>
            <a:picLocks noChangeAspect="1"/>
          </p:cNvPicPr>
          <p:nvPr/>
        </p:nvPicPr>
        <p:blipFill>
          <a:blip r:embed="rId3"/>
          <a:stretch>
            <a:fillRect/>
          </a:stretch>
        </p:blipFill>
        <p:spPr>
          <a:xfrm>
            <a:off x="-602332" y="3068960"/>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amoniac</a:t>
            </a:r>
            <a:r>
              <a:rPr lang="en-US" dirty="0">
                <a:solidFill>
                  <a:schemeClr val="accent4"/>
                </a:solidFill>
                <a:latin typeface="UTM Aptima" panose="02040603050506020204" pitchFamily="18" charset="0"/>
              </a:rPr>
              <a:t>, phosphate, sulfur, </a:t>
            </a:r>
            <a:r>
              <a:rPr lang="en-US" dirty="0" err="1">
                <a:solidFill>
                  <a:schemeClr val="accent4"/>
                </a:solidFill>
                <a:latin typeface="UTM Aptima" panose="02040603050506020204" pitchFamily="18" charset="0"/>
              </a:rPr>
              <a:t>magie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kali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pha trộn hỗn hợp gồm amoniac, phosphate, sulfur, magie và kali theo tỉ lệ để tạo thành hỗn hợp phân bón cơ bản</a:t>
            </a:r>
            <a:endParaRPr lang="en-US" sz="2400" b="1" i="0" dirty="0">
              <a:effectLst/>
              <a:latin typeface="Söhne"/>
            </a:endParaRPr>
          </a:p>
          <a:p>
            <a:pPr algn="l"/>
            <a:r>
              <a:rPr lang="vi-VN" b="0" i="0" dirty="0">
                <a:effectLst/>
                <a:latin typeface="Open Sans" panose="020B0606030504020204" pitchFamily="34" charset="0"/>
              </a:rPr>
              <a:t>Đầu tiên, việc đào tạo nhân viên về tính chất và nguy cơ của từng chất trong hỗn hợp là quan trọng. Đồng thời, thiết lập các quy trình an toàn chặt chẽ, bao gồm cả việc sử dụng thiết bị bảo hộ như kính bảo hộ, găng tay và áo bảo hộ hóa chất.</a:t>
            </a:r>
          </a:p>
          <a:p>
            <a:pPr algn="l"/>
            <a:r>
              <a:rPr lang="vi-VN" b="0" i="0" dirty="0">
                <a:effectLst/>
                <a:latin typeface="Open Sans" panose="020B0606030504020204" pitchFamily="34" charset="0"/>
              </a:rPr>
              <a:t>Quan trắc môi trường lao động đóng vai trò quan trọng trong việc giám sát và đánh giá rủi ro. Sử dụng các thiết bị đo đạc để kiểm tra nồng độ chất độc hại trong không khí và xác định sự hiện diện của các chất hóa học độc hại trong môi trường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6B26080-EB45-914E-9A5D-60A60AE8AEDD}"/>
              </a:ext>
            </a:extLst>
          </p:cNvPr>
          <p:cNvPicPr>
            <a:picLocks noChangeAspect="1"/>
          </p:cNvPicPr>
          <p:nvPr/>
        </p:nvPicPr>
        <p:blipFill>
          <a:blip r:embed="rId3"/>
          <a:stretch>
            <a:fillRect/>
          </a:stretch>
        </p:blipFill>
        <p:spPr>
          <a:xfrm>
            <a:off x="-602332" y="3068960"/>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amoniac</a:t>
            </a:r>
            <a:r>
              <a:rPr lang="en-US" dirty="0">
                <a:solidFill>
                  <a:schemeClr val="accent4"/>
                </a:solidFill>
                <a:latin typeface="UTM Aptima" panose="02040603050506020204" pitchFamily="18" charset="0"/>
              </a:rPr>
              <a:t>, phosphate, sulfur, </a:t>
            </a:r>
            <a:r>
              <a:rPr lang="en-US" dirty="0" err="1">
                <a:solidFill>
                  <a:schemeClr val="accent4"/>
                </a:solidFill>
                <a:latin typeface="UTM Aptima" panose="02040603050506020204" pitchFamily="18" charset="0"/>
              </a:rPr>
              <a:t>magie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kali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pha trộn hỗn hợp gồm amoniac, phosphate, sulfur, magie và kali theo tỉ lệ để tạo thành hỗn hợp phân bón cơ bản</a:t>
            </a:r>
            <a:endParaRPr lang="en-US" sz="2400" b="1" i="0" dirty="0">
              <a:effectLst/>
              <a:latin typeface="Söhne"/>
            </a:endParaRPr>
          </a:p>
          <a:p>
            <a:r>
              <a:rPr lang="vi-VN" b="0" i="0" dirty="0">
                <a:effectLst/>
                <a:latin typeface="Open Sans" panose="020B0606030504020204" pitchFamily="34" charset="0"/>
              </a:rPr>
              <a:t>Quy định an toàn lao động là yếu tố quan trọng để bảo vệ nhân viên trong quá trình pha trộn hỗn hợp phân bón chứa amoniac, phosphate, sulfur, magie và kali. </a:t>
            </a:r>
          </a:p>
          <a:p>
            <a:r>
              <a:rPr lang="vi-VN" b="0" i="0" dirty="0">
                <a:effectLst/>
                <a:latin typeface="Open Sans" panose="020B0606030504020204" pitchFamily="34" charset="0"/>
              </a:rPr>
              <a:t>Theo quy định này, việc đào tạo nhân viên về tính chất và nguy cơ của từng chất là bước quan trọng. Họ cần được hướng dẫn về cách sử dụng thiết bị bảo hộ cá nhân, bao gồm kính bảo hộ, găng tay và áo chống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8A1AD1E-2D7C-76B5-18C9-4E81E480CDD8}"/>
              </a:ext>
            </a:extLst>
          </p:cNvPr>
          <p:cNvPicPr>
            <a:picLocks noChangeAspect="1"/>
          </p:cNvPicPr>
          <p:nvPr/>
        </p:nvPicPr>
        <p:blipFill>
          <a:blip r:embed="rId3"/>
          <a:stretch>
            <a:fillRect/>
          </a:stretch>
        </p:blipFill>
        <p:spPr>
          <a:xfrm>
            <a:off x="-602332" y="3068960"/>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gồm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amoniac</a:t>
            </a:r>
            <a:r>
              <a:rPr lang="en-US" dirty="0">
                <a:solidFill>
                  <a:schemeClr val="accent4"/>
                </a:solidFill>
                <a:latin typeface="UTM Aptima" panose="02040603050506020204" pitchFamily="18" charset="0"/>
              </a:rPr>
              <a:t>, phosphate, sulfur, </a:t>
            </a:r>
            <a:r>
              <a:rPr lang="en-US" dirty="0" err="1">
                <a:solidFill>
                  <a:schemeClr val="accent4"/>
                </a:solidFill>
                <a:latin typeface="UTM Aptima" panose="02040603050506020204" pitchFamily="18" charset="0"/>
              </a:rPr>
              <a:t>magie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kali </a:t>
            </a:r>
            <a:r>
              <a:rPr lang="en-US" dirty="0" err="1">
                <a:solidFill>
                  <a:schemeClr val="accent4"/>
                </a:solidFill>
                <a:latin typeface="UTM Aptima" panose="02040603050506020204" pitchFamily="18" charset="0"/>
              </a:rPr>
              <a:t>theo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tỉ</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lệ</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pha trộn hỗn hợp gồm amoniac, phosphate, sulfur, magie và kali theo tỉ lệ để tạo thành hỗn hợp phân bón cơ bản</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pha trộn hỗn hợp phân bón chứa amoniac, phosphate, sulfur, magie và kali đòi hỏi sự nhanh nhạy và chuẩn bị kỹ thuật. </a:t>
            </a:r>
          </a:p>
          <a:p>
            <a:r>
              <a:rPr lang="vi-VN" b="0" i="0" dirty="0">
                <a:effectLst/>
                <a:latin typeface="Open Sans" panose="020B0606030504020204" pitchFamily="34" charset="0"/>
              </a:rPr>
              <a:t>Trong trường hợp rò rỉ, nguy cơ cháy nổ hoặc tiếp xúc với da, việc đánh giá tình hình ngay lập tức là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4C4DC39-0FF5-1600-FB47-83F931CDF28B}"/>
              </a:ext>
            </a:extLst>
          </p:cNvPr>
          <p:cNvPicPr>
            <a:picLocks noChangeAspect="1"/>
          </p:cNvPicPr>
          <p:nvPr/>
        </p:nvPicPr>
        <p:blipFill>
          <a:blip r:embed="rId3"/>
          <a:stretch>
            <a:fillRect/>
          </a:stretch>
        </p:blipFill>
        <p:spPr>
          <a:xfrm>
            <a:off x="-602332" y="3068960"/>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0"/>
            <a:ext cx="7389911"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hạt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phân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bón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từ</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gồm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amoniac</a:t>
            </a:r>
            <a:r>
              <a:rPr lang="en-US" sz="3600" b="1" dirty="0">
                <a:solidFill>
                  <a:schemeClr val="bg1"/>
                </a:solidFill>
                <a:latin typeface="UTM Aptima" panose="02040603050506020204" pitchFamily="18" charset="0"/>
              </a:rPr>
              <a:t>, phosphate, sulfur, </a:t>
            </a:r>
            <a:r>
              <a:rPr lang="en-US" sz="3600" b="1" dirty="0" err="1">
                <a:solidFill>
                  <a:schemeClr val="bg1"/>
                </a:solidFill>
                <a:latin typeface="UTM Aptima" panose="02040603050506020204" pitchFamily="18" charset="0"/>
              </a:rPr>
              <a:t>magie</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kali</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gồm</a:t>
            </a:r>
            <a:r>
              <a:rPr lang="en-US" b="1" i="0" dirty="0">
                <a:effectLst/>
                <a:latin typeface="Open Sans" panose="020B0606030504020204" pitchFamily="34" charset="0"/>
              </a:rPr>
              <a:t> </a:t>
            </a:r>
            <a:r>
              <a:rPr lang="en-US" b="1" i="0" dirty="0" err="1">
                <a:effectLst/>
                <a:latin typeface="Open Sans" panose="020B0606030504020204" pitchFamily="34" charset="0"/>
              </a:rPr>
              <a:t>amoniac</a:t>
            </a:r>
            <a:r>
              <a:rPr lang="en-US" b="1" i="0" dirty="0">
                <a:effectLst/>
                <a:latin typeface="Open Sans" panose="020B0606030504020204" pitchFamily="34" charset="0"/>
              </a:rPr>
              <a:t>, phosphate, sulfur, </a:t>
            </a:r>
            <a:r>
              <a:rPr lang="en-US" b="1" i="0" dirty="0" err="1">
                <a:effectLst/>
                <a:latin typeface="Open Sans" panose="020B0606030504020204" pitchFamily="34" charset="0"/>
              </a:rPr>
              <a:t>magie</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kali</a:t>
            </a:r>
            <a:r>
              <a:rPr lang="en-US" sz="2000" dirty="0"/>
              <a:t>:</a:t>
            </a:r>
          </a:p>
          <a:p>
            <a:pPr algn="l"/>
            <a:r>
              <a:rPr lang="vi-VN" b="0" i="0" dirty="0">
                <a:effectLst/>
                <a:latin typeface="Open Sans" panose="020B0606030504020204" pitchFamily="34" charset="0"/>
              </a:rPr>
              <a:t>Vận hành máy tạo hạt phân bón từ hỗn hợp chủ yếu bao gồm amoniac, phosphate, sulfur, magie và kali đòi hỏi sự chú ý đặc biệt và kỹ năng chuyên sâu từ các nhân viên. Quá trình này liên quan đến nhiều đặc điểm công việc quan trọng.</a:t>
            </a:r>
          </a:p>
          <a:p>
            <a:pPr algn="l"/>
            <a:r>
              <a:rPr lang="vi-VN" b="0" i="0" dirty="0">
                <a:effectLst/>
                <a:latin typeface="Open Sans" panose="020B0606030504020204" pitchFamily="34" charset="0"/>
              </a:rPr>
              <a:t>Đầu tiên, người làm việc cần hiểu rõ về tỷ lệ hỗn hợp nguyên liệu. Điều này yêu cầu kiến thức vững về tính chất hóa học và tỉ lệ phối trộn tối ưu để đảm bảo chất lượng cao của sản phẩm cuối cùng. Việc đảm bảo sự đồng đều trong quá trình trộn là quan trọng để ngăn chặn hiện tượng biến động không mong muốn trong thành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C0A736E-5998-4608-6D70-800F81C793CC}"/>
              </a:ext>
            </a:extLst>
          </p:cNvPr>
          <p:cNvPicPr>
            <a:picLocks noChangeAspect="1"/>
          </p:cNvPicPr>
          <p:nvPr/>
        </p:nvPicPr>
        <p:blipFill>
          <a:blip r:embed="rId3"/>
          <a:stretch>
            <a:fillRect/>
          </a:stretch>
        </p:blipFill>
        <p:spPr>
          <a:xfrm>
            <a:off x="6058761" y="988491"/>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2700"/>
            <a:ext cx="731790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hạt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phân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bón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từ</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gồm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amoniac</a:t>
            </a:r>
            <a:r>
              <a:rPr lang="en-US" sz="3600" b="1" dirty="0">
                <a:solidFill>
                  <a:schemeClr val="bg1"/>
                </a:solidFill>
                <a:latin typeface="UTM Aptima" panose="02040603050506020204" pitchFamily="18" charset="0"/>
              </a:rPr>
              <a:t>, phosphate, sulfur, </a:t>
            </a:r>
            <a:r>
              <a:rPr lang="en-US" sz="3600" b="1" dirty="0" err="1">
                <a:solidFill>
                  <a:schemeClr val="bg1"/>
                </a:solidFill>
                <a:latin typeface="UTM Aptima" panose="02040603050506020204" pitchFamily="18" charset="0"/>
              </a:rPr>
              <a:t>magie</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kali</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gồm</a:t>
            </a:r>
            <a:r>
              <a:rPr lang="en-US" b="1" i="0" dirty="0">
                <a:effectLst/>
                <a:latin typeface="Open Sans" panose="020B0606030504020204" pitchFamily="34" charset="0"/>
              </a:rPr>
              <a:t> </a:t>
            </a:r>
            <a:r>
              <a:rPr lang="en-US" b="1" i="0" dirty="0" err="1">
                <a:effectLst/>
                <a:latin typeface="Open Sans" panose="020B0606030504020204" pitchFamily="34" charset="0"/>
              </a:rPr>
              <a:t>amoniac</a:t>
            </a:r>
            <a:r>
              <a:rPr lang="en-US" b="1" i="0" dirty="0">
                <a:effectLst/>
                <a:latin typeface="Open Sans" panose="020B0606030504020204" pitchFamily="34" charset="0"/>
              </a:rPr>
              <a:t>, phosphate, sulfur, </a:t>
            </a:r>
            <a:r>
              <a:rPr lang="en-US" b="1" i="0" dirty="0" err="1">
                <a:effectLst/>
                <a:latin typeface="Open Sans" panose="020B0606030504020204" pitchFamily="34" charset="0"/>
              </a:rPr>
              <a:t>magie</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kali</a:t>
            </a:r>
            <a:r>
              <a:rPr lang="en-US" sz="2000" dirty="0"/>
              <a:t>:</a:t>
            </a:r>
          </a:p>
          <a:p>
            <a:pPr algn="l"/>
            <a:r>
              <a:rPr lang="vi-VN" b="0" i="0" dirty="0">
                <a:effectLst/>
                <a:latin typeface="Open Sans" panose="020B0606030504020204" pitchFamily="34" charset="0"/>
              </a:rPr>
              <a:t>Trong quá trình vận hành máy tạo hạt phân bón từ hỗn hợp chứa amoniac, phosphate, sulfur, magie và kali, có một số rủi ro liên quan đến các dạng tai nạn cần được chú ý. </a:t>
            </a:r>
          </a:p>
          <a:p>
            <a:pPr algn="l"/>
            <a:r>
              <a:rPr lang="vi-VN" b="0" i="0" dirty="0">
                <a:effectLst/>
                <a:latin typeface="Open Sans" panose="020B0606030504020204" pitchFamily="34" charset="0"/>
              </a:rPr>
              <a:t>Một trong những vấn đề quan trọng nhất là liên quan đến tính chất hóa học của các nguyên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3EE677E-ED52-3CBF-F77B-01AD6B55B9AE}"/>
              </a:ext>
            </a:extLst>
          </p:cNvPr>
          <p:cNvPicPr>
            <a:picLocks noChangeAspect="1"/>
          </p:cNvPicPr>
          <p:nvPr/>
        </p:nvPicPr>
        <p:blipFill>
          <a:blip r:embed="rId3"/>
          <a:stretch>
            <a:fillRect/>
          </a:stretch>
        </p:blipFill>
        <p:spPr>
          <a:xfrm>
            <a:off x="6058761" y="988491"/>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16632"/>
            <a:ext cx="789396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hạt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phân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bón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từ</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gồm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amoniac</a:t>
            </a:r>
            <a:r>
              <a:rPr lang="en-US" sz="3600" b="1" dirty="0">
                <a:solidFill>
                  <a:schemeClr val="bg1"/>
                </a:solidFill>
                <a:latin typeface="UTM Aptima" panose="02040603050506020204" pitchFamily="18" charset="0"/>
              </a:rPr>
              <a:t>, phosphate, sulfur, </a:t>
            </a:r>
            <a:r>
              <a:rPr lang="en-US" sz="3600" b="1" dirty="0" err="1">
                <a:solidFill>
                  <a:schemeClr val="bg1"/>
                </a:solidFill>
                <a:latin typeface="UTM Aptima" panose="02040603050506020204" pitchFamily="18" charset="0"/>
              </a:rPr>
              <a:t>magie</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kali</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gồm</a:t>
            </a:r>
            <a:r>
              <a:rPr lang="en-US" b="1" i="0" dirty="0">
                <a:effectLst/>
                <a:latin typeface="Open Sans" panose="020B0606030504020204" pitchFamily="34" charset="0"/>
              </a:rPr>
              <a:t> </a:t>
            </a:r>
            <a:r>
              <a:rPr lang="en-US" b="1" i="0" dirty="0" err="1">
                <a:effectLst/>
                <a:latin typeface="Open Sans" panose="020B0606030504020204" pitchFamily="34" charset="0"/>
              </a:rPr>
              <a:t>amoniac</a:t>
            </a:r>
            <a:r>
              <a:rPr lang="en-US" b="1" i="0" dirty="0">
                <a:effectLst/>
                <a:latin typeface="Open Sans" panose="020B0606030504020204" pitchFamily="34" charset="0"/>
              </a:rPr>
              <a:t>, phosphate, sulfur, </a:t>
            </a:r>
            <a:r>
              <a:rPr lang="en-US" b="1" i="0" dirty="0" err="1">
                <a:effectLst/>
                <a:latin typeface="Open Sans" panose="020B0606030504020204" pitchFamily="34" charset="0"/>
              </a:rPr>
              <a:t>magie</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kali</a:t>
            </a:r>
            <a:r>
              <a:rPr lang="en-US" sz="2000" dirty="0"/>
              <a:t>:</a:t>
            </a:r>
          </a:p>
          <a:p>
            <a:pPr algn="l"/>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phân</a:t>
            </a:r>
            <a:r>
              <a:rPr lang="en-US" b="0" i="0" dirty="0">
                <a:effectLst/>
                <a:latin typeface="Open Sans" panose="020B0606030504020204" pitchFamily="34" charset="0"/>
              </a:rPr>
              <a:t> </a:t>
            </a:r>
            <a:r>
              <a:rPr lang="en-US" b="0" i="0" dirty="0" err="1">
                <a:effectLst/>
                <a:latin typeface="Open Sans" panose="020B0606030504020204" pitchFamily="34" charset="0"/>
              </a:rPr>
              <a:t>bón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amoniac</a:t>
            </a:r>
            <a:r>
              <a:rPr lang="en-US" b="0" i="0" dirty="0">
                <a:effectLst/>
                <a:latin typeface="Open Sans" panose="020B0606030504020204" pitchFamily="34" charset="0"/>
              </a:rPr>
              <a:t>, phosphate, sulfur, </a:t>
            </a:r>
            <a:r>
              <a:rPr lang="en-US" b="0" i="0" dirty="0" err="1">
                <a:effectLst/>
                <a:latin typeface="Open Sans" panose="020B0606030504020204" pitchFamily="34" charset="0"/>
              </a:rPr>
              <a:t>magie</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kali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loạt</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phức</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endParaRPr lang="vi-VN" b="0" i="0" dirty="0">
              <a:effectLst/>
              <a:latin typeface="Open Sans" panose="020B0606030504020204" pitchFamily="34" charset="0"/>
            </a:endParaRP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rộng</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học</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010D392-72C3-1D9D-7368-BE3375AF5132}"/>
              </a:ext>
            </a:extLst>
          </p:cNvPr>
          <p:cNvPicPr>
            <a:picLocks noChangeAspect="1"/>
          </p:cNvPicPr>
          <p:nvPr/>
        </p:nvPicPr>
        <p:blipFill>
          <a:blip r:embed="rId3"/>
          <a:stretch>
            <a:fillRect/>
          </a:stretch>
        </p:blipFill>
        <p:spPr>
          <a:xfrm>
            <a:off x="6058761" y="988491"/>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16632"/>
            <a:ext cx="753392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hạt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phân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bón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từ</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gồm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amoniac</a:t>
            </a:r>
            <a:r>
              <a:rPr lang="en-US" sz="3600" b="1" dirty="0">
                <a:solidFill>
                  <a:schemeClr val="bg1"/>
                </a:solidFill>
                <a:latin typeface="UTM Aptima" panose="02040603050506020204" pitchFamily="18" charset="0"/>
              </a:rPr>
              <a:t>, phosphate, sulfur, </a:t>
            </a:r>
            <a:r>
              <a:rPr lang="en-US" sz="3600" b="1" dirty="0" err="1">
                <a:solidFill>
                  <a:schemeClr val="bg1"/>
                </a:solidFill>
                <a:latin typeface="UTM Aptima" panose="02040603050506020204" pitchFamily="18" charset="0"/>
              </a:rPr>
              <a:t>magie</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kali</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gồm</a:t>
            </a:r>
            <a:r>
              <a:rPr lang="en-US" b="1" i="0" dirty="0">
                <a:effectLst/>
                <a:latin typeface="Open Sans" panose="020B0606030504020204" pitchFamily="34" charset="0"/>
              </a:rPr>
              <a:t> </a:t>
            </a:r>
            <a:r>
              <a:rPr lang="en-US" b="1" i="0" dirty="0" err="1">
                <a:effectLst/>
                <a:latin typeface="Open Sans" panose="020B0606030504020204" pitchFamily="34" charset="0"/>
              </a:rPr>
              <a:t>amoniac</a:t>
            </a:r>
            <a:r>
              <a:rPr lang="en-US" b="1" i="0" dirty="0">
                <a:effectLst/>
                <a:latin typeface="Open Sans" panose="020B0606030504020204" pitchFamily="34" charset="0"/>
              </a:rPr>
              <a:t>, phosphate, sulfur, </a:t>
            </a:r>
            <a:r>
              <a:rPr lang="en-US" b="1" i="0" dirty="0" err="1">
                <a:effectLst/>
                <a:latin typeface="Open Sans" panose="020B0606030504020204" pitchFamily="34" charset="0"/>
              </a:rPr>
              <a:t>magie</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kali</a:t>
            </a:r>
            <a:r>
              <a:rPr lang="en-US" sz="2000" dirty="0"/>
              <a:t>:</a:t>
            </a:r>
          </a:p>
          <a:p>
            <a:pPr algn="l"/>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phân</a:t>
            </a:r>
            <a:r>
              <a:rPr lang="en-US" b="0" i="0" dirty="0">
                <a:effectLst/>
                <a:latin typeface="Open Sans" panose="020B0606030504020204" pitchFamily="34" charset="0"/>
              </a:rPr>
              <a:t> </a:t>
            </a:r>
            <a:r>
              <a:rPr lang="en-US" b="0" i="0" dirty="0" err="1">
                <a:effectLst/>
                <a:latin typeface="Open Sans" panose="020B0606030504020204" pitchFamily="34" charset="0"/>
              </a:rPr>
              <a:t>bón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amoniac</a:t>
            </a:r>
            <a:r>
              <a:rPr lang="en-US" b="0" i="0" dirty="0">
                <a:effectLst/>
                <a:latin typeface="Open Sans" panose="020B0606030504020204" pitchFamily="34" charset="0"/>
              </a:rPr>
              <a:t>, phosphate, sulfur, </a:t>
            </a:r>
            <a:r>
              <a:rPr lang="en-US" b="0" i="0" dirty="0" err="1">
                <a:effectLst/>
                <a:latin typeface="Open Sans" panose="020B0606030504020204" pitchFamily="34" charset="0"/>
              </a:rPr>
              <a:t>magie</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kali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chuỗi</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endParaRPr lang="vi-VN" b="0" i="0" dirty="0">
              <a:effectLst/>
              <a:latin typeface="Open Sans" panose="020B0606030504020204" pitchFamily="34" charset="0"/>
            </a:endParaRPr>
          </a:p>
          <a:p>
            <a:pPr algn="l"/>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D0FE3DC-13E2-F0F2-A75E-9C5A0018E5C3}"/>
              </a:ext>
            </a:extLst>
          </p:cNvPr>
          <p:cNvPicPr>
            <a:picLocks noChangeAspect="1"/>
          </p:cNvPicPr>
          <p:nvPr/>
        </p:nvPicPr>
        <p:blipFill>
          <a:blip r:embed="rId3"/>
          <a:stretch>
            <a:fillRect/>
          </a:stretch>
        </p:blipFill>
        <p:spPr>
          <a:xfrm>
            <a:off x="6058761" y="988491"/>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16632"/>
            <a:ext cx="767794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hạt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phân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bón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từ</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gồm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amoniac</a:t>
            </a:r>
            <a:r>
              <a:rPr lang="en-US" sz="3600" b="1" dirty="0">
                <a:solidFill>
                  <a:schemeClr val="bg1"/>
                </a:solidFill>
                <a:latin typeface="UTM Aptima" panose="02040603050506020204" pitchFamily="18" charset="0"/>
              </a:rPr>
              <a:t>, phosphate, sulfur, </a:t>
            </a:r>
            <a:r>
              <a:rPr lang="en-US" sz="3600" b="1" dirty="0" err="1">
                <a:solidFill>
                  <a:schemeClr val="bg1"/>
                </a:solidFill>
                <a:latin typeface="UTM Aptima" panose="02040603050506020204" pitchFamily="18" charset="0"/>
              </a:rPr>
              <a:t>magie</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kali</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gồm</a:t>
            </a:r>
            <a:r>
              <a:rPr lang="en-US" b="1" i="0" dirty="0">
                <a:effectLst/>
                <a:latin typeface="Open Sans" panose="020B0606030504020204" pitchFamily="34" charset="0"/>
              </a:rPr>
              <a:t> </a:t>
            </a:r>
            <a:r>
              <a:rPr lang="en-US" b="1" i="0" dirty="0" err="1">
                <a:effectLst/>
                <a:latin typeface="Open Sans" panose="020B0606030504020204" pitchFamily="34" charset="0"/>
              </a:rPr>
              <a:t>amoniac</a:t>
            </a:r>
            <a:r>
              <a:rPr lang="en-US" b="1" i="0" dirty="0">
                <a:effectLst/>
                <a:latin typeface="Open Sans" panose="020B0606030504020204" pitchFamily="34" charset="0"/>
              </a:rPr>
              <a:t>, phosphate, sulfur, </a:t>
            </a:r>
            <a:r>
              <a:rPr lang="en-US" b="1" i="0" dirty="0" err="1">
                <a:effectLst/>
                <a:latin typeface="Open Sans" panose="020B0606030504020204" pitchFamily="34" charset="0"/>
              </a:rPr>
              <a:t>magie</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kali</a:t>
            </a:r>
            <a:r>
              <a:rPr lang="en-US" sz="2000" dirty="0"/>
              <a:t>:</a:t>
            </a:r>
          </a:p>
          <a:p>
            <a:pPr algn="l"/>
            <a:r>
              <a:rPr lang="en-US" b="0" i="0" dirty="0">
                <a:effectLst/>
                <a:latin typeface="Open Sans" panose="020B0606030504020204" pitchFamily="34" charset="0"/>
              </a:rPr>
              <a:t>Quy </a:t>
            </a:r>
            <a:r>
              <a:rPr lang="en-US" b="0" i="0" dirty="0" err="1">
                <a:effectLst/>
                <a:latin typeface="Open Sans" panose="020B0606030504020204" pitchFamily="34" charset="0"/>
              </a:rPr>
              <a:t>định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phân</a:t>
            </a:r>
            <a:r>
              <a:rPr lang="en-US" b="0" i="0" dirty="0">
                <a:effectLst/>
                <a:latin typeface="Open Sans" panose="020B0606030504020204" pitchFamily="34" charset="0"/>
              </a:rPr>
              <a:t> </a:t>
            </a:r>
            <a:r>
              <a:rPr lang="en-US" b="0" i="0" dirty="0" err="1">
                <a:effectLst/>
                <a:latin typeface="Open Sans" panose="020B0606030504020204" pitchFamily="34" charset="0"/>
              </a:rPr>
              <a:t>bón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amoniac</a:t>
            </a:r>
            <a:r>
              <a:rPr lang="en-US" b="0" i="0" dirty="0">
                <a:effectLst/>
                <a:latin typeface="Open Sans" panose="020B0606030504020204" pitchFamily="34" charset="0"/>
              </a:rPr>
              <a:t>, phosphate, sulfur, </a:t>
            </a:r>
            <a:r>
              <a:rPr lang="en-US" b="0" i="0" dirty="0" err="1">
                <a:effectLst/>
                <a:latin typeface="Open Sans" panose="020B0606030504020204" pitchFamily="34" charset="0"/>
              </a:rPr>
              <a:t>magie</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kali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r>
              <a:rPr lang="en-US" b="0" i="0" dirty="0" err="1">
                <a:effectLst/>
                <a:latin typeface="Open Sans" panose="020B0606030504020204" pitchFamily="34" charset="0"/>
              </a:rPr>
              <a:t>khỏe</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endParaRPr lang="vi-VN" b="0" i="0" dirty="0">
              <a:effectLst/>
              <a:latin typeface="Open Sans" panose="020B0606030504020204" pitchFamily="34" charset="0"/>
            </a:endParaRPr>
          </a:p>
          <a:p>
            <a:pPr algn="l"/>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học</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chúng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CA0DB54-BC4C-1AF6-7B57-E4189C445BB1}"/>
              </a:ext>
            </a:extLst>
          </p:cNvPr>
          <p:cNvPicPr>
            <a:picLocks noChangeAspect="1"/>
          </p:cNvPicPr>
          <p:nvPr/>
        </p:nvPicPr>
        <p:blipFill>
          <a:blip r:embed="rId3"/>
          <a:stretch>
            <a:fillRect/>
          </a:stretch>
        </p:blipFill>
        <p:spPr>
          <a:xfrm>
            <a:off x="6058761" y="988491"/>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21804" y="116632"/>
            <a:ext cx="7749951"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tạo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hạt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phân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bón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từ</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gồm</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amoniac</a:t>
            </a:r>
            <a:r>
              <a:rPr lang="en-US" sz="3600" b="1" dirty="0">
                <a:solidFill>
                  <a:schemeClr val="bg1"/>
                </a:solidFill>
                <a:latin typeface="UTM Aptima" panose="02040603050506020204" pitchFamily="18" charset="0"/>
              </a:rPr>
              <a:t>, phosphate, sulfur, </a:t>
            </a:r>
            <a:r>
              <a:rPr lang="en-US" sz="3600" b="1" dirty="0" err="1">
                <a:solidFill>
                  <a:schemeClr val="bg1"/>
                </a:solidFill>
                <a:latin typeface="UTM Aptima" panose="02040603050506020204" pitchFamily="18" charset="0"/>
              </a:rPr>
              <a:t>magie</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kali</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gồm</a:t>
            </a:r>
            <a:r>
              <a:rPr lang="en-US" b="1" i="0" dirty="0">
                <a:effectLst/>
                <a:latin typeface="Open Sans" panose="020B0606030504020204" pitchFamily="34" charset="0"/>
              </a:rPr>
              <a:t> </a:t>
            </a:r>
            <a:r>
              <a:rPr lang="en-US" b="1" i="0" dirty="0" err="1">
                <a:effectLst/>
                <a:latin typeface="Open Sans" panose="020B0606030504020204" pitchFamily="34" charset="0"/>
              </a:rPr>
              <a:t>amoniac</a:t>
            </a:r>
            <a:r>
              <a:rPr lang="en-US" b="1" i="0" dirty="0">
                <a:effectLst/>
                <a:latin typeface="Open Sans" panose="020B0606030504020204" pitchFamily="34" charset="0"/>
              </a:rPr>
              <a:t>, phosphate, sulfur, </a:t>
            </a:r>
            <a:r>
              <a:rPr lang="en-US" b="1" i="0" dirty="0" err="1">
                <a:effectLst/>
                <a:latin typeface="Open Sans" panose="020B0606030504020204" pitchFamily="34" charset="0"/>
              </a:rPr>
              <a:t>magie</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kali</a:t>
            </a:r>
            <a:r>
              <a:rPr lang="en-US" sz="2000" dirty="0"/>
              <a:t>:</a:t>
            </a:r>
          </a:p>
          <a:p>
            <a:pPr algn="l"/>
            <a:r>
              <a:rPr lang="vi-VN" b="0" i="0" dirty="0">
                <a:effectLst/>
                <a:latin typeface="Open Sans" panose="020B0606030504020204" pitchFamily="34" charset="0"/>
              </a:rPr>
              <a:t>Đầu tiên, nhân viên cần ngay lập tức thông báo về sự cố và kích động hệ thống cảnh báo khẩn cấp. Việc này giúp thông báo cho toàn bộ nhóm làm việc và các cơ quan chức năng về tình hình nguy hiểm.</a:t>
            </a:r>
          </a:p>
          <a:p>
            <a:pPr algn="l"/>
            <a:r>
              <a:rPr lang="vi-VN" b="0" i="0" dirty="0">
                <a:effectLst/>
                <a:latin typeface="Open Sans" panose="020B0606030504020204" pitchFamily="34" charset="0"/>
              </a:rPr>
              <a:t>Tiếp theo, việc sơ tán nhân viên khỏi khu vực nguy hiểm là ưu tiên hàng đầu. Sử dụng các lộ trình an toàn đã được đề xuất trước đó để đảm bảo mọi người có thể rời khỏi khu vực nhanh chóng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51D4951-C8A6-634C-2BB4-52AC0941F92D}"/>
              </a:ext>
            </a:extLst>
          </p:cNvPr>
          <p:cNvPicPr>
            <a:picLocks noChangeAspect="1"/>
          </p:cNvPicPr>
          <p:nvPr/>
        </p:nvPicPr>
        <p:blipFill>
          <a:blip r:embed="rId3"/>
          <a:stretch>
            <a:fillRect/>
          </a:stretch>
        </p:blipFill>
        <p:spPr>
          <a:xfrm>
            <a:off x="6058761" y="988491"/>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sản xuất phân bón, việc sấy khô hạt phân bón đóng vai trò quan trọng để tạo ra sản phẩm cuối cùng có chất lượng cao. </a:t>
            </a:r>
          </a:p>
          <a:p>
            <a:pPr algn="l">
              <a:lnSpc>
                <a:spcPct val="120000"/>
              </a:lnSpc>
            </a:pPr>
            <a:r>
              <a:rPr lang="vi-VN" b="0" i="0" dirty="0">
                <a:effectLst/>
                <a:latin typeface="Open Sans" panose="020B0606030504020204" pitchFamily="34" charset="0"/>
              </a:rPr>
              <a:t>Quy trình sấy khô này đòi hỏi sự chú ý đặc biệt đến một số đặc điểm quan trọng để đảm bảo hiệu suất và chất lượng.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6FE1E26-C4DF-E3D2-4F6C-DE4747BD429B}"/>
              </a:ext>
            </a:extLst>
          </p:cNvPr>
          <p:cNvPicPr>
            <a:picLocks noChangeAspect="1"/>
          </p:cNvPicPr>
          <p:nvPr/>
        </p:nvPicPr>
        <p:blipFill>
          <a:blip r:embed="rId3"/>
          <a:stretch>
            <a:fillRect/>
          </a:stretch>
        </p:blipFill>
        <p:spPr>
          <a:xfrm>
            <a:off x="-242292" y="2996952"/>
            <a:ext cx="5171498" cy="517149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sấy khô hạt phân bón, có thể xảy ra nhiều dạng tai nạn tiềm ẩn đe dọa đến cả quy trình sản xuất và an toàn lao động. </a:t>
            </a:r>
          </a:p>
          <a:p>
            <a:pPr algn="l">
              <a:lnSpc>
                <a:spcPct val="120000"/>
              </a:lnSpc>
            </a:pPr>
            <a:r>
              <a:rPr lang="vi-VN" b="0" i="0" dirty="0">
                <a:effectLst/>
                <a:latin typeface="Open Sans" panose="020B0606030504020204" pitchFamily="34" charset="0"/>
              </a:rPr>
              <a:t>Một trong những rủi ro phổ biến là tai nạn nổ do sự tích tụ không kiểm soát của hơi, khí hoặc bụi phân bón. Điều này đặt ra yêu cầu cao về quản lý và kiểm soát an toàn hóa chất trong quá trình sấy.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36C4F1A-3DF6-919E-3E46-42EBAF51520A}"/>
              </a:ext>
            </a:extLst>
          </p:cNvPr>
          <p:cNvPicPr>
            <a:picLocks noChangeAspect="1"/>
          </p:cNvPicPr>
          <p:nvPr/>
        </p:nvPicPr>
        <p:blipFill>
          <a:blip r:embed="rId3"/>
          <a:stretch>
            <a:fillRect/>
          </a:stretch>
        </p:blipFill>
        <p:spPr>
          <a:xfrm>
            <a:off x="-242292" y="2996952"/>
            <a:ext cx="5171498" cy="517149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sấy khô hạt phân bón có thể xuất phát từ nhiều nguyên nhân khác nhau. Một trong những nguyên nhân chính là sự không kiểm soát của các yếu tố nhiệt độ, khiến cho quá trình sấy trở nên không ổn định. </a:t>
            </a:r>
          </a:p>
          <a:p>
            <a:pPr algn="l">
              <a:lnSpc>
                <a:spcPct val="120000"/>
              </a:lnSpc>
            </a:pPr>
            <a:r>
              <a:rPr lang="vi-VN" b="0" i="0" dirty="0">
                <a:effectLst/>
                <a:latin typeface="Open Sans" panose="020B0606030504020204" pitchFamily="34" charset="0"/>
              </a:rPr>
              <a:t>Sự thay đổi đột ngột trong nhiệt độ có thể dẫn đến nổ hoặc biến đổi không mong muốn trong chất lượng phân bón.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E68003E-B1A4-05EC-8BA2-86B715A72CFA}"/>
              </a:ext>
            </a:extLst>
          </p:cNvPr>
          <p:cNvPicPr>
            <a:picLocks noChangeAspect="1"/>
          </p:cNvPicPr>
          <p:nvPr/>
        </p:nvPicPr>
        <p:blipFill>
          <a:blip r:embed="rId3"/>
          <a:stretch>
            <a:fillRect/>
          </a:stretch>
        </p:blipFill>
        <p:spPr>
          <a:xfrm>
            <a:off x="-242292" y="2996952"/>
            <a:ext cx="5171498" cy="517149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sấy khô hạt phân bón, việc thực hiện các biện pháp an toàn là vô cùng quan trọng. </a:t>
            </a:r>
          </a:p>
          <a:p>
            <a:pPr algn="l">
              <a:lnSpc>
                <a:spcPct val="120000"/>
              </a:lnSpc>
            </a:pPr>
            <a:r>
              <a:rPr lang="vi-VN" b="0" i="0" dirty="0">
                <a:effectLst/>
                <a:latin typeface="Open Sans" panose="020B0606030504020204" pitchFamily="34" charset="0"/>
              </a:rPr>
              <a:t>Trước hết, cần thiết lập hệ thống kiểm soát nhiệt độ chính xác để tránh tình trạng tăng đột ngột hoặc giảm đột ngột, đồng thời sử dụng cảm biến nhiệt độ đáng tin cậy.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701377-9461-18D4-8474-57A854844F42}"/>
              </a:ext>
            </a:extLst>
          </p:cNvPr>
          <p:cNvPicPr>
            <a:picLocks noChangeAspect="1"/>
          </p:cNvPicPr>
          <p:nvPr/>
        </p:nvPicPr>
        <p:blipFill>
          <a:blip r:embed="rId3"/>
          <a:stretch>
            <a:fillRect/>
          </a:stretch>
        </p:blipFill>
        <p:spPr>
          <a:xfrm>
            <a:off x="-242292" y="2996952"/>
            <a:ext cx="5171498" cy="517149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sấy khô hạt phân bón là vô cùng quan trọng để bảo vệ nguồn nhân lực và tài sản. </a:t>
            </a:r>
          </a:p>
          <a:p>
            <a:pPr algn="l">
              <a:lnSpc>
                <a:spcPct val="120000"/>
              </a:lnSpc>
            </a:pPr>
            <a:r>
              <a:rPr lang="vi-VN" b="0" i="0" dirty="0">
                <a:effectLst/>
                <a:latin typeface="Open Sans" panose="020B0606030504020204" pitchFamily="34" charset="0"/>
              </a:rPr>
              <a:t>Các nhân viên cần được đào tạo về các biện pháp an toàn, bao gồm việc sử dụng thiết bị bảo vệ cá nhân như mũ bảo hiểm, khẩu trang và áo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C6730F4-1B1B-770C-6428-CA2C303DEDAB}"/>
              </a:ext>
            </a:extLst>
          </p:cNvPr>
          <p:cNvPicPr>
            <a:picLocks noChangeAspect="1"/>
          </p:cNvPicPr>
          <p:nvPr/>
        </p:nvPicPr>
        <p:blipFill>
          <a:blip r:embed="rId3"/>
          <a:stretch>
            <a:fillRect/>
          </a:stretch>
        </p:blipFill>
        <p:spPr>
          <a:xfrm>
            <a:off x="-242292" y="2996952"/>
            <a:ext cx="5171498" cy="517149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hạt</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phân</a:t>
            </a:r>
            <a:r>
              <a:rPr lang="en-US" dirty="0">
                <a:latin typeface="UTM Aptima" panose="02040603050506020204" pitchFamily="18" charset="0"/>
              </a:rPr>
              <a:t> </a:t>
            </a:r>
            <a:r>
              <a:rPr lang="en-US" dirty="0" err="1">
                <a:latin typeface="UTM Aptima" panose="02040603050506020204" pitchFamily="18" charset="0"/>
              </a:rPr>
              <a:t>bón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trong quá trình sấy khô hạt phân bón, việc xử lý tình huống một cách nhanh chóng và hiệu quả là quan trọng để giảm thiểu hậu quả. </a:t>
            </a:r>
          </a:p>
          <a:p>
            <a:pPr algn="l">
              <a:lnSpc>
                <a:spcPct val="120000"/>
              </a:lnSpc>
            </a:pPr>
            <a:r>
              <a:rPr lang="vi-VN" b="0" i="0" dirty="0">
                <a:effectLst/>
                <a:latin typeface="Open Sans" panose="020B0606030504020204" pitchFamily="34" charset="0"/>
              </a:rPr>
              <a:t>Đầu tiên, cần thông báo ngay lập tức về tai nạn cho tất cả nhân viên và các bên liên quan, kèm theo việc kích hoạt hệ thống cảnh báo để hạn chế nguy cơ lây nhiễm và tổn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74C838-26B7-73F9-5969-664877649201}"/>
              </a:ext>
            </a:extLst>
          </p:cNvPr>
          <p:cNvPicPr>
            <a:picLocks noChangeAspect="1"/>
          </p:cNvPicPr>
          <p:nvPr/>
        </p:nvPicPr>
        <p:blipFill>
          <a:blip r:embed="rId3"/>
          <a:stretch>
            <a:fillRect/>
          </a:stretch>
        </p:blipFill>
        <p:spPr>
          <a:xfrm>
            <a:off x="-242292" y="2996952"/>
            <a:ext cx="5171498" cy="517149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905529" cy="990600"/>
          </a:xfrm>
        </p:spPr>
        <p:txBody>
          <a:bodyPr>
            <a:noAutofit/>
          </a:bodyPr>
          <a:lstStyle/>
          <a:p>
            <a:r>
              <a:rPr lang="vi-VN" sz="3600" dirty="0">
                <a:latin typeface="UTM Aptima" panose="02040603050506020204" pitchFamily="18" charset="0"/>
              </a:rPr>
              <a:t>K</a:t>
            </a:r>
            <a:r>
              <a:rPr lang="vi-VN" sz="3600" b="1" dirty="0">
                <a:latin typeface="UTM Aptima" panose="02040603050506020204" pitchFamily="18" charset="0"/>
              </a:rPr>
              <a:t>iểm tra chất lượng phân bón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phân bón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phân bón thành phẩm, có những đặc điểm quan trọng mà các chuyên gia phải tập trung để đảm bảo rằng sản phẩm đáp ứng các tiêu chuẩn chất lượng và an toàn. </a:t>
            </a:r>
          </a:p>
          <a:p>
            <a:pPr algn="l"/>
            <a:r>
              <a:rPr lang="vi-VN" b="0" i="0" dirty="0">
                <a:solidFill>
                  <a:srgbClr val="4C4F5A"/>
                </a:solidFill>
                <a:effectLst/>
                <a:latin typeface="Open Sans" panose="020B0606030504020204" pitchFamily="34" charset="0"/>
              </a:rPr>
              <a:t>Một trong những khía cạnh quan trọng nhất là kiểm tra thành phần hóa học của phân bón, đặc biệt là nồng độ các chất dinh dưỡng như nitơ, phosphorus, và potassium.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265569" cy="990600"/>
          </a:xfrm>
        </p:spPr>
        <p:txBody>
          <a:bodyPr>
            <a:noAutofit/>
          </a:bodyPr>
          <a:lstStyle/>
          <a:p>
            <a:r>
              <a:rPr lang="vi-VN" sz="3600" b="1" dirty="0">
                <a:latin typeface="UTM Aptima" panose="02040603050506020204" pitchFamily="18" charset="0"/>
              </a:rPr>
              <a:t>Kiểm tra chất lượng phân bón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phân bón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phân bón, các dạng tai nạn có thể xảy ra và ảnh hưởng đến quy trình sản xuất. </a:t>
            </a:r>
          </a:p>
          <a:p>
            <a:pPr algn="l"/>
            <a:r>
              <a:rPr lang="vi-VN" b="0" i="0" dirty="0">
                <a:solidFill>
                  <a:srgbClr val="4C4F5A"/>
                </a:solidFill>
                <a:effectLst/>
                <a:latin typeface="Open Sans" panose="020B0606030504020204" pitchFamily="34" charset="0"/>
              </a:rPr>
              <a:t>Một trong những rủi ro phổ biến là tai nạn hóa học, khi nhân viên tiếp xúc với các chất phân bón có thể gây kích ứng hoặc nguy hiểm cho sức khỏe. Để ngăn chặn điều này, việc sử dụng trang thiết bị bảo hộ và tuân thủ các quy tắc an toàn là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vi-VN" sz="3600" b="1" dirty="0">
                <a:latin typeface="UTM Aptima" panose="02040603050506020204" pitchFamily="18" charset="0"/>
              </a:rPr>
              <a:t>Kiểm tra chất lượng phân bón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phân bón thành phẩm</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phân bón. Một trong những nguy cơ quan trọng là thiếu hiểu biết và đào tạo đầy đủ về quy trình kiểm tra từ phía nhân viên. </a:t>
            </a:r>
          </a:p>
          <a:p>
            <a:pPr algn="l"/>
            <a:r>
              <a:rPr lang="vi-VN" b="0" i="0" dirty="0">
                <a:solidFill>
                  <a:srgbClr val="4C4F5A"/>
                </a:solidFill>
                <a:effectLst/>
                <a:latin typeface="Open Sans" panose="020B0606030504020204" pitchFamily="34" charset="0"/>
              </a:rPr>
              <a:t>Sự hiểu biết kém về các chất hóa học có trong phân bón và quy tắc an toàn có thể dẫn đến việc xử lý không đúng, gây nguy hiểm cho sức khỏe và môi trường.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905529" cy="990600"/>
          </a:xfrm>
        </p:spPr>
        <p:txBody>
          <a:bodyPr>
            <a:noAutofit/>
          </a:bodyPr>
          <a:lstStyle/>
          <a:p>
            <a:r>
              <a:rPr lang="vi-VN" sz="3600" b="1" dirty="0">
                <a:latin typeface="UTM Aptima" panose="02040603050506020204" pitchFamily="18" charset="0"/>
              </a:rPr>
              <a:t>Kiểm tra chất lượng phân bón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phân bón thành phẩm</a:t>
            </a:r>
            <a:r>
              <a:rPr lang="en-US" sz="2400" dirty="0"/>
              <a:t>:</a:t>
            </a:r>
          </a:p>
          <a:p>
            <a:pPr algn="l"/>
            <a:r>
              <a:rPr lang="vi-VN" b="0" i="0" dirty="0">
                <a:solidFill>
                  <a:srgbClr val="4C4F5A"/>
                </a:solidFill>
                <a:effectLst/>
                <a:latin typeface="Open Sans" panose="020B0606030504020204" pitchFamily="34" charset="0"/>
              </a:rPr>
              <a:t>Để đảm bảo an toàn trong quá trình kiểm tra chất lượng phân bón, việc áp dụng các biện pháp phòng tránh là hết sức quan trọng. Trước hết, việc đào tạo nhân viên về an toàn là chìa khóa. </a:t>
            </a:r>
          </a:p>
          <a:p>
            <a:pPr algn="l"/>
            <a:r>
              <a:rPr lang="vi-VN" b="0" i="0" dirty="0">
                <a:solidFill>
                  <a:srgbClr val="4C4F5A"/>
                </a:solidFill>
                <a:effectLst/>
                <a:latin typeface="Open Sans" panose="020B0606030504020204" pitchFamily="34" charset="0"/>
              </a:rPr>
              <a:t>Đảm bảo rằng mọi người tham gia quy trình kiểm tra đều được huấn luyện về cách xử lý chất hóa học, sử dụng đúng trang thiết bị bảo hộ và hiểu rõ về quy tắc an toàn là cách quan trọng để giảm thiểu rủi ro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409585" cy="990600"/>
          </a:xfrm>
        </p:spPr>
        <p:txBody>
          <a:bodyPr>
            <a:noAutofit/>
          </a:bodyPr>
          <a:lstStyle/>
          <a:p>
            <a:r>
              <a:rPr lang="vi-VN" sz="3600" b="1" dirty="0">
                <a:latin typeface="UTM Aptima" panose="02040603050506020204" pitchFamily="18" charset="0"/>
              </a:rPr>
              <a:t>Kiểm tra chất lượng phân bón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phân bón thành phẩm</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phân bón đóng vai trò quan trọng trong bảo vệ sức khỏe của nhân viên và đảm bảo quy trình kiểm tra diễn ra một cách an toàn. </a:t>
            </a:r>
          </a:p>
          <a:p>
            <a:pPr algn="l"/>
            <a:r>
              <a:rPr lang="vi-VN" b="0" i="0" dirty="0">
                <a:solidFill>
                  <a:srgbClr val="4C4F5A"/>
                </a:solidFill>
                <a:effectLst/>
                <a:latin typeface="Open Sans" panose="020B0606030504020204" pitchFamily="34" charset="0"/>
              </a:rPr>
              <a:t>Theo các tiêu chuẩn, nhân viên tham gia kiểm tra phải được đào tạo đầy đủ về an toàn lao động và sử dụng trang thiết bị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337577" cy="990600"/>
          </a:xfrm>
        </p:spPr>
        <p:txBody>
          <a:bodyPr>
            <a:noAutofit/>
          </a:bodyPr>
          <a:lstStyle/>
          <a:p>
            <a:r>
              <a:rPr lang="vi-VN" sz="3600" b="1" dirty="0">
                <a:latin typeface="UTM Aptima" panose="02040603050506020204" pitchFamily="18" charset="0"/>
              </a:rPr>
              <a:t>Kiểm tra chất lượng phân bón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phân bón thành phẩm</a:t>
            </a:r>
            <a:r>
              <a:rPr lang="en-US" sz="2400" dirty="0"/>
              <a:t>:</a:t>
            </a:r>
          </a:p>
          <a:p>
            <a:pPr algn="l"/>
            <a:r>
              <a:rPr lang="vi-VN" b="0" i="0" dirty="0">
                <a:solidFill>
                  <a:srgbClr val="4C4F5A"/>
                </a:solidFill>
                <a:effectLst/>
                <a:latin typeface="Open Sans" panose="020B0606030504020204" pitchFamily="34" charset="0"/>
              </a:rPr>
              <a:t>Xử lý tình huống tai nạn khẩn cấp là một phần quan trọng trong quy trình kiểm tra chất lượng phân bón để đảm bảo sự an toàn và hiệu suất. </a:t>
            </a:r>
          </a:p>
          <a:p>
            <a:pPr algn="l"/>
            <a:r>
              <a:rPr lang="vi-VN" b="0" i="0" dirty="0">
                <a:solidFill>
                  <a:srgbClr val="4C4F5A"/>
                </a:solidFill>
                <a:effectLst/>
                <a:latin typeface="Open Sans" panose="020B0606030504020204" pitchFamily="34" charset="0"/>
              </a:rPr>
              <a:t>Trong trường hợp xảy ra tai nạn, việc ngay lập tức thông báo cho đội ngũ cứu thương và quản lý là cực kỳ quan trọng. Nhân viên cần được đào tạo về cách sử dụng các phương tiện liên lạc khẩn cấp để đảm bảo sự nhanh chóng và hiệu quả trong việc kêu gọi giúp đỡ.</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đóng</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phân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bao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Trong quá trình vận hành máy đóng bao phân bón thành phẩm, những đặc điểm quan trọng được chú ý đặc biệt để đảm bảo hiệu suất và chất lượng sản phẩm. Một trong những yếu tố quan trọng nhất là độ chính xác của máy, đặc biệt là trong việc đo lường và đóng gói phân bón. </a:t>
            </a:r>
          </a:p>
          <a:p>
            <a:pPr algn="l"/>
            <a:r>
              <a:rPr lang="vi-VN" b="0" i="0" dirty="0">
                <a:effectLst/>
                <a:latin typeface="Open Sans" panose="020B0606030504020204" pitchFamily="34" charset="0"/>
              </a:rPr>
              <a:t>Các máy hiện đại thường được trang bị công nghệ cảm biến và hệ thống điều khiển tự động để đảm bảo sự đồng đều trong quá trình đóng gói.</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2DB95298-7083-5B17-D47C-A9281A475CA1}"/>
              </a:ext>
            </a:extLst>
          </p:cNvPr>
          <p:cNvPicPr>
            <a:picLocks noChangeAspect="1"/>
          </p:cNvPicPr>
          <p:nvPr/>
        </p:nvPicPr>
        <p:blipFill>
          <a:blip r:embed="rId4"/>
          <a:stretch>
            <a:fillRect/>
          </a:stretch>
        </p:blipFill>
        <p:spPr>
          <a:xfrm>
            <a:off x="-746348" y="2564904"/>
            <a:ext cx="6120680" cy="612068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đóng</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phân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bao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Trong quá trình vận hành máy đóng bao phân bón thành phẩm, có thể xảy ra các dạng tai nạn mà nhân viên cần phải biết cách đối phó. </a:t>
            </a:r>
          </a:p>
          <a:p>
            <a:pPr algn="l"/>
            <a:r>
              <a:rPr lang="vi-VN" b="0" i="0" dirty="0">
                <a:effectLst/>
                <a:latin typeface="Open Sans" panose="020B0606030504020204" pitchFamily="34" charset="0"/>
              </a:rPr>
              <a:t>Một số vấn đề thường gặp bao gồm va chạm với các cơ cấu chuyển động của máy, nhưng va chạm này có thể được giảm thiểu thông qua việc đảm bảo khu vực làm việc an toàn và sử dụng thiết bị bảo vệ cá nhân.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CBF008F-77EE-0A17-A31D-34FD82F16DC0}"/>
              </a:ext>
            </a:extLst>
          </p:cNvPr>
          <p:cNvPicPr>
            <a:picLocks noChangeAspect="1"/>
          </p:cNvPicPr>
          <p:nvPr/>
        </p:nvPicPr>
        <p:blipFill>
          <a:blip r:embed="rId4"/>
          <a:stretch>
            <a:fillRect/>
          </a:stretch>
        </p:blipFill>
        <p:spPr>
          <a:xfrm>
            <a:off x="-746348" y="2564904"/>
            <a:ext cx="6120680" cy="612068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đóng</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phân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bao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Có nhiều nguyên nhân gây ra tai nạn trong quá trình vận hành máy đóng bao phân bón thành phẩm. Một trong những nguyên nhân quan trọng là thiếu hiểu biết hoặc tuân thủ không đúng các quy trình an toàn. </a:t>
            </a:r>
          </a:p>
          <a:p>
            <a:pPr algn="l"/>
            <a:r>
              <a:rPr lang="vi-VN" b="0" i="0" dirty="0">
                <a:effectLst/>
                <a:latin typeface="Open Sans" panose="020B0606030504020204" pitchFamily="34" charset="0"/>
              </a:rPr>
              <a:t>Nhân viên cần phải được đào tạo đầy đủ về cách sử dụng máy, hiểu rõ về các rủi ro có thể xảy ra, và tuân thủ đầy đủ các biện pháp an toàn lao động.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0999D34-57BD-0870-4303-5EC6DB4A7437}"/>
              </a:ext>
            </a:extLst>
          </p:cNvPr>
          <p:cNvPicPr>
            <a:picLocks noChangeAspect="1"/>
          </p:cNvPicPr>
          <p:nvPr/>
        </p:nvPicPr>
        <p:blipFill>
          <a:blip r:embed="rId4"/>
          <a:stretch>
            <a:fillRect/>
          </a:stretch>
        </p:blipFill>
        <p:spPr>
          <a:xfrm>
            <a:off x="-746348" y="2564904"/>
            <a:ext cx="6120680" cy="6120680"/>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đóng</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phân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bao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Để đảm bảo an toàn khi vận hành máy đóng bao phân bón thành phẩm, cần thực hiện một số biện pháp phòng tránh tai nạn. </a:t>
            </a:r>
          </a:p>
          <a:p>
            <a:pPr algn="l"/>
            <a:r>
              <a:rPr lang="vi-VN" b="0" i="0" dirty="0">
                <a:effectLst/>
                <a:latin typeface="Open Sans" panose="020B0606030504020204" pitchFamily="34" charset="0"/>
              </a:rPr>
              <a:t>Trước hết, việc đào tạo nhân viên là quan trọng nhất. Họ cần hiểu rõ về máy móc, các quy trình an toàn và biện pháp khẩn cấp. Việc này giúp tăng cường ý thức và kỹ năng của nhân viên khi làm việc với máy.</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46CDE2-446C-AA70-A6B1-2EE7393D954D}"/>
              </a:ext>
            </a:extLst>
          </p:cNvPr>
          <p:cNvPicPr>
            <a:picLocks noChangeAspect="1"/>
          </p:cNvPicPr>
          <p:nvPr/>
        </p:nvPicPr>
        <p:blipFill>
          <a:blip r:embed="rId4"/>
          <a:stretch>
            <a:fillRect/>
          </a:stretch>
        </p:blipFill>
        <p:spPr>
          <a:xfrm>
            <a:off x="-746348" y="2564904"/>
            <a:ext cx="6120680" cy="6120680"/>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đóng</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phân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bao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Quy định an toàn lao động khi vận hành máy đóng bao phân bón là yếu tố quan trọng để đảm bảo môi trường làm việc an toàn cho nhân viên. </a:t>
            </a:r>
          </a:p>
          <a:p>
            <a:pPr algn="l"/>
            <a:r>
              <a:rPr lang="vi-VN" b="0" i="0" dirty="0">
                <a:effectLst/>
                <a:latin typeface="Open Sans" panose="020B0606030504020204" pitchFamily="34" charset="0"/>
              </a:rPr>
              <a:t>Các nhân viên cần được hướng dẫn rõ ràng về việc sử dụng thiết bị bảo vệ cá nhân, bao gồm mũ bảo hiểm, kính bảo hộ, và áo chống hóa chất tùy thuộc vào loại công việc cụ thể.</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ACFDE40-E0BA-DA09-3488-866D251384B9}"/>
              </a:ext>
            </a:extLst>
          </p:cNvPr>
          <p:cNvPicPr>
            <a:picLocks noChangeAspect="1"/>
          </p:cNvPicPr>
          <p:nvPr/>
        </p:nvPicPr>
        <p:blipFill>
          <a:blip r:embed="rId4"/>
          <a:stretch>
            <a:fillRect/>
          </a:stretch>
        </p:blipFill>
        <p:spPr>
          <a:xfrm>
            <a:off x="-746348" y="2564904"/>
            <a:ext cx="6120680" cy="6120680"/>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đóng</a:t>
            </a:r>
            <a:r>
              <a:rPr lang="en-US" dirty="0">
                <a:solidFill>
                  <a:schemeClr val="accent4"/>
                </a:solidFill>
                <a:latin typeface="UTM Aptima" panose="02040603050506020204" pitchFamily="18" charset="0"/>
              </a:rPr>
              <a:t> bao </a:t>
            </a:r>
            <a:r>
              <a:rPr lang="en-US" dirty="0" err="1">
                <a:solidFill>
                  <a:schemeClr val="accent4"/>
                </a:solidFill>
                <a:latin typeface="UTM Aptima" panose="02040603050506020204" pitchFamily="18" charset="0"/>
              </a:rPr>
              <a:t>phân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bón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đóng</a:t>
            </a:r>
            <a:r>
              <a:rPr lang="en-US" b="1" i="0" dirty="0">
                <a:effectLst/>
                <a:latin typeface="Open Sans" panose="020B0606030504020204" pitchFamily="34" charset="0"/>
              </a:rPr>
              <a:t> bao </a:t>
            </a:r>
            <a:r>
              <a:rPr lang="en-US" b="1" i="0" dirty="0" err="1">
                <a:effectLst/>
                <a:latin typeface="Open Sans" panose="020B0606030504020204" pitchFamily="34" charset="0"/>
              </a:rPr>
              <a:t>phân</a:t>
            </a:r>
            <a:r>
              <a:rPr lang="en-US" b="1" i="0" dirty="0">
                <a:effectLst/>
                <a:latin typeface="Open Sans" panose="020B0606030504020204" pitchFamily="34" charset="0"/>
              </a:rPr>
              <a:t> </a:t>
            </a:r>
            <a:r>
              <a:rPr lang="en-US" b="1" i="0" dirty="0" err="1">
                <a:effectLst/>
                <a:latin typeface="Open Sans" panose="020B0606030504020204" pitchFamily="34" charset="0"/>
              </a:rPr>
              <a:t>bón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Xử lý tình huống tai nạn khẩn cấp khi vận hành máy đóng bao phân bón là một phần quan trọng của quy trình an toàn. </a:t>
            </a:r>
          </a:p>
          <a:p>
            <a:pPr algn="l"/>
            <a:r>
              <a:rPr lang="vi-VN" b="0" i="0" dirty="0">
                <a:effectLst/>
                <a:latin typeface="Open Sans" panose="020B0606030504020204" pitchFamily="34" charset="0"/>
              </a:rPr>
              <a:t>Trong trường hợp xảy ra tai nạn, nhân viên cần ngay lập tức kích thích hệ thống báo động và thông báo cho đồng đội. Họ cũng cần biết cách sử dụng các thiết bị chữa cháy và bảo hộ cá nhân để kiểm soát tình hình.</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71857E-FB79-F8E6-1610-0D4C799DE3AF}"/>
              </a:ext>
            </a:extLst>
          </p:cNvPr>
          <p:cNvPicPr>
            <a:picLocks noChangeAspect="1"/>
          </p:cNvPicPr>
          <p:nvPr/>
        </p:nvPicPr>
        <p:blipFill>
          <a:blip r:embed="rId4"/>
          <a:stretch>
            <a:fillRect/>
          </a:stretch>
        </p:blipFill>
        <p:spPr>
          <a:xfrm>
            <a:off x="-746348" y="2564904"/>
            <a:ext cx="6120680" cy="6120680"/>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173</TotalTime>
  <Words>3908</Words>
  <Application>Microsoft Office PowerPoint</Application>
  <PresentationFormat>Custom</PresentationFormat>
  <Paragraphs>157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PHÂN BÓN</vt:lpstr>
      <vt:lpstr>Một số vụ tai nạn trong nhà máy sản xuất phân bón</vt:lpstr>
      <vt:lpstr>Tóm tắt bài học</vt:lpstr>
      <vt:lpstr>Pha trộn hỗn hợp gồm amoniac, phosphate, sulfur, magie và kali theo tỉ lệ</vt:lpstr>
      <vt:lpstr>Pha trộn hỗn hợp gồm amoniac, phosphate, sulfur, magie và kali theo tỉ lệ</vt:lpstr>
      <vt:lpstr>Pha trộn hỗn hợp gồm amoniac, phosphate, sulfur, magie và kali theo tỉ lệ</vt:lpstr>
      <vt:lpstr>Pha trộn hỗn hợp gồm amoniac, phosphate, sulfur, magie và kali theo tỉ lệ</vt:lpstr>
      <vt:lpstr>Pha trộn hỗn hợp gồm amoniac, phosphate, sulfur, magie và kali theo tỉ lệ</vt:lpstr>
      <vt:lpstr>Pha trộn hỗn hợp gồm amoniac, phosphate, sulfur, magie và kali theo tỉ lệ</vt:lpstr>
      <vt:lpstr>Vận hành máy tạo hạt phân bón từ hỗn hợp gồm amoniac, phosphate, sulfur, magie và kali</vt:lpstr>
      <vt:lpstr>Vận hành máy tạo hạt phân bón từ hỗn hợp gồm amoniac, phosphate, sulfur, magie và kali</vt:lpstr>
      <vt:lpstr>Vận hành máy tạo hạt phân bón từ hỗn hợp gồm amoniac, phosphate, sulfur, magie và kali</vt:lpstr>
      <vt:lpstr>Vận hành máy tạo hạt phân bón từ hỗn hợp gồm amoniac, phosphate, sulfur, magie và kali</vt:lpstr>
      <vt:lpstr>Vận hành máy tạo hạt phân bón từ hỗn hợp gồm amoniac, phosphate, sulfur, magie và kali</vt:lpstr>
      <vt:lpstr>Vận hành máy tạo hạt phân bón từ hỗn hợp gồm amoniac, phosphate, sulfur, magie và kali</vt:lpstr>
      <vt:lpstr>Sấy khô hạt phân bón để tạo ra phân bón thành phẩm</vt:lpstr>
      <vt:lpstr>Sấy khô hạt phân bón để tạo ra phân bón thành phẩm</vt:lpstr>
      <vt:lpstr>Sấy khô hạt phân bón để tạo ra phân bón thành phẩm</vt:lpstr>
      <vt:lpstr>Sấy khô hạt phân bón để tạo ra phân bón thành phẩm</vt:lpstr>
      <vt:lpstr>Sấy khô hạt phân bón để tạo ra phân bón thành phẩm</vt:lpstr>
      <vt:lpstr>Sấy khô hạt phân bón để tạo ra phân bón thành phẩm</vt:lpstr>
      <vt:lpstr>Kiểm tra chất lượng phân bón thành phẩm</vt:lpstr>
      <vt:lpstr>Kiểm tra chất lượng phân bón thành phẩm</vt:lpstr>
      <vt:lpstr>Kiểm tra chất lượng phân bón thành phẩm</vt:lpstr>
      <vt:lpstr>Kiểm tra chất lượng phân bón thành phẩm</vt:lpstr>
      <vt:lpstr>Kiểm tra chất lượng phân bón thành phẩm</vt:lpstr>
      <vt:lpstr>Kiểm tra chất lượng phân bón thành phẩm</vt:lpstr>
      <vt:lpstr>Vận hành máy đóng bao phân bón thành phẩm</vt:lpstr>
      <vt:lpstr>Vận hành máy đóng bao phân bón thành phẩm</vt:lpstr>
      <vt:lpstr>Vận hành máy đóng bao phân bón thành phẩm</vt:lpstr>
      <vt:lpstr>Vận hành máy đóng bao phân bón thành phẩm</vt:lpstr>
      <vt:lpstr>Vận hành máy đóng bao phân bón thành phẩm</vt:lpstr>
      <vt:lpstr>Vận hành máy đóng bao phân bón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2024-03-29T07:28:55Z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