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10" y="-82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RƯỢU</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0BB600A-B3D1-0907-3DCD-0BB1E64016D0}"/>
              </a:ext>
            </a:extLst>
          </p:cNvPr>
          <p:cNvPicPr>
            <a:picLocks noChangeAspect="1"/>
          </p:cNvPicPr>
          <p:nvPr/>
        </p:nvPicPr>
        <p:blipFill>
          <a:blip r:embed="rId4"/>
          <a:stretch>
            <a:fillRect/>
          </a:stretch>
        </p:blipFill>
        <p:spPr>
          <a:xfrm>
            <a:off x="5265525" y="4669904"/>
            <a:ext cx="1656184" cy="16561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rượu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rượu, việc xảy ra các tai nạn lao động là một thách thức lớn đối với sự an toàn và sức khỏe của nhân viên</a:t>
            </a:r>
            <a:r>
              <a:rPr lang="en-US" sz="2000" dirty="0">
                <a:ea typeface="+mn-lt"/>
                <a:cs typeface="+mn-lt"/>
              </a:rPr>
              <a:t>:</a:t>
            </a:r>
            <a:endParaRPr lang="en-US" dirty="0"/>
          </a:p>
          <a:p>
            <a:pPr marL="730885" lvl="1" indent="-304165"/>
            <a:r>
              <a:rPr lang="vi-VN" dirty="0">
                <a:solidFill>
                  <a:srgbClr val="0D0D0D"/>
                </a:solidFill>
                <a:latin typeface="Söhne"/>
              </a:rPr>
              <a:t>Vụ nổ nồi hơi</a:t>
            </a:r>
            <a:endParaRPr lang="en-US" dirty="0">
              <a:solidFill>
                <a:srgbClr val="0D0D0D"/>
              </a:solidFill>
              <a:latin typeface="Söhne"/>
            </a:endParaRPr>
          </a:p>
          <a:p>
            <a:pPr marL="730885" lvl="1" indent="-304165"/>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học</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Nguy cơ cháy nổ</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nghiền nguyên liệu thực vật như gạo, nho, trái cây để tách bã và hạt ra khỏi nước ép</a:t>
            </a:r>
            <a:endParaRPr lang="en-US" dirty="0"/>
          </a:p>
          <a:p>
            <a:pPr marL="304165" indent="-304165">
              <a:buClr>
                <a:schemeClr val="tx1"/>
              </a:buClr>
            </a:pPr>
            <a:r>
              <a:rPr lang="en-US" dirty="0"/>
              <a:t>2. </a:t>
            </a:r>
            <a:r>
              <a:rPr lang="vi-VN" dirty="0"/>
              <a:t>An toàn vệ sinh lao động đối với nhân viên lên men nước ép từ nguyên liệu thực vật như gạo, nho, trái cây trong bồn chứa để sản xuất rượu</a:t>
            </a:r>
            <a:endParaRPr lang="en-US" dirty="0"/>
          </a:p>
          <a:p>
            <a:pPr marL="304165" indent="-304165">
              <a:buClr>
                <a:schemeClr val="tx1"/>
              </a:buClr>
            </a:pPr>
            <a:r>
              <a:rPr lang="en-US" dirty="0"/>
              <a:t>3. </a:t>
            </a:r>
            <a:r>
              <a:rPr lang="vi-VN" dirty="0"/>
              <a:t>An toàn vệ sinh lao động đối với nhân viên vận hành máy xử lý rượu đã được lên men để loại bỏ cặn và tinh bột còn lại</a:t>
            </a:r>
            <a:endParaRPr lang="en-US" dirty="0"/>
          </a:p>
          <a:p>
            <a:pPr marL="304165" indent="-304165">
              <a:buClr>
                <a:schemeClr val="tx1"/>
              </a:buClr>
            </a:pPr>
            <a:r>
              <a:rPr lang="en-US" dirty="0"/>
              <a:t>4. </a:t>
            </a:r>
            <a:r>
              <a:rPr lang="vi-VN" dirty="0"/>
              <a:t>An toàn vệ sinh lao động đối với nhân viên kiểm tra chất lượng và điều chỉnh độ ổn định của rượu</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nghiền nguyên liệu thực vật như gạo, nho, trái cây để tách bã và hạt ra khỏi nước ép</a:t>
            </a:r>
            <a:endParaRPr lang="en-US" sz="2400" b="1" i="0" dirty="0">
              <a:effectLst/>
              <a:latin typeface="Söhne"/>
            </a:endParaRPr>
          </a:p>
          <a:p>
            <a:r>
              <a:rPr lang="vi-VN" b="0" i="0" dirty="0">
                <a:effectLst/>
                <a:latin typeface="Open Sans" panose="020B0606030504020204" pitchFamily="34" charset="0"/>
              </a:rPr>
              <a:t>Quá trình này thường bao gồm việc tách bã và hạt từ nước ép để sản xuất ra sản phẩm cuối cùng có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Đặc điểm chính của công việc này là phải điều chỉnh máy nghiền sao cho phù hợp với từng loại nguyên liệu, đảm bảo hiệu suất cao và chất lượng sản phẩm đạt yêu cầu.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20236B3-8276-32BD-2B7E-E48D4D936155}"/>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260648"/>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nghiền nguyên liệu thực vật như gạo, nho, trái cây để tách bã và hạt ra khỏi nước ép</a:t>
            </a:r>
            <a:endParaRPr lang="en-US" sz="2400" b="1" i="0" dirty="0">
              <a:effectLst/>
              <a:latin typeface="Söhne"/>
            </a:endParaRPr>
          </a:p>
          <a:p>
            <a:r>
              <a:rPr lang="vi-VN" b="0" i="0" dirty="0">
                <a:effectLst/>
                <a:latin typeface="Open Sans" panose="020B0606030504020204" pitchFamily="34" charset="0"/>
              </a:rPr>
              <a:t>Trong quá trình vận hành máy nghiền nguyên liệu thực vật như gạo, nho, và trái cây, có một số dạng tai nạn lao động mà nhân viên cần phải chú ý và phòng tránh.</a:t>
            </a:r>
          </a:p>
          <a:p>
            <a:r>
              <a:rPr lang="vi-VN" b="0" i="0" dirty="0">
                <a:effectLst/>
                <a:latin typeface="Open Sans" panose="020B0606030504020204" pitchFamily="34" charset="0"/>
              </a:rPr>
              <a:t>Một trong những tai nạn phổ biến là tai nạn liên quan đến máy móc, như bị kẹt giữa các bộ phận của máy nghiền hoặc bị thương do va chạm với các bề mặt di động của máy.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BF8E335-7CFD-EEAE-8A7A-04938EC917EF}"/>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332656"/>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nghiền nguyên liệu thực vật như gạo, nho, trái cây để tách bã và hạt ra khỏi nước ép</a:t>
            </a:r>
            <a:endParaRPr lang="en-US" sz="2400" b="1" i="0" dirty="0">
              <a:effectLst/>
              <a:latin typeface="Söhne"/>
            </a:endParaRPr>
          </a:p>
          <a:p>
            <a:r>
              <a:rPr lang="vi-VN" b="0" i="0" dirty="0">
                <a:effectLst/>
                <a:latin typeface="Open Sans" panose="020B0606030504020204" pitchFamily="34" charset="0"/>
              </a:rPr>
              <a:t>Thứ nhất là thiếu kiến thức và đào tạo về an toàn lao động. Nhân viên không được đào tạo đầy đủ về cách vận hành và bảo trì máy một cách an toàn có thể dẫn đến các tai nạn không mong muốn.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cả việc không biết cách sử dụng trang thiết bị bảo hộ đúng cách hoặc không hiểu rõ về nguy cơ tiềm ẩn khi làm việc gần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29AA65-3343-3CC2-BA55-C352661AF38D}"/>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188640"/>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nghiền nguyên liệu thực vật như gạo, nho, trái cây để tách bã và hạt ra khỏi nước ép</a:t>
            </a:r>
            <a:endParaRPr lang="en-US" sz="2400" b="1" i="0" dirty="0">
              <a:effectLst/>
              <a:latin typeface="Söhne"/>
            </a:endParaRPr>
          </a:p>
          <a:p>
            <a:r>
              <a:rPr lang="vi-VN" b="0" i="0" dirty="0">
                <a:effectLst/>
                <a:latin typeface="Open Sans" panose="020B0606030504020204" pitchFamily="34" charset="0"/>
              </a:rPr>
              <a:t>Huấn luyện và đào tạo: Cung cấp đào tạo đầy đủ và thường xuyên về an toàn lao động cho nhân viên, bao gồm cả việc hướng dẫn về cách sử dụng máy nghiền an toàn, điều chỉnh áp suất và tốc độ hoạt động của máy, và cách thực hiện bảo dưỡng máy đúng cách.</a:t>
            </a:r>
          </a:p>
          <a:p>
            <a:r>
              <a:rPr lang="vi-VN" b="0" i="0" dirty="0">
                <a:effectLst/>
                <a:latin typeface="Open Sans" panose="020B0606030504020204" pitchFamily="34" charset="0"/>
              </a:rPr>
              <a:t>Sử dụng trang thiết bị bảo hộ: Đảm bảo rằng tất cả nhân viên được cung cấp trang thiết bị bảo hộ cá nhân phù hợp, bao gồm mũ bảo hiểm, kính bảo hộ, và giày bảo hộ để bảo vệ khỏi các nguy cơ liên quan đến máy móc và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08900B-2B84-8E7F-B019-AB049333704E}"/>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nghiền nguyên liệu thực vật như gạo, nho, trái cây để tách bã và hạt ra khỏi nước ép</a:t>
            </a:r>
            <a:endParaRPr lang="en-US" sz="2400" b="1" i="0" dirty="0">
              <a:effectLst/>
              <a:latin typeface="Söhne"/>
            </a:endParaRPr>
          </a:p>
          <a:p>
            <a:pPr algn="l"/>
            <a:r>
              <a:rPr lang="vi-VN" b="0" i="0" dirty="0">
                <a:effectLst/>
                <a:latin typeface="Open Sans" panose="020B0606030504020204" pitchFamily="34" charset="0"/>
              </a:rPr>
              <a:t>Sử dụng trang thiết bị bảo hộ cá nhân (PPE): Tất cả nhân viên phải đeo đúng trang thiết bị bảo hộ cá nhân như mũ bảo hiểm, kính bảo hộ, găng tay và giày bảo hộ khi làm việc gần máy nghiền. </a:t>
            </a:r>
          </a:p>
          <a:p>
            <a:pPr algn="l"/>
            <a:r>
              <a:rPr lang="vi-VN" b="0" i="0" dirty="0">
                <a:effectLst/>
                <a:latin typeface="Open Sans" panose="020B0606030504020204" pitchFamily="34" charset="0"/>
              </a:rPr>
              <a:t>Hướng dẫn và đào tạo: Tất cả nhân viên phải được huấn luyện đầy đủ về cách vận hành máy một cách an toàn và hiểu biết về các nguy cơ tiềm ẩn.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E0699BD-9A96-7C32-918A-EBAE9B0D2A19}"/>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Vận hành máy nghiền nguyên liệu thực vật như gạo, nho, trái cây để tách bã và hạt ra khỏi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nghiền nguyên liệu thực vật như gạo, nho, trái cây để tách bã và hạt ra khỏi nước ép</a:t>
            </a:r>
            <a:endParaRPr lang="en-US" sz="2400" b="1" i="0" dirty="0">
              <a:effectLst/>
              <a:latin typeface="Söhne"/>
            </a:endParaRPr>
          </a:p>
          <a:p>
            <a:r>
              <a:rPr lang="vi-VN" b="0" i="0" dirty="0">
                <a:effectLst/>
                <a:latin typeface="Open Sans" panose="020B0606030504020204" pitchFamily="34" charset="0"/>
              </a:rPr>
              <a:t>Bảo vệ an toàn: Đầu tiên và quan trọng nhất là đảm bảo an toàn cho bản thân và những người khác trong khu vực. Nếu có thể, ngưng ngay việc vận hành máy và di chuyển những người bị thương ra khỏi nguy hiểm.</a:t>
            </a:r>
          </a:p>
          <a:p>
            <a:r>
              <a:rPr lang="vi-VN" b="0" i="0" dirty="0">
                <a:effectLst/>
                <a:latin typeface="Open Sans" panose="020B0606030504020204" pitchFamily="34" charset="0"/>
              </a:rPr>
              <a:t>Báo cáo sự cố: Báo cáo ngay lập tức sự cố cho quản lý hoặc nhân viên an toàn lao động. Cung cấp thông tin cụ thể về tình hình tai nạn và tình trạng của người bị thương để họ có thể tổ chức sự giúp đỡ và cứu chữa kịp thời.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D04E55-AB14-FB72-77E8-04544D3D85B5}"/>
              </a:ext>
            </a:extLst>
          </p:cNvPr>
          <p:cNvPicPr>
            <a:picLocks noChangeAspect="1"/>
          </p:cNvPicPr>
          <p:nvPr/>
        </p:nvPicPr>
        <p:blipFill>
          <a:blip r:embed="rId3"/>
          <a:stretch>
            <a:fillRect/>
          </a:stretch>
        </p:blipFill>
        <p:spPr>
          <a:xfrm>
            <a:off x="-1034380" y="3654402"/>
            <a:ext cx="4680519" cy="468051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lên men nước ép từ nguyên liệu thực vật như gạo, nho, trái cây trong bồn chứa để sản xuất rượu</a:t>
            </a:r>
            <a:r>
              <a:rPr lang="en-US" sz="2000" dirty="0"/>
              <a:t>:</a:t>
            </a:r>
          </a:p>
          <a:p>
            <a:pPr algn="l"/>
            <a:r>
              <a:rPr lang="vi-VN" b="0" i="0" dirty="0">
                <a:effectLst/>
                <a:latin typeface="Open Sans" panose="020B0606030504020204" pitchFamily="34" charset="0"/>
              </a:rPr>
              <a:t>Đặc điểm công việc lên men nước ép từ nguyên liệu thực vật như gạo, nho, trái cây trong bồn chứa để sản xuất rượu là quá trình phức tạp và yêu cầu sự chăm sóc đặc biệt.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nguyên liệu được chọn lọc kỹ càng để đảm bảo chất lượng và hương vị cuối cùng của sản phẩm. Sau đó, nước ép được chuyển vào các bồn chứa đặc biệt để lên men.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B662630-E769-7290-6998-CC2C84D2D180}"/>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lên men nước ép từ nguyên liệu thực vật như gạo, nho, trái cây trong bồn chứa để sản xuất rượu</a:t>
            </a:r>
            <a:r>
              <a:rPr lang="en-US" sz="2000" dirty="0"/>
              <a:t>:</a:t>
            </a:r>
          </a:p>
          <a:p>
            <a:pPr algn="l"/>
            <a:r>
              <a:rPr lang="vi-VN" b="0" i="0" dirty="0">
                <a:effectLst/>
                <a:latin typeface="Open Sans" panose="020B0606030504020204" pitchFamily="34" charset="0"/>
              </a:rPr>
              <a:t>Trong quá trình lên men nước ép từ nguyên liệu thực vật như gạo, nho, trái cây để sản xuất rượu (wine), có một số dạng tai nạn lao động mà nhân viên cần phải cảnh giác.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hiểm phổ biến nhất là tai nạn hóa học, khi các hóa chất sử dụng trong quá trình lên men có thể gây nguy hiểm cho sức khỏe nếu tiếp xúc trực tiếp hoặc không được xử lý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5F9ACE9-C8A6-0220-0620-A4288C4C1A6B}"/>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lên men nước ép từ nguyên liệu thực vật như gạo, nho, trái cây trong bồn chứa để sản xuất rượu</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kiến thức và đào tạo về an toàn lao động. Nhân viên không được đào tạo đầy đủ về cách sử dụng thiết bị, quy trình an toàn, và làm thế nào để phòng tránh các nguy cơ tiềm ẩn. </a:t>
            </a:r>
            <a:endParaRPr lang="en-US" i="0" dirty="0">
              <a:effectLst/>
              <a:latin typeface="Open Sans" panose="020B0606030504020204" pitchFamily="34" charset="0"/>
            </a:endParaRPr>
          </a:p>
          <a:p>
            <a:r>
              <a:rPr lang="vi-VN" i="0" dirty="0">
                <a:effectLst/>
                <a:latin typeface="Open Sans" panose="020B0606030504020204" pitchFamily="34" charset="0"/>
              </a:rPr>
              <a:t>Điều này có thể dẫn đến việc không thực hiện các biện pháp an toàn đúng cách, từ đó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98449F-292D-CB0A-230B-82D107760169}"/>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lên men nước ép từ nguyên liệu thực vật như gạo, nho, trái cây trong bồn chứa để sản xuất rượu</a:t>
            </a:r>
            <a:r>
              <a:rPr lang="en-US" sz="2000" dirty="0"/>
              <a:t>:</a:t>
            </a:r>
          </a:p>
          <a:p>
            <a:pPr algn="l">
              <a:buFont typeface="Arial" panose="020B0604020202020204" pitchFamily="34" charset="0"/>
              <a:buChar char="•"/>
            </a:pPr>
            <a:r>
              <a:rPr lang="en-US" i="0" dirty="0" err="1">
                <a:effectLst/>
                <a:latin typeface="Open Sans" panose="020B0606030504020204" pitchFamily="34" charset="0"/>
              </a:rPr>
              <a:t>Đầu</a:t>
            </a:r>
            <a:r>
              <a:rPr lang="en-US" i="0" dirty="0">
                <a:effectLst/>
                <a:latin typeface="Open Sans" panose="020B0606030504020204" pitchFamily="34" charset="0"/>
              </a:rPr>
              <a:t> </a:t>
            </a:r>
            <a:r>
              <a:rPr lang="en-US" i="0" dirty="0" err="1">
                <a:effectLst/>
                <a:latin typeface="Open Sans" panose="020B0606030504020204" pitchFamily="34" charset="0"/>
              </a:rPr>
              <a:t>tiên</a:t>
            </a:r>
            <a:r>
              <a:rPr lang="en-US" i="0" dirty="0">
                <a:effectLst/>
                <a:latin typeface="Open Sans" panose="020B0606030504020204" pitchFamily="34" charset="0"/>
              </a:rPr>
              <a:t>, </a:t>
            </a:r>
            <a:r>
              <a:rPr lang="en-US" i="0" dirty="0" err="1">
                <a:effectLst/>
                <a:latin typeface="Open Sans" panose="020B0606030504020204" pitchFamily="34" charset="0"/>
              </a:rPr>
              <a:t>việc</a:t>
            </a:r>
            <a:r>
              <a:rPr lang="en-US" i="0" dirty="0">
                <a:effectLst/>
                <a:latin typeface="Open Sans" panose="020B0606030504020204" pitchFamily="34" charset="0"/>
              </a:rPr>
              <a:t> </a:t>
            </a:r>
            <a:r>
              <a:rPr lang="en-US" i="0" dirty="0" err="1">
                <a:effectLst/>
                <a:latin typeface="Open Sans" panose="020B0606030504020204" pitchFamily="34" charset="0"/>
              </a:rPr>
              <a:t>đào</a:t>
            </a:r>
            <a:r>
              <a:rPr lang="en-US" i="0" dirty="0">
                <a:effectLst/>
                <a:latin typeface="Open Sans" panose="020B0606030504020204" pitchFamily="34" charset="0"/>
              </a:rPr>
              <a:t> </a:t>
            </a:r>
            <a:r>
              <a:rPr lang="en-US" i="0" dirty="0" err="1">
                <a:effectLst/>
                <a:latin typeface="Open Sans" panose="020B0606030504020204" pitchFamily="34" charset="0"/>
              </a:rPr>
              <a:t>tạo</a:t>
            </a:r>
            <a:r>
              <a:rPr lang="en-US" i="0" dirty="0">
                <a:effectLst/>
                <a:latin typeface="Open Sans" panose="020B0606030504020204" pitchFamily="34" charset="0"/>
              </a:rPr>
              <a:t> </a:t>
            </a:r>
            <a:r>
              <a:rPr lang="en-US" i="0" dirty="0" err="1">
                <a:effectLst/>
                <a:latin typeface="Open Sans" panose="020B0606030504020204" pitchFamily="34" charset="0"/>
              </a:rPr>
              <a:t>và</a:t>
            </a:r>
            <a:r>
              <a:rPr lang="en-US" i="0" dirty="0">
                <a:effectLst/>
                <a:latin typeface="Open Sans" panose="020B0606030504020204" pitchFamily="34" charset="0"/>
              </a:rPr>
              <a:t> </a:t>
            </a:r>
            <a:r>
              <a:rPr lang="en-US" i="0" dirty="0" err="1">
                <a:effectLst/>
                <a:latin typeface="Open Sans" panose="020B0606030504020204" pitchFamily="34" charset="0"/>
              </a:rPr>
              <a:t>huấn</a:t>
            </a:r>
            <a:r>
              <a:rPr lang="en-US" i="0" dirty="0">
                <a:effectLst/>
                <a:latin typeface="Open Sans" panose="020B0606030504020204" pitchFamily="34" charset="0"/>
              </a:rPr>
              <a:t> </a:t>
            </a:r>
            <a:r>
              <a:rPr lang="en-US" i="0" dirty="0" err="1">
                <a:effectLst/>
                <a:latin typeface="Open Sans" panose="020B0606030504020204" pitchFamily="34" charset="0"/>
              </a:rPr>
              <a:t>luyện</a:t>
            </a:r>
            <a:r>
              <a:rPr lang="en-US" i="0" dirty="0">
                <a:effectLst/>
                <a:latin typeface="Open Sans" panose="020B0606030504020204" pitchFamily="34" charset="0"/>
              </a:rPr>
              <a:t> </a:t>
            </a:r>
            <a:r>
              <a:rPr lang="en-US" i="0" dirty="0" err="1">
                <a:effectLst/>
                <a:latin typeface="Open Sans" panose="020B0606030504020204" pitchFamily="34" charset="0"/>
              </a:rPr>
              <a:t>đầy</a:t>
            </a:r>
            <a:r>
              <a:rPr lang="en-US" i="0" dirty="0">
                <a:effectLst/>
                <a:latin typeface="Open Sans" panose="020B0606030504020204" pitchFamily="34" charset="0"/>
              </a:rPr>
              <a:t> </a:t>
            </a:r>
            <a:r>
              <a:rPr lang="en-US" i="0" dirty="0" err="1">
                <a:effectLst/>
                <a:latin typeface="Open Sans" panose="020B0606030504020204" pitchFamily="34" charset="0"/>
              </a:rPr>
              <a:t>đủ</a:t>
            </a:r>
            <a:r>
              <a:rPr lang="en-US" i="0" dirty="0">
                <a:effectLst/>
                <a:latin typeface="Open Sans" panose="020B0606030504020204" pitchFamily="34" charset="0"/>
              </a:rPr>
              <a:t> </a:t>
            </a:r>
            <a:r>
              <a:rPr lang="en-US" i="0" dirty="0" err="1">
                <a:effectLst/>
                <a:latin typeface="Open Sans" panose="020B0606030504020204" pitchFamily="34" charset="0"/>
              </a:rPr>
              <a:t>cho</a:t>
            </a:r>
            <a:r>
              <a:rPr lang="en-US" i="0" dirty="0">
                <a:effectLst/>
                <a:latin typeface="Open Sans" panose="020B0606030504020204" pitchFamily="34" charset="0"/>
              </a:rPr>
              <a:t> </a:t>
            </a:r>
            <a:r>
              <a:rPr lang="en-US" i="0" dirty="0" err="1">
                <a:effectLst/>
                <a:latin typeface="Open Sans" panose="020B0606030504020204" pitchFamily="34" charset="0"/>
              </a:rPr>
              <a:t>nhân</a:t>
            </a:r>
            <a:r>
              <a:rPr lang="en-US" i="0" dirty="0">
                <a:effectLst/>
                <a:latin typeface="Open Sans" panose="020B0606030504020204" pitchFamily="34" charset="0"/>
              </a:rPr>
              <a:t> </a:t>
            </a:r>
            <a:r>
              <a:rPr lang="en-US" i="0" dirty="0" err="1">
                <a:effectLst/>
                <a:latin typeface="Open Sans" panose="020B0606030504020204" pitchFamily="34" charset="0"/>
              </a:rPr>
              <a:t>viên</a:t>
            </a:r>
            <a:r>
              <a:rPr lang="en-US" i="0" dirty="0">
                <a:effectLst/>
                <a:latin typeface="Open Sans" panose="020B0606030504020204" pitchFamily="34" charset="0"/>
              </a:rPr>
              <a:t> </a:t>
            </a:r>
            <a:r>
              <a:rPr lang="en-US" i="0" dirty="0" err="1">
                <a:effectLst/>
                <a:latin typeface="Open Sans" panose="020B0606030504020204" pitchFamily="34" charset="0"/>
              </a:rPr>
              <a:t>về</a:t>
            </a:r>
            <a:r>
              <a:rPr lang="en-US" i="0" dirty="0">
                <a:effectLst/>
                <a:latin typeface="Open Sans" panose="020B0606030504020204" pitchFamily="34" charset="0"/>
              </a:rPr>
              <a:t> an </a:t>
            </a:r>
            <a:r>
              <a:rPr lang="en-US" i="0" dirty="0" err="1">
                <a:effectLst/>
                <a:latin typeface="Open Sans" panose="020B0606030504020204" pitchFamily="34" charset="0"/>
              </a:rPr>
              <a:t>toàn</a:t>
            </a:r>
            <a:r>
              <a:rPr lang="en-US" i="0" dirty="0">
                <a:effectLst/>
                <a:latin typeface="Open Sans" panose="020B0606030504020204" pitchFamily="34" charset="0"/>
              </a:rPr>
              <a:t> </a:t>
            </a:r>
            <a:r>
              <a:rPr lang="en-US" i="0" dirty="0" err="1">
                <a:effectLst/>
                <a:latin typeface="Open Sans" panose="020B0606030504020204" pitchFamily="34" charset="0"/>
              </a:rPr>
              <a:t>lao</a:t>
            </a:r>
            <a:r>
              <a:rPr lang="en-US" i="0" dirty="0">
                <a:effectLst/>
                <a:latin typeface="Open Sans" panose="020B0606030504020204" pitchFamily="34" charset="0"/>
              </a:rPr>
              <a:t> </a:t>
            </a:r>
            <a:r>
              <a:rPr lang="en-US" i="0" dirty="0" err="1">
                <a:effectLst/>
                <a:latin typeface="Open Sans" panose="020B0606030504020204" pitchFamily="34" charset="0"/>
              </a:rPr>
              <a:t>động</a:t>
            </a:r>
            <a:r>
              <a:rPr lang="en-US" i="0" dirty="0">
                <a:effectLst/>
                <a:latin typeface="Open Sans" panose="020B0606030504020204" pitchFamily="34" charset="0"/>
              </a:rPr>
              <a:t> </a:t>
            </a:r>
            <a:r>
              <a:rPr lang="en-US" i="0" dirty="0" err="1">
                <a:effectLst/>
                <a:latin typeface="Open Sans" panose="020B0606030504020204" pitchFamily="34" charset="0"/>
              </a:rPr>
              <a:t>và</a:t>
            </a:r>
            <a:r>
              <a:rPr lang="en-US" i="0" dirty="0">
                <a:effectLst/>
                <a:latin typeface="Open Sans" panose="020B0606030504020204" pitchFamily="34" charset="0"/>
              </a:rPr>
              <a:t> </a:t>
            </a:r>
            <a:r>
              <a:rPr lang="en-US" i="0" dirty="0" err="1">
                <a:effectLst/>
                <a:latin typeface="Open Sans" panose="020B0606030504020204" pitchFamily="34" charset="0"/>
              </a:rPr>
              <a:t>quy</a:t>
            </a:r>
            <a:r>
              <a:rPr lang="en-US" i="0" dirty="0">
                <a:effectLst/>
                <a:latin typeface="Open Sans" panose="020B0606030504020204" pitchFamily="34" charset="0"/>
              </a:rPr>
              <a:t> </a:t>
            </a:r>
            <a:r>
              <a:rPr lang="en-US" i="0" dirty="0" err="1">
                <a:effectLst/>
                <a:latin typeface="Open Sans" panose="020B0606030504020204" pitchFamily="34" charset="0"/>
              </a:rPr>
              <a:t>trình</a:t>
            </a:r>
            <a:r>
              <a:rPr lang="en-US" i="0" dirty="0">
                <a:effectLst/>
                <a:latin typeface="Open Sans" panose="020B0606030504020204" pitchFamily="34" charset="0"/>
              </a:rPr>
              <a:t> </a:t>
            </a:r>
            <a:r>
              <a:rPr lang="en-US" i="0" dirty="0" err="1">
                <a:effectLst/>
                <a:latin typeface="Open Sans" panose="020B0606030504020204" pitchFamily="34" charset="0"/>
              </a:rPr>
              <a:t>làm</a:t>
            </a:r>
            <a:r>
              <a:rPr lang="en-US" i="0" dirty="0">
                <a:effectLst/>
                <a:latin typeface="Open Sans" panose="020B0606030504020204" pitchFamily="34" charset="0"/>
              </a:rPr>
              <a:t> </a:t>
            </a:r>
            <a:r>
              <a:rPr lang="en-US" i="0" dirty="0" err="1">
                <a:effectLst/>
                <a:latin typeface="Open Sans" panose="020B0606030504020204" pitchFamily="34" charset="0"/>
              </a:rPr>
              <a:t>việc</a:t>
            </a:r>
            <a:r>
              <a:rPr lang="en-US" i="0" dirty="0">
                <a:effectLst/>
                <a:latin typeface="Open Sans" panose="020B0606030504020204" pitchFamily="34" charset="0"/>
              </a:rPr>
              <a:t> an </a:t>
            </a:r>
            <a:r>
              <a:rPr lang="en-US" i="0" dirty="0" err="1">
                <a:effectLst/>
                <a:latin typeface="Open Sans" panose="020B0606030504020204" pitchFamily="34" charset="0"/>
              </a:rPr>
              <a:t>toàn</a:t>
            </a:r>
            <a:r>
              <a:rPr lang="en-US" i="0" dirty="0">
                <a:effectLst/>
                <a:latin typeface="Open Sans" panose="020B0606030504020204" pitchFamily="34" charset="0"/>
              </a:rPr>
              <a:t> </a:t>
            </a:r>
            <a:r>
              <a:rPr lang="en-US" i="0" dirty="0" err="1">
                <a:effectLst/>
                <a:latin typeface="Open Sans" panose="020B0606030504020204" pitchFamily="34" charset="0"/>
              </a:rPr>
              <a:t>là</a:t>
            </a:r>
            <a:r>
              <a:rPr lang="en-US" i="0" dirty="0">
                <a:effectLst/>
                <a:latin typeface="Open Sans" panose="020B0606030504020204" pitchFamily="34" charset="0"/>
              </a:rPr>
              <a:t> </a:t>
            </a:r>
            <a:r>
              <a:rPr lang="en-US" i="0" dirty="0" err="1">
                <a:effectLst/>
                <a:latin typeface="Open Sans" panose="020B0606030504020204" pitchFamily="34" charset="0"/>
              </a:rPr>
              <a:t>rất</a:t>
            </a:r>
            <a:r>
              <a:rPr lang="en-US" i="0" dirty="0">
                <a:effectLst/>
                <a:latin typeface="Open Sans" panose="020B0606030504020204" pitchFamily="34" charset="0"/>
              </a:rPr>
              <a:t> </a:t>
            </a:r>
            <a:r>
              <a:rPr lang="en-US" i="0" dirty="0" err="1">
                <a:effectLst/>
                <a:latin typeface="Open Sans" panose="020B0606030504020204" pitchFamily="34" charset="0"/>
              </a:rPr>
              <a:t>quan</a:t>
            </a:r>
            <a:r>
              <a:rPr lang="en-US" i="0" dirty="0">
                <a:effectLst/>
                <a:latin typeface="Open Sans" panose="020B0606030504020204" pitchFamily="34" charset="0"/>
              </a:rPr>
              <a:t> </a:t>
            </a:r>
            <a:r>
              <a:rPr lang="en-US" i="0" dirty="0" err="1">
                <a:effectLst/>
                <a:latin typeface="Open Sans" panose="020B0606030504020204" pitchFamily="34" charset="0"/>
              </a:rPr>
              <a:t>trọng</a:t>
            </a:r>
            <a:r>
              <a:rPr lang="en-US" i="0" dirty="0">
                <a:effectLst/>
                <a:latin typeface="Open Sans" panose="020B0606030504020204" pitchFamily="34" charset="0"/>
              </a:rPr>
              <a:t>. </a:t>
            </a:r>
          </a:p>
          <a:p>
            <a:pPr algn="l">
              <a:buFont typeface="Arial" panose="020B0604020202020204" pitchFamily="34" charset="0"/>
              <a:buChar char="•"/>
            </a:pPr>
            <a:r>
              <a:rPr lang="en-US" i="0" dirty="0" err="1">
                <a:effectLst/>
                <a:latin typeface="Open Sans" panose="020B0606030504020204" pitchFamily="34" charset="0"/>
              </a:rPr>
              <a:t>Đảm</a:t>
            </a:r>
            <a:r>
              <a:rPr lang="en-US" i="0" dirty="0">
                <a:effectLst/>
                <a:latin typeface="Open Sans" panose="020B0606030504020204" pitchFamily="34" charset="0"/>
              </a:rPr>
              <a:t> </a:t>
            </a:r>
            <a:r>
              <a:rPr lang="en-US" i="0" dirty="0" err="1">
                <a:effectLst/>
                <a:latin typeface="Open Sans" panose="020B0606030504020204" pitchFamily="34" charset="0"/>
              </a:rPr>
              <a:t>bảo</a:t>
            </a:r>
            <a:r>
              <a:rPr lang="en-US" i="0" dirty="0">
                <a:effectLst/>
                <a:latin typeface="Open Sans" panose="020B0606030504020204" pitchFamily="34" charset="0"/>
              </a:rPr>
              <a:t> </a:t>
            </a:r>
            <a:r>
              <a:rPr lang="en-US" i="0" dirty="0" err="1">
                <a:effectLst/>
                <a:latin typeface="Open Sans" panose="020B0606030504020204" pitchFamily="34" charset="0"/>
              </a:rPr>
              <a:t>rằng</a:t>
            </a:r>
            <a:r>
              <a:rPr lang="en-US" i="0" dirty="0">
                <a:effectLst/>
                <a:latin typeface="Open Sans" panose="020B0606030504020204" pitchFamily="34" charset="0"/>
              </a:rPr>
              <a:t> </a:t>
            </a:r>
            <a:r>
              <a:rPr lang="en-US" i="0" dirty="0" err="1">
                <a:effectLst/>
                <a:latin typeface="Open Sans" panose="020B0606030504020204" pitchFamily="34" charset="0"/>
              </a:rPr>
              <a:t>tất</a:t>
            </a:r>
            <a:r>
              <a:rPr lang="en-US" i="0" dirty="0">
                <a:effectLst/>
                <a:latin typeface="Open Sans" panose="020B0606030504020204" pitchFamily="34" charset="0"/>
              </a:rPr>
              <a:t> </a:t>
            </a:r>
            <a:r>
              <a:rPr lang="en-US" i="0" dirty="0" err="1">
                <a:effectLst/>
                <a:latin typeface="Open Sans" panose="020B0606030504020204" pitchFamily="34" charset="0"/>
              </a:rPr>
              <a:t>cả</a:t>
            </a:r>
            <a:r>
              <a:rPr lang="en-US" i="0" dirty="0">
                <a:effectLst/>
                <a:latin typeface="Open Sans" panose="020B0606030504020204" pitchFamily="34" charset="0"/>
              </a:rPr>
              <a:t> </a:t>
            </a:r>
            <a:r>
              <a:rPr lang="en-US" i="0" dirty="0" err="1">
                <a:effectLst/>
                <a:latin typeface="Open Sans" panose="020B0606030504020204" pitchFamily="34" charset="0"/>
              </a:rPr>
              <a:t>nhân</a:t>
            </a:r>
            <a:r>
              <a:rPr lang="en-US" i="0" dirty="0">
                <a:effectLst/>
                <a:latin typeface="Open Sans" panose="020B0606030504020204" pitchFamily="34" charset="0"/>
              </a:rPr>
              <a:t> </a:t>
            </a:r>
            <a:r>
              <a:rPr lang="en-US" i="0" dirty="0" err="1">
                <a:effectLst/>
                <a:latin typeface="Open Sans" panose="020B0606030504020204" pitchFamily="34" charset="0"/>
              </a:rPr>
              <a:t>viên</a:t>
            </a:r>
            <a:r>
              <a:rPr lang="en-US" i="0" dirty="0">
                <a:effectLst/>
                <a:latin typeface="Open Sans" panose="020B0606030504020204" pitchFamily="34" charset="0"/>
              </a:rPr>
              <a:t> </a:t>
            </a:r>
            <a:r>
              <a:rPr lang="en-US" i="0" dirty="0" err="1">
                <a:effectLst/>
                <a:latin typeface="Open Sans" panose="020B0606030504020204" pitchFamily="34" charset="0"/>
              </a:rPr>
              <a:t>hiểu</a:t>
            </a:r>
            <a:r>
              <a:rPr lang="en-US" i="0" dirty="0">
                <a:effectLst/>
                <a:latin typeface="Open Sans" panose="020B0606030504020204" pitchFamily="34" charset="0"/>
              </a:rPr>
              <a:t> </a:t>
            </a:r>
            <a:r>
              <a:rPr lang="en-US" i="0" dirty="0" err="1">
                <a:effectLst/>
                <a:latin typeface="Open Sans" panose="020B0606030504020204" pitchFamily="34" charset="0"/>
              </a:rPr>
              <a:t>rõ</a:t>
            </a:r>
            <a:r>
              <a:rPr lang="en-US" i="0" dirty="0">
                <a:effectLst/>
                <a:latin typeface="Open Sans" panose="020B0606030504020204" pitchFamily="34" charset="0"/>
              </a:rPr>
              <a:t> </a:t>
            </a:r>
            <a:r>
              <a:rPr lang="en-US" i="0" dirty="0" err="1">
                <a:effectLst/>
                <a:latin typeface="Open Sans" panose="020B0606030504020204" pitchFamily="34" charset="0"/>
              </a:rPr>
              <a:t>về</a:t>
            </a:r>
            <a:r>
              <a:rPr lang="en-US" i="0" dirty="0">
                <a:effectLst/>
                <a:latin typeface="Open Sans" panose="020B0606030504020204" pitchFamily="34" charset="0"/>
              </a:rPr>
              <a:t> </a:t>
            </a:r>
            <a:r>
              <a:rPr lang="en-US" i="0" dirty="0" err="1">
                <a:effectLst/>
                <a:latin typeface="Open Sans" panose="020B0606030504020204" pitchFamily="34" charset="0"/>
              </a:rPr>
              <a:t>cách</a:t>
            </a:r>
            <a:r>
              <a:rPr lang="en-US" i="0" dirty="0">
                <a:effectLst/>
                <a:latin typeface="Open Sans" panose="020B0606030504020204" pitchFamily="34" charset="0"/>
              </a:rPr>
              <a:t> </a:t>
            </a:r>
            <a:r>
              <a:rPr lang="en-US" i="0" dirty="0" err="1">
                <a:effectLst/>
                <a:latin typeface="Open Sans" panose="020B0606030504020204" pitchFamily="34" charset="0"/>
              </a:rPr>
              <a:t>sử</a:t>
            </a:r>
            <a:r>
              <a:rPr lang="en-US" i="0" dirty="0">
                <a:effectLst/>
                <a:latin typeface="Open Sans" panose="020B0606030504020204" pitchFamily="34" charset="0"/>
              </a:rPr>
              <a:t> </a:t>
            </a:r>
            <a:r>
              <a:rPr lang="en-US" i="0" dirty="0" err="1">
                <a:effectLst/>
                <a:latin typeface="Open Sans" panose="020B0606030504020204" pitchFamily="34" charset="0"/>
              </a:rPr>
              <a:t>dụng</a:t>
            </a:r>
            <a:r>
              <a:rPr lang="en-US" i="0" dirty="0">
                <a:effectLst/>
                <a:latin typeface="Open Sans" panose="020B0606030504020204" pitchFamily="34" charset="0"/>
              </a:rPr>
              <a:t> </a:t>
            </a:r>
            <a:r>
              <a:rPr lang="en-US" i="0" dirty="0" err="1">
                <a:effectLst/>
                <a:latin typeface="Open Sans" panose="020B0606030504020204" pitchFamily="34" charset="0"/>
              </a:rPr>
              <a:t>thiết</a:t>
            </a:r>
            <a:r>
              <a:rPr lang="en-US" i="0" dirty="0">
                <a:effectLst/>
                <a:latin typeface="Open Sans" panose="020B0606030504020204" pitchFamily="34" charset="0"/>
              </a:rPr>
              <a:t> </a:t>
            </a:r>
            <a:r>
              <a:rPr lang="en-US" i="0" dirty="0" err="1">
                <a:effectLst/>
                <a:latin typeface="Open Sans" panose="020B0606030504020204" pitchFamily="34" charset="0"/>
              </a:rPr>
              <a:t>bị</a:t>
            </a:r>
            <a:r>
              <a:rPr lang="en-US" i="0" dirty="0">
                <a:effectLst/>
                <a:latin typeface="Open Sans" panose="020B0606030504020204" pitchFamily="34" charset="0"/>
              </a:rPr>
              <a:t> an </a:t>
            </a:r>
            <a:r>
              <a:rPr lang="en-US" i="0" dirty="0" err="1">
                <a:effectLst/>
                <a:latin typeface="Open Sans" panose="020B0606030504020204" pitchFamily="34" charset="0"/>
              </a:rPr>
              <a:t>toàn</a:t>
            </a:r>
            <a:r>
              <a:rPr lang="en-US" i="0" dirty="0">
                <a:effectLst/>
                <a:latin typeface="Open Sans" panose="020B0606030504020204" pitchFamily="34" charset="0"/>
              </a:rPr>
              <a:t> </a:t>
            </a:r>
            <a:r>
              <a:rPr lang="en-US" i="0" dirty="0" err="1">
                <a:effectLst/>
                <a:latin typeface="Open Sans" panose="020B0606030504020204" pitchFamily="34" charset="0"/>
              </a:rPr>
              <a:t>và</a:t>
            </a:r>
            <a:r>
              <a:rPr lang="en-US" i="0" dirty="0">
                <a:effectLst/>
                <a:latin typeface="Open Sans" panose="020B0606030504020204" pitchFamily="34" charset="0"/>
              </a:rPr>
              <a:t> </a:t>
            </a:r>
            <a:r>
              <a:rPr lang="en-US" i="0" dirty="0" err="1">
                <a:effectLst/>
                <a:latin typeface="Open Sans" panose="020B0606030504020204" pitchFamily="34" charset="0"/>
              </a:rPr>
              <a:t>biết</a:t>
            </a:r>
            <a:r>
              <a:rPr lang="en-US" i="0" dirty="0">
                <a:effectLst/>
                <a:latin typeface="Open Sans" panose="020B0606030504020204" pitchFamily="34" charset="0"/>
              </a:rPr>
              <a:t> </a:t>
            </a:r>
            <a:r>
              <a:rPr lang="en-US" i="0" dirty="0" err="1">
                <a:effectLst/>
                <a:latin typeface="Open Sans" panose="020B0606030504020204" pitchFamily="34" charset="0"/>
              </a:rPr>
              <a:t>cách</a:t>
            </a:r>
            <a:r>
              <a:rPr lang="en-US" i="0" dirty="0">
                <a:effectLst/>
                <a:latin typeface="Open Sans" panose="020B0606030504020204" pitchFamily="34" charset="0"/>
              </a:rPr>
              <a:t> </a:t>
            </a:r>
            <a:r>
              <a:rPr lang="en-US" i="0" dirty="0" err="1">
                <a:effectLst/>
                <a:latin typeface="Open Sans" panose="020B0606030504020204" pitchFamily="34" charset="0"/>
              </a:rPr>
              <a:t>ứng</a:t>
            </a:r>
            <a:r>
              <a:rPr lang="en-US" i="0" dirty="0">
                <a:effectLst/>
                <a:latin typeface="Open Sans" panose="020B0606030504020204" pitchFamily="34" charset="0"/>
              </a:rPr>
              <a:t> </a:t>
            </a:r>
            <a:r>
              <a:rPr lang="en-US" i="0" dirty="0" err="1">
                <a:effectLst/>
                <a:latin typeface="Open Sans" panose="020B0606030504020204" pitchFamily="34" charset="0"/>
              </a:rPr>
              <a:t>phó</a:t>
            </a:r>
            <a:r>
              <a:rPr lang="en-US" i="0" dirty="0">
                <a:effectLst/>
                <a:latin typeface="Open Sans" panose="020B0606030504020204" pitchFamily="34" charset="0"/>
              </a:rPr>
              <a:t> </a:t>
            </a:r>
            <a:r>
              <a:rPr lang="en-US" i="0" dirty="0" err="1">
                <a:effectLst/>
                <a:latin typeface="Open Sans" panose="020B0606030504020204" pitchFamily="34" charset="0"/>
              </a:rPr>
              <a:t>với</a:t>
            </a:r>
            <a:r>
              <a:rPr lang="en-US" i="0" dirty="0">
                <a:effectLst/>
                <a:latin typeface="Open Sans" panose="020B0606030504020204" pitchFamily="34" charset="0"/>
              </a:rPr>
              <a:t> </a:t>
            </a:r>
            <a:r>
              <a:rPr lang="en-US" i="0" dirty="0" err="1">
                <a:effectLst/>
                <a:latin typeface="Open Sans" panose="020B0606030504020204" pitchFamily="34" charset="0"/>
              </a:rPr>
              <a:t>tình</a:t>
            </a:r>
            <a:r>
              <a:rPr lang="en-US" i="0" dirty="0">
                <a:effectLst/>
                <a:latin typeface="Open Sans" panose="020B0606030504020204" pitchFamily="34" charset="0"/>
              </a:rPr>
              <a:t> </a:t>
            </a:r>
            <a:r>
              <a:rPr lang="en-US" i="0" dirty="0" err="1">
                <a:effectLst/>
                <a:latin typeface="Open Sans" panose="020B0606030504020204" pitchFamily="34" charset="0"/>
              </a:rPr>
              <a:t>huống</a:t>
            </a:r>
            <a:r>
              <a:rPr lang="en-US" i="0" dirty="0">
                <a:effectLst/>
                <a:latin typeface="Open Sans" panose="020B0606030504020204" pitchFamily="34" charset="0"/>
              </a:rPr>
              <a:t> </a:t>
            </a:r>
            <a:r>
              <a:rPr lang="en-US" i="0" dirty="0" err="1">
                <a:effectLst/>
                <a:latin typeface="Open Sans" panose="020B0606030504020204" pitchFamily="34" charset="0"/>
              </a:rPr>
              <a:t>nguy</a:t>
            </a:r>
            <a:r>
              <a:rPr lang="en-US" i="0" dirty="0">
                <a:effectLst/>
                <a:latin typeface="Open Sans" panose="020B0606030504020204" pitchFamily="34" charset="0"/>
              </a:rPr>
              <a:t> </a:t>
            </a:r>
            <a:r>
              <a:rPr lang="en-US" i="0" dirty="0" err="1">
                <a:effectLst/>
                <a:latin typeface="Open Sans" panose="020B0606030504020204" pitchFamily="34" charset="0"/>
              </a:rPr>
              <a:t>hiểm</a:t>
            </a:r>
            <a:r>
              <a:rPr lang="en-US" i="0" dirty="0">
                <a:effectLst/>
                <a:latin typeface="Open Sans" panose="020B0606030504020204" pitchFamily="34" charset="0"/>
              </a:rPr>
              <a:t>.</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FCD9F0-DFEE-C04E-7198-E43DFB438B80}"/>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lên men nước ép từ nguyên liệu thực vật như gạo, nho, trái cây trong bồn chứa để sản xuất rượu</a:t>
            </a:r>
            <a:r>
              <a:rPr lang="en-US" sz="2000" dirty="0"/>
              <a:t>:</a:t>
            </a:r>
          </a:p>
          <a:p>
            <a:pPr algn="l"/>
            <a:r>
              <a:rPr lang="vi-VN" b="0" i="0" dirty="0">
                <a:effectLst/>
                <a:latin typeface="Open Sans" panose="020B0606030504020204" pitchFamily="34" charset="0"/>
              </a:rPr>
              <a:t>Trước tiên, nhân viên cần được đào tạo về các quy định an toàn cụ thể liên quan đến quá trình sản xuất, bao gồm việc sử dụng thiết bị an toàn, quy trình làm việc đúng cách và biện pháp phòng tránh nguy hiểm.</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định cũng cần phải bao gồm việc kiểm soát nhiệt độ và độ ẩm trong môi trường làm việc, đảm bảo rằng chúng không vượt quá mức an toàn cho sức khỏe của nhân viên.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3C73D3-B80C-0038-5A8D-2F5F72DADA2E}"/>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Lên men nước ép từ nguyên liệu thực vật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lên men nước ép từ nguyên liệu thực vật như gạo, nho, trái cây trong bồn chứa để sản xuất rượu</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lên men nước ép từ nguyên liệu thực vật như gạo, nho, trái cây trong bồn chứa để sản xuất rượu (wine) đòi hỏi sự nhanh nhạy và chủ động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ưu tiên là đảm bảo an toàn của bản thân và nhân viên khác trong khu vực làm việc. Đầu tiên, cần kích hoạt kế hoạch cứu hộ và gọi điện thoại cho dịch vụ cứu hộ nếu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8813C4-6F69-DF11-EB8B-64C0DEE40D10}"/>
              </a:ext>
            </a:extLst>
          </p:cNvPr>
          <p:cNvPicPr>
            <a:picLocks noChangeAspect="1"/>
          </p:cNvPicPr>
          <p:nvPr/>
        </p:nvPicPr>
        <p:blipFill>
          <a:blip r:embed="rId3"/>
          <a:stretch>
            <a:fillRect/>
          </a:stretch>
        </p:blipFill>
        <p:spPr>
          <a:xfrm>
            <a:off x="5446340" y="665066"/>
            <a:ext cx="5792449" cy="579244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Vận hành máy xử lý rượu đã lên men là một quy trình phức tạp và cần sự cẩn thận để đảm bảo rằng sản phẩm cuối cùng đạt được chất lượng mong muốn.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của công việc này bao gồm việc điều chỉnh các thông số của máy, như áp suất, nhiệt độ và thời gian xử lý, để đảm bảo rằng quá trình loại bỏ cặn và tinh bột còn lại diễn ra hiệu quả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384A25A-5A0B-8F96-7BB4-7F6D7A0EDEA9}"/>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Một trong những tai nạn phổ biến là tai nạn do va đập khi làm việc gần các máy móc hoạt động. Điều này có thể xảy ra khi làm việc trong không gian hẹp hoặc không có đủ ánh sáng để nhìn rõ.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tai nạn có thể xảy ra do tiếp xúc với các bộ phận chuyển động của máy, như cánh quạt hay băng tải, khi không tuân thủ các biện pháp an toàn hoặc không đủ kỹ năng vận hành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C6F97A8-7409-309C-EBB1-D8D5F9461508}"/>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Có một số nguyên nhân gây ra tai nạn lao động trong quá trình vận hành máy xử lý rượu đã lên men để loại bỏ cặn và tinh bột còn lại. Một trong những nguyên nhân chính là thiếu hiểu biết về quy trình và hoạt động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Kỹ thuật viên hoặc nhân viên không đủ đào tạo hoặc không hiểu rõ về cách hoạt động của máy có thể dẫn đến việc vận hành không đúng cách, từ đó tạo ra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E2B3DF-B2BE-6630-4088-C6620472FA30}"/>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Trước tiên, việc cung cấp đào tạo và huấn luyện đầy đủ về quy trình vận hành máy và các biện pháp an toàn là rất quan trọng.</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cách sử dụng máy một cách an toàn, nhận biết và xử lý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87A020-D9DC-ED01-BFDB-2CCE9D31003B}"/>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Quy định an toàn lao động khi vận hành máy xử lý rượu đã lên men để loại bỏ cặn và tinh bột còn lại đóng vai trò quan trọng trong việc đảm bảo sự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quy định quan trọng là việc đảm bảo nhân viên được đào tạo và hướng dẫn về cách sử dụng máy một cách an toàn. Điều này bao gồm việc huấn luyện về việc điều chỉnh các thiết lập của máy, cách xử lý sự cố và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69506B2-7672-254C-0BF3-65E4FE859151}"/>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a:latin typeface="UTM Aptima" panose="02040603050506020204" pitchFamily="18" charset="0"/>
              </a:rPr>
              <a:t>V</a:t>
            </a:r>
            <a:r>
              <a:rPr lang="vi-VN" dirty="0">
                <a:latin typeface="UTM Aptima" panose="02040603050506020204" pitchFamily="18" charset="0"/>
              </a:rPr>
              <a:t>ận hành máy xử lý rượu đã được lên men để loại bỏ cặn và tinh bột còn lại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xử lý rượu đã được lên men để loại bỏ cặn và tinh bột còn lại</a:t>
            </a:r>
          </a:p>
          <a:p>
            <a:pPr algn="l">
              <a:lnSpc>
                <a:spcPct val="120000"/>
              </a:lnSpc>
            </a:pPr>
            <a:r>
              <a:rPr lang="vi-VN" b="0" i="0" dirty="0">
                <a:effectLst/>
                <a:latin typeface="Open Sans" panose="020B0606030504020204" pitchFamily="34" charset="0"/>
              </a:rPr>
              <a:t>Xử lý tình huống tai nạn lao động khẩn cấp trong quá trình vận hành máy xử lý rượu đã lên men để loại bỏ cặn và tinh bột còn lại là một phần quan trọng của việc đảm bảo an toàn cho nhân viên.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đáp ứng nhanh chóng và chính xác là rất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9AF99F-6C42-B821-358D-E4212CC646B4}"/>
              </a:ext>
            </a:extLst>
          </p:cNvPr>
          <p:cNvPicPr>
            <a:picLocks noChangeAspect="1"/>
          </p:cNvPicPr>
          <p:nvPr/>
        </p:nvPicPr>
        <p:blipFill>
          <a:blip r:embed="rId3"/>
          <a:stretch>
            <a:fillRect/>
          </a:stretch>
        </p:blipFill>
        <p:spPr>
          <a:xfrm>
            <a:off x="-1034380" y="346303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kiểm tra chất lượng và điều chỉnh độ ổn định của rượu</a:t>
            </a:r>
            <a:r>
              <a:rPr lang="en-US" sz="2400" dirty="0"/>
              <a:t>:</a:t>
            </a:r>
          </a:p>
          <a:p>
            <a:pPr algn="l"/>
            <a:r>
              <a:rPr lang="vi-VN" b="0" i="0" dirty="0">
                <a:solidFill>
                  <a:srgbClr val="4C4F5A"/>
                </a:solidFill>
                <a:effectLst/>
                <a:latin typeface="Open Sans" panose="020B0606030504020204" pitchFamily="34" charset="0"/>
              </a:rPr>
              <a:t>Khi thực hiện công việc kiểm tra chất lượng và điều chỉnh độ ổn định của rượu (wine), các chuyên gia phải tuân thủ nhiều quy trình và nguyên tắc cụ thể.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quá trình này, họ phải tiến hành các bước kiểm tra đa dạng để đảm bảo rằng sản phẩm cuối cùng đạt được tiêu chuẩn cao nhất.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kiểm tra chất lượng và điều chỉnh độ ổn định của rượu</a:t>
            </a:r>
            <a:r>
              <a:rPr lang="en-US" sz="2400" dirty="0"/>
              <a:t>:</a:t>
            </a:r>
          </a:p>
          <a:p>
            <a:pPr algn="l"/>
            <a:r>
              <a:rPr lang="vi-VN" b="0" i="0" dirty="0">
                <a:solidFill>
                  <a:srgbClr val="4C4F5A"/>
                </a:solidFill>
                <a:effectLst/>
                <a:latin typeface="Open Sans" panose="020B0606030504020204" pitchFamily="34" charset="0"/>
              </a:rPr>
              <a:t>Trong quá trình kiểm tra chất lượng và điều chỉnh độ ổn định của rượu (wine), có một số dạng tai nạn lao động có thể xảy ra mà cần được nhân viên và quản lý chú ý đến. Một trong những nguy cơ phổ biến nhất là tai nạn về hóa chất.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làm việc với các chất hóa học như dung dịch pha loãng hoặc hóa chất tẩy rửa, nhân viên cần phải tuân thủ các biện pháp an toàn đúng đắn để tránh tiếp xúc trực tiếp và viêm mắt, da hoặc hô hấp.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kiểm tra chất lượng và điều chỉnh độ ổn định của rượu</a:t>
            </a:r>
            <a:r>
              <a:rPr lang="en-US" sz="2400" dirty="0"/>
              <a:t>:</a:t>
            </a:r>
          </a:p>
          <a:p>
            <a:pPr algn="l"/>
            <a:r>
              <a:rPr lang="vi-VN" b="0" i="0" dirty="0">
                <a:solidFill>
                  <a:srgbClr val="4C4F5A"/>
                </a:solidFill>
                <a:effectLst/>
                <a:latin typeface="Open Sans" panose="020B0606030504020204" pitchFamily="34" charset="0"/>
              </a:rPr>
              <a:t>Nguyên nhân gây ra tai nạn lao động trong quá trình kiểm tra chất lượng và điều chỉnh độ ổn định của rượu có thể xuất phát từ một số yếu tố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sự thiếu hiểu biết và đào tạo về an toàn lao động. Nhân viên không được đào tạo đầy đủ về cách sử dụng thiết bị an toàn hoặc cách xử lý chất hóa học một cách an toàn có thể dẫn đến các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kiểm tra chất lượng và điều chỉnh độ ổn định của rượu </a:t>
            </a:r>
            <a:r>
              <a:rPr lang="en-US" sz="2400" dirty="0"/>
              <a:t>:</a:t>
            </a:r>
          </a:p>
          <a:p>
            <a:pPr algn="l"/>
            <a:r>
              <a:rPr lang="vi-VN" b="0" i="0" dirty="0">
                <a:solidFill>
                  <a:srgbClr val="4C4F5A"/>
                </a:solidFill>
                <a:effectLst/>
                <a:latin typeface="Open Sans" panose="020B0606030504020204" pitchFamily="34" charset="0"/>
              </a:rPr>
              <a:t>Để đảm bảo an toàn cho nhân viên trong quá trình kiểm tra chất lượng và điều chỉnh độ ổn định của rượu, các biện pháp phòng tránh tai nạn lao động là cực kỳ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cung cấp đào tạo an toàn là bước cơ bản và không thể thiếu. Nhân viên cần được đào tạo về cách sử dụng thiết bị an toàn, xử lý hóa chất, và tuân thủ các quy trình an toàn khi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kiểm tra chất lượng và điều chỉnh độ ổn định của rượu</a:t>
            </a:r>
            <a:r>
              <a:rPr lang="en-US" sz="2400" dirty="0"/>
              <a:t>:</a:t>
            </a:r>
          </a:p>
          <a:p>
            <a:pPr algn="l"/>
            <a:r>
              <a:rPr lang="vi-VN" b="0" i="0" dirty="0">
                <a:solidFill>
                  <a:srgbClr val="4C4F5A"/>
                </a:solidFill>
                <a:effectLst/>
                <a:latin typeface="Open Sans" panose="020B0606030504020204" pitchFamily="34" charset="0"/>
              </a:rPr>
              <a:t>Đầu tiên, nhà sản xuất rượu cần phải thiết lập và duy trì một bản mô tả công việc chi tiết, đặc biệt là về các nguy cơ và biện pháp phòng ngừa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Mỗi nhân viên cần được huấn luyện về quy trình an toàn cụ thể cho công việc của mình, bao gồm cách sử dụng thiết bị bảo hộ và xử lý chất hóa học.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và điều chỉnh độ ổn định của rượu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kiểm tra chất lượng và điều chỉnh độ ổn định của rượu</a:t>
            </a:r>
            <a:r>
              <a:rPr lang="en-US" sz="2400" dirty="0"/>
              <a:t>:</a:t>
            </a:r>
          </a:p>
          <a:p>
            <a:pPr algn="l"/>
            <a:r>
              <a:rPr lang="vi-VN" b="0" i="0" dirty="0">
                <a:solidFill>
                  <a:srgbClr val="4C4F5A"/>
                </a:solidFill>
                <a:effectLst/>
                <a:latin typeface="Open Sans" panose="020B0606030504020204" pitchFamily="34" charset="0"/>
              </a:rPr>
              <a:t>Trong trường hợp xảy ra tai nạn lao động trong quá trình kiểm tra chất lượng và điều chỉnh độ ổn định của rượu, việc xử lý tình huống khẩn cấp là cực kỳ quan trọng để đảm bảo sự an toàn và tránh hậu quả nghiêm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nhân viên cần phải gắn bó với các quy trình an toàn đã được đào tạo và thực hiện ngay lập tức. Họ cần phải biết cách kích hoạt các hệ thống báo động và liên lạc với nhóm cứu hỏa hoặc cấp cứu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204</TotalTime>
  <Words>3471</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RƯỢU</vt:lpstr>
      <vt:lpstr>Một số vụ tai nạn trong  nhà máy sản xuất rượu</vt:lpstr>
      <vt:lpstr>Tóm tắt bài học</vt:lpstr>
      <vt:lpstr>Vận hành máy nghiền nguyên liệu thực vật như gạo, nho, trái cây để tách bã và hạt ra khỏi nước ép</vt:lpstr>
      <vt:lpstr>Vận hành máy nghiền nguyên liệu thực vật như gạo, nho, trái cây để tách bã và hạt ra khỏi nước ép</vt:lpstr>
      <vt:lpstr>Vận hành máy nghiền nguyên liệu thực vật như gạo, nho, trái cây để tách bã và hạt ra khỏi nước ép</vt:lpstr>
      <vt:lpstr>Vận hành máy nghiền nguyên liệu thực vật như gạo, nho, trái cây để tách bã và hạt ra khỏi nước ép</vt:lpstr>
      <vt:lpstr>Vận hành máy nghiền nguyên liệu thực vật như gạo, nho, trái cây để tách bã và hạt ra khỏi nước ép</vt:lpstr>
      <vt:lpstr>Vận hành máy nghiền nguyên liệu thực vật như gạo, nho, trái cây để tách bã và hạt ra khỏi nước ép</vt:lpstr>
      <vt:lpstr>Lên men nước ép từ nguyên liệu thực vật</vt:lpstr>
      <vt:lpstr>Lên men nước ép từ nguyên liệu thực vật</vt:lpstr>
      <vt:lpstr>Lên men nước ép từ nguyên liệu thực vật</vt:lpstr>
      <vt:lpstr>Lên men nước ép từ nguyên liệu thực vật</vt:lpstr>
      <vt:lpstr>Lên men nước ép từ nguyên liệu thực vật</vt:lpstr>
      <vt:lpstr>Lên men nước ép từ nguyên liệu thực vật</vt:lpstr>
      <vt:lpstr>Vận hành máy xử lý rượu đã được lên men để loại bỏ cặn và tinh bột còn lại</vt:lpstr>
      <vt:lpstr>Vận hành máy xử lý rượu đã được lên men để loại bỏ cặn và tinh bột còn lại</vt:lpstr>
      <vt:lpstr>Vận hành máy xử lý rượu đã được lên men để loại bỏ cặn và tinh bột còn lại</vt:lpstr>
      <vt:lpstr>Vận hành máy xử lý rượu đã được lên men để loại bỏ cặn và tinh bột còn lại</vt:lpstr>
      <vt:lpstr>Vận hành máy xử lý rượu đã được lên men để loại bỏ cặn và tinh bột còn lại</vt:lpstr>
      <vt:lpstr>Vận hành máy xử lý rượu đã được lên men để loại bỏ cặn và tinh bột còn lại</vt:lpstr>
      <vt:lpstr>Kiểm tra chất lượng và điều chỉnh độ ổn định của rượu </vt:lpstr>
      <vt:lpstr>Kiểm tra chất lượng và điều chỉnh độ ổn định của rượu </vt:lpstr>
      <vt:lpstr>Kiểm tra chất lượng và điều chỉnh độ ổn định của rượu </vt:lpstr>
      <vt:lpstr>Kiểm tra chất lượng và điều chỉnh độ ổn định của rượu </vt:lpstr>
      <vt:lpstr>Kiểm tra chất lượng và điều chỉnh độ ổn định của rượu </vt:lpstr>
      <vt:lpstr>Kiểm tra chất lượng và điều chỉnh độ ổn định của rượu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2024-04-09T03:04:00Z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