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3725" autoAdjust="0"/>
  </p:normalViewPr>
  <p:slideViewPr>
    <p:cSldViewPr showGuides="1">
      <p:cViewPr varScale="1">
        <p:scale>
          <a:sx n="114" d="100"/>
          <a:sy n="114" d="100"/>
        </p:scale>
        <p:origin x="768" y="-91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SƠN</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2F792DA-1C72-FDC4-FF28-E30F47D8852C}"/>
              </a:ext>
            </a:extLst>
          </p:cNvPr>
          <p:cNvPicPr>
            <a:picLocks noChangeAspect="1"/>
          </p:cNvPicPr>
          <p:nvPr/>
        </p:nvPicPr>
        <p:blipFill>
          <a:blip r:embed="rId4"/>
          <a:stretch>
            <a:fillRect/>
          </a:stretch>
        </p:blipFill>
        <p:spPr>
          <a:xfrm>
            <a:off x="4759125" y="4189016"/>
            <a:ext cx="2668984" cy="266898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sơn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Dưới đây là một số tai nạn lao động phổ biến nhất xảy ra trong nhà máy sản xuất sơn</a:t>
            </a:r>
            <a:r>
              <a:rPr lang="en-US" sz="2000" dirty="0">
                <a:ea typeface="+mn-lt"/>
                <a:cs typeface="+mn-lt"/>
              </a:rPr>
              <a:t>:</a:t>
            </a:r>
            <a:endParaRPr lang="en-US" dirty="0"/>
          </a:p>
          <a:p>
            <a:pPr marL="730885" lvl="1" indent="-304165"/>
            <a:r>
              <a:rPr lang="pt-BR" i="0" dirty="0">
                <a:solidFill>
                  <a:srgbClr val="0D0D0D"/>
                </a:solidFill>
                <a:effectLst/>
                <a:latin typeface="Söhne"/>
              </a:rPr>
              <a:t>Sự Cố Về Hóa Chất</a:t>
            </a:r>
          </a:p>
          <a:p>
            <a:pPr marL="730885" lvl="1" indent="-304165"/>
            <a:r>
              <a:rPr lang="vi-VN" dirty="0">
                <a:solidFill>
                  <a:srgbClr val="0D0D0D"/>
                </a:solidFill>
                <a:latin typeface="Söhne"/>
              </a:rPr>
              <a:t>Thiết Bị và Cơ Cấu Công Nghệ</a:t>
            </a:r>
            <a:endParaRPr lang="pt-BR"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Huấn</a:t>
            </a:r>
            <a:r>
              <a:rPr lang="en-US" dirty="0">
                <a:solidFill>
                  <a:srgbClr val="0D0D0D"/>
                </a:solidFill>
                <a:latin typeface="Söhne"/>
              </a:rPr>
              <a:t> </a:t>
            </a:r>
            <a:r>
              <a:rPr lang="en-US" dirty="0" err="1">
                <a:solidFill>
                  <a:srgbClr val="0D0D0D"/>
                </a:solidFill>
                <a:latin typeface="Söhne"/>
              </a:rPr>
              <a:t>Luyện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Chấp</a:t>
            </a:r>
            <a:r>
              <a:rPr lang="en-US" dirty="0">
                <a:solidFill>
                  <a:srgbClr val="0D0D0D"/>
                </a:solidFill>
                <a:latin typeface="Söhne"/>
              </a:rPr>
              <a:t> </a:t>
            </a:r>
            <a:r>
              <a:rPr lang="en-US" dirty="0" err="1">
                <a:solidFill>
                  <a:srgbClr val="0D0D0D"/>
                </a:solidFill>
                <a:latin typeface="Söhne"/>
              </a:rPr>
              <a:t>Hành</a:t>
            </a:r>
            <a:r>
              <a:rPr lang="en-US" dirty="0">
                <a:solidFill>
                  <a:srgbClr val="0D0D0D"/>
                </a:solidFill>
                <a:latin typeface="Söhne"/>
              </a:rPr>
              <a:t> An </a:t>
            </a:r>
            <a:r>
              <a:rPr lang="en-US" dirty="0" err="1">
                <a:solidFill>
                  <a:srgbClr val="0D0D0D"/>
                </a:solidFill>
                <a:latin typeface="Söhne"/>
              </a:rPr>
              <a:t>Toàn</a:t>
            </a:r>
            <a:endParaRPr lang="pt-BR" dirty="0">
              <a:solidFill>
                <a:srgbClr val="0D0D0D"/>
              </a:solidFill>
              <a:latin typeface="Söhne"/>
            </a:endParaRPr>
          </a:p>
          <a:p>
            <a:pPr marL="730885" lvl="1" indent="-304165"/>
            <a:r>
              <a:rPr lang="vi-VN" dirty="0">
                <a:solidFill>
                  <a:srgbClr val="0D0D0D"/>
                </a:solidFill>
                <a:latin typeface="Söhne"/>
              </a:rPr>
              <a:t>Môi Trường Làm Việc Không An Toàn</a:t>
            </a:r>
            <a:endParaRPr lang="pt-BR" dirty="0">
              <a:solidFill>
                <a:srgbClr val="0D0D0D"/>
              </a:solidFill>
              <a:latin typeface="Söhne"/>
            </a:endParaRPr>
          </a:p>
          <a:p>
            <a:pPr marL="730885" lvl="1" indent="-304165"/>
            <a:r>
              <a:rPr lang="en-US" dirty="0" err="1">
                <a:solidFill>
                  <a:srgbClr val="0D0D0D"/>
                </a:solidFill>
                <a:latin typeface="Söhne"/>
              </a:rPr>
              <a:t>Áp</a:t>
            </a:r>
            <a:r>
              <a:rPr lang="en-US" dirty="0">
                <a:solidFill>
                  <a:srgbClr val="0D0D0D"/>
                </a:solidFill>
                <a:latin typeface="Söhne"/>
              </a:rPr>
              <a:t> </a:t>
            </a:r>
            <a:r>
              <a:rPr lang="en-US" dirty="0" err="1">
                <a:solidFill>
                  <a:srgbClr val="0D0D0D"/>
                </a:solidFill>
                <a:latin typeface="Söhne"/>
              </a:rPr>
              <a:t>Lực</a:t>
            </a:r>
            <a:r>
              <a:rPr lang="en-US" dirty="0">
                <a:solidFill>
                  <a:srgbClr val="0D0D0D"/>
                </a:solidFill>
                <a:latin typeface="Söhne"/>
              </a:rPr>
              <a:t> </a:t>
            </a:r>
            <a:r>
              <a:rPr lang="en-US" dirty="0" err="1">
                <a:solidFill>
                  <a:srgbClr val="0D0D0D"/>
                </a:solidFill>
                <a:latin typeface="Söhne"/>
              </a:rPr>
              <a:t>Sản</a:t>
            </a:r>
            <a:r>
              <a:rPr lang="en-US" dirty="0">
                <a:solidFill>
                  <a:srgbClr val="0D0D0D"/>
                </a:solidFill>
                <a:latin typeface="Söhne"/>
              </a:rPr>
              <a:t> </a:t>
            </a:r>
            <a:r>
              <a:rPr lang="en-US" dirty="0" err="1">
                <a:solidFill>
                  <a:srgbClr val="0D0D0D"/>
                </a:solidFill>
                <a:latin typeface="Söhne"/>
              </a:rPr>
              <a:t>Xuất</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pha các nguyên liệu theo tỉ lệ cụ thể để tạo ra sơn có đặc tính mong muốn, bao gồm màu sắc, độ bền, độ phủ và tính chất khác.</a:t>
            </a:r>
            <a:endParaRPr lang="en-US" dirty="0"/>
          </a:p>
          <a:p>
            <a:pPr marL="304165" indent="-304165">
              <a:buClr>
                <a:schemeClr val="tx1"/>
              </a:buClr>
            </a:pPr>
            <a:r>
              <a:rPr lang="en-US" dirty="0"/>
              <a:t>2. </a:t>
            </a:r>
            <a:r>
              <a:rPr lang="vi-VN" dirty="0"/>
              <a:t>An toàn vệ sinh lao động đối với nhân viên vận hành máy trộn để đảm bảo sự nhẵn mịn và đồng nhất của sản phẩm sơn.</a:t>
            </a:r>
            <a:endParaRPr lang="en-US" dirty="0"/>
          </a:p>
          <a:p>
            <a:pPr marL="304165" indent="-304165">
              <a:buClr>
                <a:schemeClr val="tx1"/>
              </a:buClr>
            </a:pPr>
            <a:r>
              <a:rPr lang="en-US" dirty="0"/>
              <a:t>3. </a:t>
            </a:r>
            <a:r>
              <a:rPr lang="vi-VN" dirty="0"/>
              <a:t>An toàn vệ sinh lao động đối với nhân viên kiểm tra chất lượng sơn để đảm bảo rằng nó đáp ứng các tiêu chuẩn về màu sắc, độ nhớt, độ bền và các tính chất khác</a:t>
            </a:r>
            <a:endParaRPr lang="en-US" dirty="0"/>
          </a:p>
          <a:p>
            <a:pPr marL="304165" indent="-304165">
              <a:buClr>
                <a:schemeClr val="tx1"/>
              </a:buClr>
            </a:pPr>
            <a:r>
              <a:rPr lang="en-US" dirty="0"/>
              <a:t>4. </a:t>
            </a:r>
            <a:r>
              <a:rPr lang="vi-VN" dirty="0"/>
              <a:t>An toàn vệ sinh lao động đối với nhân viên vận hành máy chiết rót sơn vào các bao bì phù hợp và đóng thùng sẵn sàng cho vận chuyển và lưu trữ</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tỉ</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thể</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pha các nguyên liệu theo tỉ lệ cụ thể để tạo ra sơn có đặc tính mong muốn, bao gồm màu sắc, độ bền, độ phủ và tính chất khác</a:t>
            </a:r>
            <a:endParaRPr lang="en-US" sz="2400" b="1" i="0" dirty="0">
              <a:effectLst/>
              <a:latin typeface="Söhne"/>
            </a:endParaRPr>
          </a:p>
          <a:p>
            <a:r>
              <a:rPr lang="vi-VN" b="0" i="0" dirty="0">
                <a:effectLst/>
                <a:latin typeface="Open Sans" panose="020B0606030504020204" pitchFamily="34" charset="0"/>
              </a:rPr>
              <a:t>Quá trình pha chế sơn là một quy trình phức tạp, đòi hỏi sự chính xác và kiến thức sâu sắc về các nguyên liệu và tương tác giữa chúng. Đầu tiên, cần xác định các nguyên liệu cơ bản như chất tạo màu, chất kết dính, dung môi và chất phụ gia. </a:t>
            </a:r>
            <a:endParaRPr lang="en-US" b="0" i="0" dirty="0">
              <a:effectLst/>
              <a:latin typeface="Open Sans" panose="020B0606030504020204" pitchFamily="34" charset="0"/>
            </a:endParaRPr>
          </a:p>
          <a:p>
            <a:r>
              <a:rPr lang="vi-VN" b="0" i="0" dirty="0">
                <a:effectLst/>
                <a:latin typeface="Open Sans" panose="020B0606030504020204" pitchFamily="34" charset="0"/>
              </a:rPr>
              <a:t>Sau đó, phải xác định tỉ lệ chính xác của từng thành phần để đạt được đặc tính mong muốn của sơn, bao gồm màu sắc, độ bền, độ phủ và các tính chất khác như chống chịu thời tiết, chống ẩm và chống trầy xước.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8E5C6E5-8761-8C61-AC39-73D1FC2AE42E}"/>
              </a:ext>
            </a:extLst>
          </p:cNvPr>
          <p:cNvPicPr>
            <a:picLocks noChangeAspect="1"/>
          </p:cNvPicPr>
          <p:nvPr/>
        </p:nvPicPr>
        <p:blipFill>
          <a:blip r:embed="rId3"/>
          <a:stretch>
            <a:fillRect/>
          </a:stretch>
        </p:blipFill>
        <p:spPr>
          <a:xfrm>
            <a:off x="-746347" y="3438377"/>
            <a:ext cx="4608512" cy="460851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tỉ</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thể</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pha các nguyên liệu theo tỉ lệ cụ thể để tạo ra sơn có đặc tính mong muốn, bao gồm màu sắc, độ bền, độ phủ và tính chất khác.</a:t>
            </a:r>
            <a:endParaRPr lang="en-US" sz="2400" b="1" i="0" dirty="0">
              <a:effectLst/>
              <a:latin typeface="Söhne"/>
            </a:endParaRPr>
          </a:p>
          <a:p>
            <a:r>
              <a:rPr lang="vi-VN" b="0" i="0" dirty="0">
                <a:effectLst/>
                <a:latin typeface="Open Sans" panose="020B0606030504020204" pitchFamily="34" charset="0"/>
              </a:rPr>
              <a:t>Trong quá trình pha chế sơn, có nhiều nguy cơ và dạng tai nạn lao động mà nhân viên cần phải chú ý và phòng tránh. Một trong những nguy cơ chính là tiếp xúc với các hóa chất độc hại trong các thành phần của sơn, như các chất phụ gia và dung môi. </a:t>
            </a:r>
            <a:endParaRPr lang="en-US" b="0" i="0" dirty="0">
              <a:effectLst/>
              <a:latin typeface="Open Sans" panose="020B0606030504020204" pitchFamily="34" charset="0"/>
            </a:endParaRPr>
          </a:p>
          <a:p>
            <a:r>
              <a:rPr lang="vi-VN" b="0" i="0" dirty="0">
                <a:effectLst/>
                <a:latin typeface="Open Sans" panose="020B0606030504020204" pitchFamily="34" charset="0"/>
              </a:rPr>
              <a:t>Sự tiếp xúc này có thể gây ra các vấn đề về sức khỏe như kích ứng da, rối loạn hô hấp và thậm chí là nguy hiểm đến tính mạng nếu không được đối phó kịp thời.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118ECFF-1118-E49A-1755-AE6C17CB94F8}"/>
              </a:ext>
            </a:extLst>
          </p:cNvPr>
          <p:cNvPicPr>
            <a:picLocks noChangeAspect="1"/>
          </p:cNvPicPr>
          <p:nvPr/>
        </p:nvPicPr>
        <p:blipFill>
          <a:blip r:embed="rId3"/>
          <a:stretch>
            <a:fillRect/>
          </a:stretch>
        </p:blipFill>
        <p:spPr>
          <a:xfrm>
            <a:off x="-746347" y="3438377"/>
            <a:ext cx="4608512" cy="460851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tỉ</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thể</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pha các nguyên liệu theo tỉ lệ cụ thể để tạo ra sơn có đặc tính mong muốn, bao gồm màu sắc, độ bền, độ phủ và tính chất khác.</a:t>
            </a:r>
            <a:endParaRPr lang="en-US" sz="2400" b="1" i="0" dirty="0">
              <a:effectLst/>
              <a:latin typeface="Söhne"/>
            </a:endParaRPr>
          </a:p>
          <a:p>
            <a:r>
              <a:rPr lang="vi-VN" b="0" i="0" dirty="0">
                <a:effectLst/>
                <a:latin typeface="Open Sans" panose="020B0606030504020204" pitchFamily="34" charset="0"/>
              </a:rPr>
              <a:t>Một trong những nguyên nhân phổ biến là thiếu hiểu biết và kinh nghiệm về các nguyên liệu và chất hóa học được sử dụng trong quá trình pha chế. </a:t>
            </a:r>
            <a:endParaRPr lang="en-US" b="0" i="0" dirty="0">
              <a:effectLst/>
              <a:latin typeface="Open Sans" panose="020B0606030504020204" pitchFamily="34" charset="0"/>
            </a:endParaRPr>
          </a:p>
          <a:p>
            <a:r>
              <a:rPr lang="vi-VN" b="0" i="0" dirty="0">
                <a:effectLst/>
                <a:latin typeface="Open Sans" panose="020B0606030504020204" pitchFamily="34" charset="0"/>
              </a:rPr>
              <a:t>Việc không hiểu rõ về tính chất và cách xử lý an toàn của các chất này có thể dẫn đến việc sơ suất hoặc sử dụng không đúng cách, tăng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6AEEEB8-2BE4-B863-8EA5-5C2242BDCA29}"/>
              </a:ext>
            </a:extLst>
          </p:cNvPr>
          <p:cNvPicPr>
            <a:picLocks noChangeAspect="1"/>
          </p:cNvPicPr>
          <p:nvPr/>
        </p:nvPicPr>
        <p:blipFill>
          <a:blip r:embed="rId3"/>
          <a:stretch>
            <a:fillRect/>
          </a:stretch>
        </p:blipFill>
        <p:spPr>
          <a:xfrm>
            <a:off x="-746347" y="3438377"/>
            <a:ext cx="4608512" cy="460851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tỉ</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thể</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pha các nguyên liệu theo tỉ lệ cụ thể để tạo ra sơn có đặc tính mong muốn, bao gồm màu sắc, độ bền, độ phủ và tính chất khác.</a:t>
            </a:r>
            <a:endParaRPr lang="en-US" sz="2400" b="1" i="0" dirty="0">
              <a:effectLst/>
              <a:latin typeface="Söhne"/>
            </a:endParaRPr>
          </a:p>
          <a:p>
            <a:r>
              <a:rPr lang="vi-VN" b="0" i="0" dirty="0">
                <a:effectLst/>
                <a:latin typeface="Open Sans" panose="020B0606030504020204" pitchFamily="34" charset="0"/>
              </a:rPr>
              <a:t>Để phòng tránh tai nạn lao động trong quá trình pha chế sơn, việc thực hiện các biện pháp an toàn lao động là rất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huấn luyện an toàn lao động định kỳ và toàn diện là điều cần thiết. Nhân viên cần được đào tạo về cách sử dụng an toàn các nguyên liệu và hóa chất, cũng như cách sử dụng thiết bị và máy móc một cách đúng cách và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0A8FDE5-7402-AAEE-CFCC-8EB44F6BA0BC}"/>
              </a:ext>
            </a:extLst>
          </p:cNvPr>
          <p:cNvPicPr>
            <a:picLocks noChangeAspect="1"/>
          </p:cNvPicPr>
          <p:nvPr/>
        </p:nvPicPr>
        <p:blipFill>
          <a:blip r:embed="rId3"/>
          <a:stretch>
            <a:fillRect/>
          </a:stretch>
        </p:blipFill>
        <p:spPr>
          <a:xfrm>
            <a:off x="-746347" y="3438377"/>
            <a:ext cx="4608512" cy="460851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Pha các nguyên liệu theo tỉ lệ cụ thể</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pha các nguyên liệu theo tỉ lệ cụ thể để tạo ra sơn có đặc tính mong muốn, bao gồm màu sắc, độ bền, độ phủ và tính chất khác.</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pha chế sơn là một phần không thể thiếu trong môi trường làm việc. Đầu tiên, mọi nhân viên phải được huấn luyện về việc sử dụng an toàn các nguyên liệu và hóa chất, bao gồm cả việc xử lý, lưu trữ và tiêu hủy chúng một cách đúng cách.</a:t>
            </a:r>
          </a:p>
          <a:p>
            <a:pPr algn="l"/>
            <a:r>
              <a:rPr lang="vi-VN" b="0" i="0" dirty="0">
                <a:effectLst/>
                <a:latin typeface="Open Sans" panose="020B0606030504020204" pitchFamily="34" charset="0"/>
              </a:rPr>
              <a:t>Thứ hai, cần thiết lập và tuân thủ chặt chẽ các quy trình làm việc an toàn, bao gồm việc sử dụng trang thiết bị bảo hộ cá nhân như mặt nạ, găng tay, áo choàng bảo hộ và kính bảo hộ.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3DC3C6F-9FCE-5FBC-02D4-CAC5DAC5E2A6}"/>
              </a:ext>
            </a:extLst>
          </p:cNvPr>
          <p:cNvPicPr>
            <a:picLocks noChangeAspect="1"/>
          </p:cNvPicPr>
          <p:nvPr/>
        </p:nvPicPr>
        <p:blipFill>
          <a:blip r:embed="rId3"/>
          <a:stretch>
            <a:fillRect/>
          </a:stretch>
        </p:blipFill>
        <p:spPr>
          <a:xfrm>
            <a:off x="-746347" y="3438377"/>
            <a:ext cx="4608512" cy="460851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Pha các nguyên liệu theo tỉ lệ cụ thể</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pha các nguyên liệu theo tỉ lệ cụ thể để tạo ra sơn có đặc tính mong muốn, bao gồm màu sắc, độ bền, độ phủ và tính chất khác.</a:t>
            </a:r>
            <a:endParaRPr lang="en-US" sz="2400" b="1" i="0" dirty="0">
              <a:effectLst/>
              <a:latin typeface="Söhne"/>
            </a:endParaRPr>
          </a:p>
          <a:p>
            <a:pPr algn="l"/>
            <a:r>
              <a:rPr lang="vi-VN" b="0" i="0" dirty="0">
                <a:effectLst/>
                <a:latin typeface="Open Sans" panose="020B0606030504020204" pitchFamily="34" charset="0"/>
              </a:rPr>
              <a:t>Đầu tiên, người làm việc cần tự bảo vệ bản thân bằng cách ngừng làm việc ngay lập tức và thoát khỏi vùng nguy hiểm nếu có thể.</a:t>
            </a:r>
          </a:p>
          <a:p>
            <a:pPr algn="l"/>
            <a:r>
              <a:rPr lang="vi-VN" b="0" i="0" dirty="0">
                <a:effectLst/>
                <a:latin typeface="Open Sans" panose="020B0606030504020204" pitchFamily="34" charset="0"/>
              </a:rPr>
              <a:t>Sau đó, việc thông báo ngay lập tức về tai nạn đến các nhân viên khác trong khu vực làm việc và cảnh báo về nguy cơ để họ có thể thực hiện các biện pháp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02EDEAF-CFC5-E908-7218-E43CE9DE7C68}"/>
              </a:ext>
            </a:extLst>
          </p:cNvPr>
          <p:cNvPicPr>
            <a:picLocks noChangeAspect="1"/>
          </p:cNvPicPr>
          <p:nvPr/>
        </p:nvPicPr>
        <p:blipFill>
          <a:blip r:embed="rId3"/>
          <a:stretch>
            <a:fillRect/>
          </a:stretch>
        </p:blipFill>
        <p:spPr>
          <a:xfrm>
            <a:off x="-746347" y="3438377"/>
            <a:ext cx="4608512" cy="460851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trộn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trộn để đảm bảo sự nhẵn mịn và đồng nhất của sản phẩm sơn</a:t>
            </a:r>
            <a:r>
              <a:rPr lang="en-US" sz="2000" dirty="0"/>
              <a:t>:</a:t>
            </a:r>
          </a:p>
          <a:p>
            <a:pPr algn="l"/>
            <a:r>
              <a:rPr lang="vi-VN" b="0" i="0" dirty="0">
                <a:effectLst/>
                <a:latin typeface="Open Sans" panose="020B0606030504020204" pitchFamily="34" charset="0"/>
              </a:rPr>
              <a:t>Để đảm bảo sự nhẵn mịn và đồng nhất của sản phẩm sơn, việc vận hành máy trộn đóng vai trò vô cùng quan trọng. Quy trình này đòi hỏi sự chính xác và kỹ năng từ người điều khiển máy. </a:t>
            </a:r>
            <a:endParaRPr lang="en-US" dirty="0">
              <a:latin typeface="Open Sans" panose="020B0606030504020204" pitchFamily="34" charset="0"/>
            </a:endParaRPr>
          </a:p>
          <a:p>
            <a:pPr algn="l"/>
            <a:r>
              <a:rPr lang="vi-VN" b="0" i="0" dirty="0">
                <a:effectLst/>
                <a:latin typeface="Open Sans" panose="020B0606030504020204" pitchFamily="34" charset="0"/>
              </a:rPr>
              <a:t>Trước tiên, cần kiểm tra và chuẩn bị các nguyên liệu cần thiết, đảm bảo chúng được đo lường chính xác theo công thức đã xác định trước.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D6E22B7-5A02-FF1D-B3BB-B4F9C7674580}"/>
              </a:ext>
            </a:extLst>
          </p:cNvPr>
          <p:cNvPicPr>
            <a:picLocks noChangeAspect="1"/>
          </p:cNvPicPr>
          <p:nvPr/>
        </p:nvPicPr>
        <p:blipFill>
          <a:blip r:embed="rId3"/>
          <a:stretch>
            <a:fillRect/>
          </a:stretch>
        </p:blipFill>
        <p:spPr>
          <a:xfrm>
            <a:off x="6526460" y="692696"/>
            <a:ext cx="5304558" cy="530455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trộn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trộn để đảm bảo sự nhẵn mịn và đồng nhất của sản phẩm sơn</a:t>
            </a:r>
            <a:r>
              <a:rPr lang="en-US" sz="2000" dirty="0"/>
              <a:t>:</a:t>
            </a:r>
          </a:p>
          <a:p>
            <a:pPr algn="l"/>
            <a:r>
              <a:rPr lang="vi-VN" b="0" i="0" dirty="0">
                <a:effectLst/>
                <a:latin typeface="Open Sans" panose="020B0606030504020204" pitchFamily="34" charset="0"/>
              </a:rPr>
              <a:t>Trong quá trình vận hành máy trộn để đảm bảo sự nhẵn mịn và đồng nhất của sản phẩm sơn, có một số dạng tai nạn lao động có thể xảy 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tai nạn liên quan đến máy móc, như va chạm, nghiền nát hoặc cắt đứt. Việc không tuân thủ quy tắc an toàn khi vận hành máy có thể dẫn đến những tình huống nguy hiểm, đặc biệt là khi làm việc gần các phần máy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3DEE3BB-AE05-CF96-FA67-C9800657097A}"/>
              </a:ext>
            </a:extLst>
          </p:cNvPr>
          <p:cNvPicPr>
            <a:picLocks noChangeAspect="1"/>
          </p:cNvPicPr>
          <p:nvPr/>
        </p:nvPicPr>
        <p:blipFill>
          <a:blip r:embed="rId3"/>
          <a:stretch>
            <a:fillRect/>
          </a:stretch>
        </p:blipFill>
        <p:spPr>
          <a:xfrm>
            <a:off x="6526460" y="692696"/>
            <a:ext cx="5304558" cy="530455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trộn để đảm bảo sự nhẵn mịn và đồng nhất của sản phẩm sơn</a:t>
            </a:r>
          </a:p>
          <a:p>
            <a:r>
              <a:rPr lang="vi-VN" b="0" i="0" dirty="0">
                <a:effectLst/>
                <a:latin typeface="Open Sans" panose="020B0606030504020204" pitchFamily="34" charset="0"/>
              </a:rPr>
              <a:t>Có nhiều nguyên nhân gây ra tai nạn lao động khi vận hành máy trộn trong quá trình sản xuất sơn. Một trong những nguyên nhân chính là thiếu hiểu biết và kỹ năng vận hành máy. </a:t>
            </a:r>
            <a:endParaRPr lang="en-US" b="0" i="0" dirty="0">
              <a:effectLst/>
              <a:latin typeface="Open Sans" panose="020B0606030504020204" pitchFamily="34" charset="0"/>
            </a:endParaRPr>
          </a:p>
          <a:p>
            <a:r>
              <a:rPr lang="vi-VN" b="0" i="0" dirty="0">
                <a:effectLst/>
                <a:latin typeface="Open Sans" panose="020B0606030504020204" pitchFamily="34" charset="0"/>
              </a:rPr>
              <a:t>Người điều khiển máy trộn có thể không được đào tạo đầy đủ hoặc thiếu kinh nghiệm, dẫn đến việc không biết cách xử lý tình huống nguy hiểm hoặc không nhận diện được các vấn đề tiềm ẩn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193F871-B136-A026-2D43-97F53EE84C97}"/>
              </a:ext>
            </a:extLst>
          </p:cNvPr>
          <p:cNvPicPr>
            <a:picLocks noChangeAspect="1"/>
          </p:cNvPicPr>
          <p:nvPr/>
        </p:nvPicPr>
        <p:blipFill>
          <a:blip r:embed="rId3"/>
          <a:stretch>
            <a:fillRect/>
          </a:stretch>
        </p:blipFill>
        <p:spPr>
          <a:xfrm>
            <a:off x="6526460" y="692696"/>
            <a:ext cx="5304558" cy="530455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trộn để đảm bảo sự nhẵn mịn và đồng nhất của sản phẩm sơn</a:t>
            </a:r>
            <a:r>
              <a:rPr lang="en-US" sz="2000" dirty="0"/>
              <a:t>:</a:t>
            </a:r>
          </a:p>
          <a:p>
            <a:pPr algn="l">
              <a:buFont typeface="Arial" panose="020B0604020202020204" pitchFamily="34" charset="0"/>
              <a:buChar char="•"/>
            </a:pPr>
            <a:r>
              <a:rPr lang="vi-VN" b="0" i="0" dirty="0">
                <a:effectLst/>
                <a:latin typeface="Open Sans" panose="020B0606030504020204" pitchFamily="34" charset="0"/>
              </a:rPr>
              <a:t>Trước tiên, việc đảm bảo rằng mọi người tham gia vào quá trình vận hành máy trộn đều được đào tạo đầy đủ về an toàn lao động và vận hành máy.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Điều này bao gồm việc hướng dẫn cách sử dụng trang thiết bị bảo hộ cá nhân đúng cách và đảm bảo tuân thủ các quy trình an toàn.</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7C16C8B-F474-EEC4-B471-F96A48F7EED9}"/>
              </a:ext>
            </a:extLst>
          </p:cNvPr>
          <p:cNvPicPr>
            <a:picLocks noChangeAspect="1"/>
          </p:cNvPicPr>
          <p:nvPr/>
        </p:nvPicPr>
        <p:blipFill>
          <a:blip r:embed="rId3"/>
          <a:stretch>
            <a:fillRect/>
          </a:stretch>
        </p:blipFill>
        <p:spPr>
          <a:xfrm>
            <a:off x="6526460" y="692696"/>
            <a:ext cx="5304558" cy="530455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trộn để đảm bảo sự nhẵn mịn và đồng nhất của sản phẩm sơn</a:t>
            </a:r>
            <a:r>
              <a:rPr lang="en-US" sz="2000" dirty="0"/>
              <a:t>:</a:t>
            </a:r>
          </a:p>
          <a:p>
            <a:pPr algn="l"/>
            <a:r>
              <a:rPr lang="vi-VN" b="0" i="0" dirty="0">
                <a:effectLst/>
                <a:latin typeface="Open Sans" panose="020B0606030504020204" pitchFamily="34" charset="0"/>
              </a:rPr>
              <a:t>Quy định an toàn lao động khi vận hành máy trộn trong quá trình sản xuất sơn là một phần quan trọng để đảm bảo an toàn cho nhân viên và ngăn chặn tai nạn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việc đảm bảo rằng tất cả nhân viên được đào tạo đầy đủ về an toàn lao động và vận hành máy trộn trước khi tham gia vào công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722D771-DC6B-E58A-7187-B697B1760E6A}"/>
              </a:ext>
            </a:extLst>
          </p:cNvPr>
          <p:cNvPicPr>
            <a:picLocks noChangeAspect="1"/>
          </p:cNvPicPr>
          <p:nvPr/>
        </p:nvPicPr>
        <p:blipFill>
          <a:blip r:embed="rId3"/>
          <a:stretch>
            <a:fillRect/>
          </a:stretch>
        </p:blipFill>
        <p:spPr>
          <a:xfrm>
            <a:off x="6526460" y="692696"/>
            <a:ext cx="5304558" cy="5304558"/>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trộn để đảm bảo sự nhẵn mịn và đồng nhất của sản phẩm sơn</a:t>
            </a:r>
            <a:r>
              <a:rPr lang="en-US" sz="2000" dirty="0"/>
              <a:t>:</a:t>
            </a:r>
          </a:p>
          <a:p>
            <a:pPr algn="l"/>
            <a:r>
              <a:rPr lang="vi-VN" b="0" i="0" dirty="0">
                <a:effectLst/>
                <a:latin typeface="Open Sans" panose="020B0606030504020204" pitchFamily="34" charset="0"/>
              </a:rPr>
              <a:t>Xử lý tình huống tai nạn lao động khẩn cấp trong quá trình vận hành máy trộn trong sản xuất sơn đòi hỏi sự nhanh nhẹn và kiến thức an toàn từ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đầu tiên là ngừng máy trộn và ngắt nguồn ngay lập tức để ngăn chặn nguy cơ tiếp tục.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8C5EFEA-761F-9F94-C81F-7B135B64EFA2}"/>
              </a:ext>
            </a:extLst>
          </p:cNvPr>
          <p:cNvPicPr>
            <a:picLocks noChangeAspect="1"/>
          </p:cNvPicPr>
          <p:nvPr/>
        </p:nvPicPr>
        <p:blipFill>
          <a:blip r:embed="rId3"/>
          <a:stretch>
            <a:fillRect/>
          </a:stretch>
        </p:blipFill>
        <p:spPr>
          <a:xfrm>
            <a:off x="6526460" y="692696"/>
            <a:ext cx="5304558" cy="5304558"/>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sơn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sơn để đảm bảo rằng nó đáp ứng các tiêu chuẩn về màu sắc, độ nhớt, độ bền và các tính chất khác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chất lượng của sơn đáp ứng các tiêu chuẩn chất lượng cao nhất, công việc kiểm tra chất lượng sơn đòi hỏi một quy trình kỹ lưỡng và chặt chẽ.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đặc điểm quan trọng của công việc này là kiểm tra màu sắc của sơn. Điều này bao gồm việc so sánh màu sơn với các tiêu chuẩn màu được đặt ra trước đó, để đảm bảo màu sơn là đồng nhất và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B0FD76C-7CDD-F96C-E77F-39A4B0B7D422}"/>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sơn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kiểm tra chất lượng sơn để đảm bảo rằng nó đáp ứng các tiêu chuẩn về màu sắc, độ nhớt, độ bền và các tính chất khác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sơn, có một số nguy cơ về tai nạn lao động mà nhân viên cần phải đề phòng. Một trong những tai nạn phổ biến là tai nạn hóa chất do tiếp xúc với các loại hóa chất trong sơn.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chất này có thể gây ra kích ứng da, đốt nặng hoặc thậm chí là các vấn đề sức khỏe nghiêm trọng hơn nếu không được xử lý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A06F9E1-9611-9DAA-25E5-9E11E5708BD6}"/>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sơn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kiểm tra chất lượng sơn để đảm bảo rằng nó đáp ứng các tiêu chuẩn về màu sắc, độ nhớt, độ bền và các tính chất khác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trong quá trình kiểm tra chất lượng sơn. Một trong những nguyên nhân chính là thiếu hiểu biết hoặc tuân thủ không đúng các quy tắc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có thể không được đào tạo đầy đủ về cách sử dụng các thiết bị máy móc, làm việc trong môi trường có hóa chất, hoặc cách di chuyển vật liệu một cách an toàn. Sự thiếu hiểu biết này có thể dẫn đến việc đặt mình vào tình huống nguy hiểm mà họ không nhận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F2ECB8E-8B13-FB7D-572C-141FC09BCD4C}"/>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sơn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kiểm tra chất lượng sơn để đảm bảo rằng nó đáp ứng các tiêu chuẩn về màu sắc, độ nhớt, độ bền và các tính chất khác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trong quá trình kiểm tra chất lượng sơn, cần áp dụng một số biện pháp an toàn đặc biệt.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nhân viên được đào tạo đầy đủ về các quy trình làm việc an toàn là rất quan trọng. Đào tạo này không chỉ bao gồm việc sử dụng thiết bị bảo hộ cá nhân mà còn bao gồm việc hiểu biết về các loại hóa chất và nguy cơ liên quan đến chúng.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51B1F07-5FC0-5732-A4B1-F82E95FC88ED}"/>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sơn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sơn để đảm bảo rằng nó đáp ứng các tiêu chuẩn về màu sắc, độ nhớt, độ bền và các tính chất khác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kiểm tra chất lượng sơn đóng vai trò quan trọng trong việc đảm bảo môi trường làm việc an toàn và giảm thiểu nguy cơ tai nạn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quy định này thường bao gồm việc đeo đầy đủ thiết bị bảo hộ cá nhân như kính bảo hộ, mặt nạ, và găng tay để bảo vệ da và hệ hô hấp khỏi sự tiếp xúc với hóa chất độc hại trong sơn.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8529F11-1595-D697-54C2-12BD9966650B}"/>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sơn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kiểm tra chất lượng sơn để đảm bảo rằng nó đáp ứng các tiêu chuẩn về màu sắc, độ nhớt, độ bền và các tính chất khác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lao động khi kiểm tra chất lượng sơn, việc xử lý khẩn cấp là cực kỳ quan trọng để bảo vệ sức khỏe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an toàn cho nạn nhân và nhân viên xung quanh là ưu tiên hàng đầu. Ngay lập tức, cần gọi điện thoại cho đội cứu thương và thông báo về tình hình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7EEDD75-BC6C-E7EF-8738-B657D016F955}"/>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sơn vào các bao bì phù hợp và đóng thùng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chiết rót sơn vào các bao bì phù hợp và đóng thùng sẵn sàng cho vận chuyển và lưu trữ</a:t>
            </a:r>
            <a:r>
              <a:rPr lang="en-US" sz="2400" dirty="0"/>
              <a:t>:</a:t>
            </a:r>
          </a:p>
          <a:p>
            <a:pPr algn="l"/>
            <a:r>
              <a:rPr lang="vi-VN" b="0" i="0" dirty="0">
                <a:solidFill>
                  <a:srgbClr val="4C4F5A"/>
                </a:solidFill>
                <a:effectLst/>
                <a:latin typeface="Open Sans" panose="020B0606030504020204" pitchFamily="34" charset="0"/>
              </a:rPr>
              <a:t>Đặc điểm của công việc vận hành máy chiết rót sơn vào các bao bì phù hợp và đóng thùng sẵn sàng cho vận chuyển và lưu trữ đòi hỏi sự tỉ mỉ và chính xác cao. Người làm công việc này cần phải có kiến thức vững về cách thức hoạt động của máy chiết và sự hiểu biết về loại sơn cụ thể được sử dụng.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Họ cần phải làm việc cẩn thận để đảm bảo mỗi lô sản phẩm được chiết rót đúng lượng và đúng chất lượng. Điều này bao gồm việc thiết lập máy chiết theo các thông số cụ thể và kiểm tra định kỳ để đảm bảo sự ổn định trong quá trình vận hành.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sơn vào các bao bì phù hợp và đóng thùng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lao động trong quá trình vận hành máy chiết rót sơn vào các bao bì phù hợp và đóng thùng sẵn sàng cho vận chuyển và lưu trữ</a:t>
            </a:r>
            <a:r>
              <a:rPr lang="en-US" sz="2400" dirty="0"/>
              <a:t>:</a:t>
            </a:r>
          </a:p>
          <a:p>
            <a:pPr algn="l"/>
            <a:r>
              <a:rPr lang="vi-VN" b="0" i="0" dirty="0">
                <a:solidFill>
                  <a:srgbClr val="4C4F5A"/>
                </a:solidFill>
                <a:effectLst/>
                <a:latin typeface="Open Sans" panose="020B0606030504020204" pitchFamily="34" charset="0"/>
              </a:rPr>
              <a:t>Trong quá trình vận hành máy chiết rót sơn và đóng gói sản phẩm, có một số dạng tai nạn lao động mà người làm việc có thể phải đối mặt. Một trong những nguy cơ phổ biến nhất là tai nạn liên quan đến máy móc, như va chạm hoặc bị kẹt giữa các bộ phận của máy.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đặc biệt đúng khi làm việc với các máy chiết rót sơn có tính năng tự động hoặc yêu cầu can thiệp thủ công.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sơn vào các bao bì phù hợp và đóng thùng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lao động khi vận hành máy chiết rót sơn vào các bao bì phù hợp và đóng thùng sẵn sàng cho vận chuyển và lưu trữ</a:t>
            </a:r>
            <a:r>
              <a:rPr lang="en-US" sz="2400" dirty="0"/>
              <a:t>:</a:t>
            </a:r>
          </a:p>
          <a:p>
            <a:pPr algn="l"/>
            <a:r>
              <a:rPr lang="vi-VN" b="0" i="0" dirty="0">
                <a:solidFill>
                  <a:srgbClr val="4C4F5A"/>
                </a:solidFill>
                <a:effectLst/>
                <a:latin typeface="Open Sans" panose="020B0606030504020204" pitchFamily="34" charset="0"/>
              </a:rPr>
              <a:t>Có nhiều nguyên nhân gây ra tai nạn lao động khi vận hành máy chiết rót sơn và đóng thùng sản phẩm. Một trong những nguyên nhân chính là việc thiếu hiểu biết và kinh nghiệm về quy trình vận hành máy chiết.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Những người làm việc không được đào tạo đầy đủ về cách sử dụng máy móc có thể không biết cách đối phó với các tình huống nguy hiểm, dẫn đến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sơn vào các bao bì phù hợp và đóng thùng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lao động khi vận hành máy chiết rót sơn vào các bao bì phù hợp và đóng thùng sẵn sàng cho vận chuyển và lưu trữ</a:t>
            </a:r>
            <a:r>
              <a:rPr lang="en-US" sz="2400" dirty="0"/>
              <a:t>:</a:t>
            </a:r>
          </a:p>
          <a:p>
            <a:pPr algn="l"/>
            <a:r>
              <a:rPr lang="vi-VN" b="0" i="0" dirty="0">
                <a:solidFill>
                  <a:srgbClr val="4C4F5A"/>
                </a:solidFill>
                <a:effectLst/>
                <a:latin typeface="Open Sans" panose="020B0606030504020204" pitchFamily="34" charset="0"/>
              </a:rPr>
              <a:t>Để phòng tránh tai nạn lao động khi vận hành máy chiết rót sơn và đóng thùng sản phẩm, các biện pháp an toàn cần được áp dụng một cách nghiêm túc.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đảm bảo người làm việc được đào tạo đầy đủ về cách sử dụng máy móc và các quy trình an toàn là rất quan trọng. Đào tạo này nên bao gồm cách vận hành máy chiết, biện pháp an toàn và sử dụng trang thiết bị bảo hộ cá nhân.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sơn vào các bao bì phù hợp và đóng thùng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chiết rót sơn vào các bao bì phù hợp và đóng thùng sẵn sàng cho vận chuyển và lưu trữ</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chiết rót sơn và đóng thùng sản phẩm là một phần quan trọng trong việc đảm bảo môi trường làm việc an toàn và hiệu quả.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đảm bảo người làm công việc được đào tạo đầy đủ về các quy tắc an toàn là rất quan trọng. Họ cần phải hiểu rõ về cách vận hành máy chiết và các biện pháp an toàn cần thiết để tránh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rót sơn vào các bao bì phù hợp và đóng thùng</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lao động khẩn cấp khi vận hành máy chiết rót sơn vào các bao bì phù hợp và đóng thùng sẵn sàng cho vận chuyển và lưu trữ</a:t>
            </a:r>
            <a:r>
              <a:rPr lang="en-US" sz="2400" dirty="0"/>
              <a:t>:</a:t>
            </a:r>
          </a:p>
          <a:p>
            <a:pPr algn="l"/>
            <a:r>
              <a:rPr lang="vi-VN" b="0" i="0" dirty="0">
                <a:solidFill>
                  <a:srgbClr val="4C4F5A"/>
                </a:solidFill>
                <a:effectLst/>
                <a:latin typeface="Open Sans" panose="020B0606030504020204" pitchFamily="34" charset="0"/>
              </a:rPr>
              <a:t>Khi xảy ra tình huống tai nạn lao động khẩn cấp trong quá trình vận hành máy chiết rót sơn và đóng thùng sản phẩm, việc xử lý một cách nhanh chóng và hiệu quả là rất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người làm việc cần phải giữ bình tĩnh và không hoảng loạn. Họ cần phải ngừng ngay lập tức mọi hoạt động và cố gắng kiểm soát tình huống.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288</TotalTime>
  <Words>3490</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SƠN</vt:lpstr>
      <vt:lpstr>Một số vụ tai nạn trong  nhà máy sản xuất sơn</vt:lpstr>
      <vt:lpstr>Tóm tắt bài học</vt:lpstr>
      <vt:lpstr>Pha các nguyên liệu theo tỉ lệ cụ thể</vt:lpstr>
      <vt:lpstr>Pha các nguyên liệu theo tỉ lệ cụ thể</vt:lpstr>
      <vt:lpstr>Pha các nguyên liệu theo tỉ lệ cụ thể</vt:lpstr>
      <vt:lpstr>Pha các nguyên liệu theo tỉ lệ cụ thể</vt:lpstr>
      <vt:lpstr>Pha các nguyên liệu theo tỉ lệ cụ thể</vt:lpstr>
      <vt:lpstr>Pha các nguyên liệu theo tỉ lệ cụ thể</vt:lpstr>
      <vt:lpstr>Vận hành máy trộn</vt:lpstr>
      <vt:lpstr>Vận hành máy trộn</vt:lpstr>
      <vt:lpstr>Vận hành máy trộn</vt:lpstr>
      <vt:lpstr>Vận hành máy trộn</vt:lpstr>
      <vt:lpstr>Vận hành máy trộn</vt:lpstr>
      <vt:lpstr>Vận hành máy trộn</vt:lpstr>
      <vt:lpstr>Kiểm tra chất lượng sơn</vt:lpstr>
      <vt:lpstr>Kiểm tra chất lượng sơn</vt:lpstr>
      <vt:lpstr>Kiểm tra chất lượng sơn</vt:lpstr>
      <vt:lpstr>Kiểm tra chất lượng sơn</vt:lpstr>
      <vt:lpstr>Kiểm tra chất lượng sơn</vt:lpstr>
      <vt:lpstr>Kiểm tra chất lượng sơn</vt:lpstr>
      <vt:lpstr>Vận hành máy chiết rót sơn vào các bao bì phù hợp và đóng thùng</vt:lpstr>
      <vt:lpstr>Vận hành máy chiết rót sơn vào các bao bì phù hợp và đóng thùng</vt:lpstr>
      <vt:lpstr>Vận hành máy chiết rót sơn vào các bao bì phù hợp và đóng thùng</vt:lpstr>
      <vt:lpstr>Vận hành máy chiết rót sơn vào các bao bì phù hợp và đóng thùng</vt:lpstr>
      <vt:lpstr>Vận hành máy chiết rót sơn vào các bao bì phù hợp và đóng thùng</vt:lpstr>
      <vt:lpstr>Vận hành máy chiết rót sơn vào các bao bì phù hợp và đóng thùng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2024-04-05T06:23:56Z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