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73" autoAdjust="0"/>
    <p:restoredTop sz="93725" autoAdjust="0"/>
  </p:normalViewPr>
  <p:slideViewPr>
    <p:cSldViewPr showGuides="1">
      <p:cViewPr varScale="1">
        <p:scale>
          <a:sx n="113" d="100"/>
          <a:sy n="113" d="100"/>
        </p:scale>
        <p:origin x="810" y="-100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893677" y="2187963"/>
            <a:ext cx="4399881"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PHẨM TỪ BÊ TÔNG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CCA0CC29-BD31-C5EF-CB80-059E8C7838AA}"/>
              </a:ext>
            </a:extLst>
          </p:cNvPr>
          <p:cNvPicPr>
            <a:picLocks noChangeAspect="1"/>
          </p:cNvPicPr>
          <p:nvPr/>
        </p:nvPicPr>
        <p:blipFill>
          <a:blip r:embed="rId4"/>
          <a:stretch>
            <a:fillRect/>
          </a:stretch>
        </p:blipFill>
        <p:spPr>
          <a:xfrm>
            <a:off x="4759125" y="4168304"/>
            <a:ext cx="2668984" cy="266898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phẩm</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từ</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bê</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tông</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lnSpcReduction="20000"/>
          </a:bodyPr>
          <a:lstStyle/>
          <a:p>
            <a:pPr marL="0" indent="0">
              <a:buNone/>
            </a:pPr>
            <a:r>
              <a:rPr lang="vi-VN" b="0" i="0" dirty="0">
                <a:solidFill>
                  <a:srgbClr val="0D0D0D"/>
                </a:solidFill>
                <a:effectLst/>
                <a:latin typeface="Söhne"/>
              </a:rPr>
              <a:t>Trong ngành công nghiệp sản xuất các sản phẩm từ bê tông như cống bê tông, gạch bê tông, trụ bê tông và các sản phẩm liên quan, tai nạn lao động là một thách thức lớn đối với nhà máy và nhân viên</a:t>
            </a:r>
            <a:r>
              <a:rPr lang="en-US" sz="2000" dirty="0">
                <a:ea typeface="+mn-lt"/>
                <a:cs typeface="+mn-lt"/>
              </a:rPr>
              <a:t>:</a:t>
            </a:r>
            <a:endParaRPr lang="en-US" dirty="0"/>
          </a:p>
          <a:p>
            <a:pPr marL="730885" lvl="1" indent="-304165"/>
            <a:r>
              <a:rPr lang="vi-VN" i="0" dirty="0">
                <a:solidFill>
                  <a:srgbClr val="0D0D0D"/>
                </a:solidFill>
                <a:effectLst/>
                <a:latin typeface="Söhne"/>
              </a:rPr>
              <a:t>Rơi vật nặng</a:t>
            </a:r>
            <a:endParaRPr lang="en-US" i="0" dirty="0">
              <a:solidFill>
                <a:srgbClr val="0D0D0D"/>
              </a:solidFill>
              <a:effectLst/>
              <a:latin typeface="Söhne"/>
            </a:endParaRPr>
          </a:p>
          <a:p>
            <a:pPr marL="730885" lvl="1" indent="-304165"/>
            <a:r>
              <a:rPr lang="en-US" dirty="0" err="1">
                <a:solidFill>
                  <a:srgbClr val="0D0D0D"/>
                </a:solidFill>
                <a:latin typeface="Söhne"/>
              </a:rPr>
              <a:t>Vấp</a:t>
            </a:r>
            <a:r>
              <a:rPr lang="en-US" dirty="0">
                <a:solidFill>
                  <a:srgbClr val="0D0D0D"/>
                </a:solidFill>
                <a:latin typeface="Söhne"/>
              </a:rPr>
              <a:t> </a:t>
            </a:r>
            <a:r>
              <a:rPr lang="en-US" dirty="0" err="1">
                <a:solidFill>
                  <a:srgbClr val="0D0D0D"/>
                </a:solidFill>
                <a:latin typeface="Söhne"/>
              </a:rPr>
              <a:t>phải</a:t>
            </a:r>
            <a:r>
              <a:rPr lang="en-US" dirty="0">
                <a:solidFill>
                  <a:srgbClr val="0D0D0D"/>
                </a:solidFill>
                <a:latin typeface="Söhne"/>
              </a:rPr>
              <a:t> </a:t>
            </a:r>
            <a:r>
              <a:rPr lang="en-US" dirty="0" err="1">
                <a:solidFill>
                  <a:srgbClr val="0D0D0D"/>
                </a:solidFill>
                <a:latin typeface="Söhne"/>
              </a:rPr>
              <a:t>vật</a:t>
            </a:r>
            <a:r>
              <a:rPr lang="en-US" dirty="0">
                <a:solidFill>
                  <a:srgbClr val="0D0D0D"/>
                </a:solidFill>
                <a:latin typeface="Söhne"/>
              </a:rPr>
              <a:t> </a:t>
            </a:r>
            <a:r>
              <a:rPr lang="en-US" dirty="0" err="1">
                <a:solidFill>
                  <a:srgbClr val="0D0D0D"/>
                </a:solidFill>
                <a:latin typeface="Söhne"/>
              </a:rPr>
              <a:t>dụng</a:t>
            </a:r>
            <a:endParaRPr lang="en-US" dirty="0">
              <a:solidFill>
                <a:srgbClr val="0D0D0D"/>
              </a:solidFill>
              <a:latin typeface="Söhne"/>
            </a:endParaRPr>
          </a:p>
          <a:p>
            <a:pPr marL="730885" lvl="1" indent="-304165"/>
            <a:r>
              <a:rPr lang="en-US" dirty="0" err="1">
                <a:solidFill>
                  <a:srgbClr val="0D0D0D"/>
                </a:solidFill>
                <a:latin typeface="Söhne"/>
              </a:rPr>
              <a:t>Nhiễm</a:t>
            </a:r>
            <a:r>
              <a:rPr lang="en-US" dirty="0">
                <a:solidFill>
                  <a:srgbClr val="0D0D0D"/>
                </a:solidFill>
                <a:latin typeface="Söhne"/>
              </a:rPr>
              <a:t> </a:t>
            </a:r>
            <a:r>
              <a:rPr lang="en-US" dirty="0" err="1">
                <a:solidFill>
                  <a:srgbClr val="0D0D0D"/>
                </a:solidFill>
                <a:latin typeface="Söhne"/>
              </a:rPr>
              <a:t>độc</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endParaRPr lang="en-US"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cắt</a:t>
            </a:r>
            <a:r>
              <a:rPr lang="en-US" dirty="0">
                <a:solidFill>
                  <a:srgbClr val="0D0D0D"/>
                </a:solidFill>
                <a:latin typeface="Söhne"/>
              </a:rPr>
              <a:t> </a:t>
            </a:r>
            <a:r>
              <a:rPr lang="en-US" dirty="0" err="1">
                <a:solidFill>
                  <a:srgbClr val="0D0D0D"/>
                </a:solidFill>
                <a:latin typeface="Söhne"/>
              </a:rPr>
              <a:t>cánh</a:t>
            </a:r>
            <a:r>
              <a:rPr lang="en-US" dirty="0">
                <a:solidFill>
                  <a:srgbClr val="0D0D0D"/>
                </a:solidFill>
                <a:latin typeface="Söhne"/>
              </a:rPr>
              <a:t> </a:t>
            </a:r>
            <a:r>
              <a:rPr lang="en-US" dirty="0" err="1">
                <a:solidFill>
                  <a:srgbClr val="0D0D0D"/>
                </a:solidFill>
                <a:latin typeface="Söhne"/>
              </a:rPr>
              <a:t>tay</a:t>
            </a:r>
            <a:r>
              <a:rPr lang="en-US" dirty="0">
                <a:solidFill>
                  <a:srgbClr val="0D0D0D"/>
                </a:solidFill>
                <a:latin typeface="Söhne"/>
              </a:rPr>
              <a:t> </a:t>
            </a:r>
            <a:r>
              <a:rPr lang="en-US" dirty="0" err="1">
                <a:solidFill>
                  <a:srgbClr val="0D0D0D"/>
                </a:solidFill>
                <a:latin typeface="Söhne"/>
              </a:rPr>
              <a:t>hoặc</a:t>
            </a:r>
            <a:r>
              <a:rPr lang="en-US" dirty="0">
                <a:solidFill>
                  <a:srgbClr val="0D0D0D"/>
                </a:solidFill>
                <a:latin typeface="Söhne"/>
              </a:rPr>
              <a:t> </a:t>
            </a:r>
            <a:r>
              <a:rPr lang="en-US" dirty="0" err="1">
                <a:solidFill>
                  <a:srgbClr val="0D0D0D"/>
                </a:solidFill>
                <a:latin typeface="Söhne"/>
              </a:rPr>
              <a:t>chân</a:t>
            </a:r>
            <a:endParaRPr lang="en-US" dirty="0">
              <a:solidFill>
                <a:srgbClr val="0D0D0D"/>
              </a:solidFill>
              <a:latin typeface="Söhne"/>
            </a:endParaRPr>
          </a:p>
          <a:p>
            <a:pPr marL="730885" lvl="1" indent="-304165"/>
            <a:r>
              <a:rPr lang="vi-VN" dirty="0">
                <a:solidFill>
                  <a:srgbClr val="0D0D0D"/>
                </a:solidFill>
                <a:latin typeface="Söhne"/>
              </a:rPr>
              <a:t>Nguy cơ về tiếp xúc nhiệt độ cao</a:t>
            </a:r>
            <a:endParaRPr lang="en-US" dirty="0">
              <a:solidFill>
                <a:srgbClr val="0D0D0D"/>
              </a:solidFill>
              <a:latin typeface="Söhne"/>
            </a:endParaRPr>
          </a:p>
          <a:p>
            <a:pPr marL="730885" lvl="1" indent="-304165"/>
            <a:r>
              <a:rPr lang="vi-VN" dirty="0">
                <a:solidFill>
                  <a:srgbClr val="0D0D0D"/>
                </a:solidFill>
                <a:latin typeface="Söhne"/>
              </a:rPr>
              <a:t>Tai nạn từ vật liệu rơi xuống</a:t>
            </a:r>
            <a:endParaRPr lang="en-US" dirty="0">
              <a:solidFill>
                <a:srgbClr val="0D0D0D"/>
              </a:solidFill>
              <a:latin typeface="Söhne"/>
            </a:endParaRPr>
          </a:p>
          <a:p>
            <a:pPr marL="730885" lvl="1" indent="-304165"/>
            <a:r>
              <a:rPr lang="vi-VN" dirty="0">
                <a:solidFill>
                  <a:srgbClr val="0D0D0D"/>
                </a:solidFill>
                <a:latin typeface="Söhne"/>
              </a:rPr>
              <a:t>Nguy cơ hỏng hóc thiết bị</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100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trộn bê tông để tạo ra hỗn hợp bê tông đồng nhất chuẩn bị cho quá trình đúc các sản phẩm như như cống bê tông, gạch bê tông, trụ bê tông…</a:t>
            </a:r>
            <a:endParaRPr lang="en-US" dirty="0"/>
          </a:p>
          <a:p>
            <a:pPr marL="304165" indent="-304165">
              <a:buClr>
                <a:schemeClr val="tx1"/>
              </a:buClr>
            </a:pPr>
            <a:r>
              <a:rPr lang="en-US" dirty="0"/>
              <a:t>2. </a:t>
            </a:r>
            <a:r>
              <a:rPr lang="vi-VN" dirty="0"/>
              <a:t>An toàn vệ sinh lao động đối với nhân viên lắp ráp phần khung thép bên trong khuôn đúc bê tông để chuẩn bị cho quá trình đổ hỗn hợp bê tông vào khuôn đúc các ra sản phẩm như như cống bê tông, gạch bê tông, trụ bê tông…</a:t>
            </a:r>
            <a:endParaRPr lang="en-US" dirty="0"/>
          </a:p>
          <a:p>
            <a:pPr marL="304165" indent="-304165">
              <a:buClr>
                <a:schemeClr val="tx1"/>
              </a:buClr>
            </a:pPr>
            <a:r>
              <a:rPr lang="en-US" dirty="0"/>
              <a:t>3. </a:t>
            </a:r>
            <a:r>
              <a:rPr lang="vi-VN" dirty="0"/>
              <a:t>An toàn vệ sinh lao động đối với nhân viên vận hành máy đổ hỗn hợp bê tông vào khuôn đúc để tạo ra các sản phẩm có hình dạng mong muốn như cống, gạch hoặc trụ bê tông</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xử</a:t>
            </a:r>
            <a:r>
              <a:rPr lang="en-US" dirty="0"/>
              <a:t> </a:t>
            </a:r>
            <a:r>
              <a:rPr lang="en-US" dirty="0" err="1"/>
              <a:t>lý</a:t>
            </a:r>
            <a:r>
              <a:rPr lang="en-US" dirty="0"/>
              <a:t> </a:t>
            </a:r>
            <a:r>
              <a:rPr lang="en-US" dirty="0" err="1"/>
              <a:t>bề</a:t>
            </a:r>
            <a:r>
              <a:rPr lang="en-US" dirty="0"/>
              <a:t> </a:t>
            </a:r>
            <a:r>
              <a:rPr lang="en-US" dirty="0" err="1"/>
              <a:t>mặt</a:t>
            </a:r>
            <a:r>
              <a:rPr lang="en-US" dirty="0"/>
              <a:t> </a:t>
            </a:r>
            <a:r>
              <a:rPr lang="en-US" dirty="0" err="1"/>
              <a:t>của</a:t>
            </a:r>
            <a:r>
              <a:rPr lang="en-US" dirty="0"/>
              <a:t> </a:t>
            </a:r>
            <a:r>
              <a:rPr lang="en-US" dirty="0" err="1"/>
              <a:t>cống</a:t>
            </a:r>
            <a:r>
              <a:rPr lang="en-US" dirty="0"/>
              <a:t> </a:t>
            </a:r>
            <a:r>
              <a:rPr lang="en-US" dirty="0" err="1"/>
              <a:t>bê</a:t>
            </a:r>
            <a:r>
              <a:rPr lang="en-US" dirty="0"/>
              <a:t> </a:t>
            </a:r>
            <a:r>
              <a:rPr lang="en-US" dirty="0" err="1"/>
              <a:t>tông</a:t>
            </a:r>
            <a:r>
              <a:rPr lang="en-US" dirty="0"/>
              <a:t>, </a:t>
            </a:r>
            <a:r>
              <a:rPr lang="en-US" dirty="0" err="1"/>
              <a:t>gạch</a:t>
            </a:r>
            <a:r>
              <a:rPr lang="en-US" dirty="0"/>
              <a:t> </a:t>
            </a:r>
            <a:r>
              <a:rPr lang="en-US" dirty="0" err="1"/>
              <a:t>bê</a:t>
            </a:r>
            <a:r>
              <a:rPr lang="en-US" dirty="0"/>
              <a:t> </a:t>
            </a:r>
            <a:r>
              <a:rPr lang="en-US" dirty="0" err="1"/>
              <a:t>tông</a:t>
            </a:r>
            <a:r>
              <a:rPr lang="en-US" dirty="0"/>
              <a:t>, </a:t>
            </a:r>
            <a:r>
              <a:rPr lang="en-US" dirty="0" err="1"/>
              <a:t>trụ</a:t>
            </a:r>
            <a:r>
              <a:rPr lang="en-US" dirty="0"/>
              <a:t> </a:t>
            </a:r>
            <a:r>
              <a:rPr lang="en-US" dirty="0" err="1"/>
              <a:t>bê</a:t>
            </a:r>
            <a:r>
              <a:rPr lang="en-US" dirty="0"/>
              <a:t> </a:t>
            </a:r>
            <a:r>
              <a:rPr lang="en-US" dirty="0" err="1"/>
              <a:t>tông</a:t>
            </a:r>
            <a:r>
              <a:rPr lang="en-US" dirty="0"/>
              <a:t>… </a:t>
            </a:r>
            <a:r>
              <a:rPr lang="en-US" dirty="0" err="1"/>
              <a:t>sau</a:t>
            </a:r>
            <a:r>
              <a:rPr lang="en-US" dirty="0"/>
              <a:t> </a:t>
            </a:r>
            <a:r>
              <a:rPr lang="en-US" dirty="0" err="1"/>
              <a:t>khi</a:t>
            </a:r>
            <a:r>
              <a:rPr lang="en-US" dirty="0"/>
              <a:t> </a:t>
            </a:r>
            <a:r>
              <a:rPr lang="en-US" dirty="0" err="1"/>
              <a:t>đúc</a:t>
            </a:r>
            <a:r>
              <a:rPr lang="en-US" dirty="0"/>
              <a:t> </a:t>
            </a:r>
            <a:r>
              <a:rPr lang="en-US" dirty="0" err="1"/>
              <a:t>để</a:t>
            </a:r>
            <a:r>
              <a:rPr lang="en-US" dirty="0"/>
              <a:t> </a:t>
            </a:r>
            <a:r>
              <a:rPr lang="en-US" dirty="0" err="1"/>
              <a:t>cải</a:t>
            </a:r>
            <a:r>
              <a:rPr lang="en-US" dirty="0"/>
              <a:t> </a:t>
            </a:r>
            <a:r>
              <a:rPr lang="en-US" dirty="0" err="1"/>
              <a:t>thiện</a:t>
            </a:r>
            <a:r>
              <a:rPr lang="en-US" dirty="0"/>
              <a:t> </a:t>
            </a:r>
            <a:r>
              <a:rPr lang="en-US" dirty="0" err="1"/>
              <a:t>vẻ</a:t>
            </a:r>
            <a:r>
              <a:rPr lang="en-US" dirty="0"/>
              <a:t> </a:t>
            </a:r>
            <a:r>
              <a:rPr lang="en-US" dirty="0" err="1"/>
              <a:t>đẹp</a:t>
            </a:r>
            <a:r>
              <a:rPr lang="en-US" dirty="0"/>
              <a:t> </a:t>
            </a:r>
            <a:r>
              <a:rPr lang="en-US" dirty="0" err="1"/>
              <a:t>hoặc</a:t>
            </a:r>
            <a:r>
              <a:rPr lang="en-US" dirty="0"/>
              <a:t> </a:t>
            </a:r>
            <a:r>
              <a:rPr lang="en-US" dirty="0" err="1"/>
              <a:t>tăng</a:t>
            </a:r>
            <a:r>
              <a:rPr lang="en-US" dirty="0"/>
              <a:t> </a:t>
            </a:r>
            <a:r>
              <a:rPr lang="en-US" dirty="0" err="1"/>
              <a:t>độ</a:t>
            </a:r>
            <a:r>
              <a:rPr lang="en-US" dirty="0"/>
              <a:t> </a:t>
            </a:r>
            <a:r>
              <a:rPr lang="en-US" dirty="0" err="1"/>
              <a:t>bền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bê</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tông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trộn bê tông để tạo ra hỗn hợp bê tông đồng nhất chuẩn bị cho quá trình đúc các sản phẩm như như cống bê tông, gạch bê tông, trụ bê tông…</a:t>
            </a:r>
            <a:endParaRPr lang="en-US" sz="2400" b="1" i="0" dirty="0">
              <a:effectLst/>
              <a:latin typeface="Söhne"/>
            </a:endParaRPr>
          </a:p>
          <a:p>
            <a:r>
              <a:rPr lang="vi-VN" b="0" i="0" dirty="0">
                <a:effectLst/>
                <a:latin typeface="Open Sans" panose="020B0606030504020204" pitchFamily="34" charset="0"/>
              </a:rPr>
              <a:t>Kiểm tra và chuẩn bị nguyên vật liệu: Trước khi bắt đầu quá trình trộn, cần kiểm tra và chuẩn bị nguyên vật liệu như cát, sỏi, xi măng, nước và các phụ gia khác</a:t>
            </a:r>
            <a:r>
              <a:rPr lang="en-US" b="0" i="0" dirty="0">
                <a:effectLst/>
                <a:latin typeface="Open Sans" panose="020B0606030504020204" pitchFamily="34" charset="0"/>
              </a:rPr>
              <a:t>.</a:t>
            </a:r>
            <a:endParaRPr lang="vi-VN" b="0" i="0" dirty="0">
              <a:effectLst/>
              <a:latin typeface="Open Sans" panose="020B0606030504020204" pitchFamily="34" charset="0"/>
            </a:endParaRPr>
          </a:p>
          <a:p>
            <a:r>
              <a:rPr lang="vi-VN" b="0" i="0" dirty="0">
                <a:effectLst/>
                <a:latin typeface="Open Sans" panose="020B0606030504020204" pitchFamily="34" charset="0"/>
              </a:rPr>
              <a:t>Thiết lập máy trộn: Đặt máy trộn bê tông ở chế độ phù hợp với loại và tỷ lệ của bê tông cần sản xuất. Điều chỉnh tốc độ và thời gian trộn để đảm bảo sự phân tán đồng đều của các thành phần.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CEA09BC-AEA6-E168-47C3-476F862E3596}"/>
              </a:ext>
            </a:extLst>
          </p:cNvPr>
          <p:cNvPicPr>
            <a:picLocks noChangeAspect="1"/>
          </p:cNvPicPr>
          <p:nvPr/>
        </p:nvPicPr>
        <p:blipFill>
          <a:blip r:embed="rId3"/>
          <a:stretch>
            <a:fillRect/>
          </a:stretch>
        </p:blipFill>
        <p:spPr>
          <a:xfrm>
            <a:off x="-746348" y="3510386"/>
            <a:ext cx="4824536" cy="482453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bê</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tông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vận hành máy trộn bê tông để tạo ra hỗn hợp bê tông đồng nhất chuẩn bị cho quá trình đúc các sản phẩm như như cống bê tông, gạch bê tông, trụ bê tông…</a:t>
            </a:r>
            <a:endParaRPr lang="en-US" sz="2400" b="1" i="0" dirty="0">
              <a:effectLst/>
              <a:latin typeface="Söhne"/>
            </a:endParaRPr>
          </a:p>
          <a:p>
            <a:r>
              <a:rPr lang="vi-VN" b="0" i="0" dirty="0">
                <a:effectLst/>
                <a:latin typeface="Open Sans" panose="020B0606030504020204" pitchFamily="34" charset="0"/>
              </a:rPr>
              <a:t>Tai nạn do nhiệt độ và hóa chất: Trong quá trình trộn bê tông, việc sử dụng xi măng và các phụ gia có thể gây ra nguy cơ bị bỏng hoặc kích ứng da nếu tiếp xúc trực tiếp với chúng. </a:t>
            </a:r>
          </a:p>
          <a:p>
            <a:r>
              <a:rPr lang="vi-VN" b="0" i="0" dirty="0">
                <a:effectLst/>
                <a:latin typeface="Open Sans" panose="020B0606030504020204" pitchFamily="34" charset="0"/>
              </a:rPr>
              <a:t>Nguy cơ va chạm và nghiền nát: Máy trộn bê tông thường hoạt động ở tốc độ cao và có nhiều bộ phận chuyển động, do đó nguy cơ va chạm hoặc bị nghiền nát vẫn luôn tồn tại.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CCBFD5D-3FFC-5605-7573-19DC73B69621}"/>
              </a:ext>
            </a:extLst>
          </p:cNvPr>
          <p:cNvPicPr>
            <a:picLocks noChangeAspect="1"/>
          </p:cNvPicPr>
          <p:nvPr/>
        </p:nvPicPr>
        <p:blipFill>
          <a:blip r:embed="rId3"/>
          <a:stretch>
            <a:fillRect/>
          </a:stretch>
        </p:blipFill>
        <p:spPr>
          <a:xfrm>
            <a:off x="-746348" y="3510386"/>
            <a:ext cx="4824536" cy="4824536"/>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bê</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tông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vận hành máy trộn bê tông để tạo ra hỗn hợp bê tông đồng nhất chuẩn bị cho quá trình đúc các sản phẩm như như cống bê tông, gạch bê tông, trụ bê tông…</a:t>
            </a:r>
            <a:endParaRPr lang="en-US" sz="2400" b="1" i="0" dirty="0">
              <a:effectLst/>
              <a:latin typeface="Söhne"/>
            </a:endParaRPr>
          </a:p>
          <a:p>
            <a:r>
              <a:rPr lang="vi-VN" b="0" i="0" dirty="0">
                <a:effectLst/>
                <a:latin typeface="Open Sans" panose="020B0606030504020204" pitchFamily="34" charset="0"/>
              </a:rPr>
              <a:t>Sơ suất và thiếu tập trung: Trong môi trường làm việc ồn ào và có nhiều hoạt động diễn ra, người làm việc có thể mất tập trung hoặc làm việc với sự lơ là, dẫn đến tai nạn.</a:t>
            </a:r>
          </a:p>
          <a:p>
            <a:r>
              <a:rPr lang="vi-VN" b="0" i="0" dirty="0">
                <a:effectLst/>
                <a:latin typeface="Open Sans" panose="020B0606030504020204" pitchFamily="34" charset="0"/>
              </a:rPr>
              <a:t>Bảo dưỡng không định kỳ: Máy trộn bê tông cần được bảo dưỡng định kỳ để đảm bảo hoạt động an toàn và hiệu quả.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E6D0689-603C-489C-B5FB-1208FC110BEB}"/>
              </a:ext>
            </a:extLst>
          </p:cNvPr>
          <p:cNvPicPr>
            <a:picLocks noChangeAspect="1"/>
          </p:cNvPicPr>
          <p:nvPr/>
        </p:nvPicPr>
        <p:blipFill>
          <a:blip r:embed="rId3"/>
          <a:stretch>
            <a:fillRect/>
          </a:stretch>
        </p:blipFill>
        <p:spPr>
          <a:xfrm>
            <a:off x="-746348" y="3510386"/>
            <a:ext cx="4824536" cy="4824536"/>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bê</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tông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vận hành máy trộn bê tông để tạo ra hỗn hợp bê tông đồng nhất chuẩn bị cho quá trình đúc các sản phẩm như như cống bê tông, gạch bê tông, trụ bê tông…</a:t>
            </a:r>
            <a:endParaRPr lang="en-US" sz="2400" b="1" i="0" dirty="0">
              <a:effectLst/>
              <a:latin typeface="Söhne"/>
            </a:endParaRPr>
          </a:p>
          <a:p>
            <a:r>
              <a:rPr lang="vi-VN" b="0" i="0" dirty="0">
                <a:effectLst/>
                <a:latin typeface="Open Sans" panose="020B0606030504020204" pitchFamily="34" charset="0"/>
              </a:rPr>
              <a:t>Đào tạo và hướng dẫn: Đảm bảo rằng tất cả nhân viên được đào tạo đầy đủ về cách sử dụng máy trộn bê tông và các biện pháp an toàn. Họ cần được hướng dẫn về cách vận hành máy một cách đúng cách và an toàn.</a:t>
            </a:r>
          </a:p>
          <a:p>
            <a:r>
              <a:rPr lang="vi-VN" b="0" i="0" dirty="0">
                <a:effectLst/>
                <a:latin typeface="Open Sans" panose="020B0606030504020204" pitchFamily="34" charset="0"/>
              </a:rPr>
              <a:t>Tuân thủ quy tắc an toàn: Đảm bảo rằng tất cả nhân viên tuân thủ các quy tắc an toàn như đội mũ bảo hộ, áo chống nhiệt, và giày chống trượt. Cung cấp các thiết bị bảo hộ và đảm bảo rằng chúng được sử dụng đúng cách.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0CA5A91-35E3-44CE-D920-F6DCA56C0826}"/>
              </a:ext>
            </a:extLst>
          </p:cNvPr>
          <p:cNvPicPr>
            <a:picLocks noChangeAspect="1"/>
          </p:cNvPicPr>
          <p:nvPr/>
        </p:nvPicPr>
        <p:blipFill>
          <a:blip r:embed="rId3"/>
          <a:stretch>
            <a:fillRect/>
          </a:stretch>
        </p:blipFill>
        <p:spPr>
          <a:xfrm>
            <a:off x="-746348" y="3510386"/>
            <a:ext cx="4824536" cy="4824536"/>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trộn bê tông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trộn bê tông để tạo ra hỗn hợp bê tông đồng nhất chuẩn bị cho quá trình đúc các sản phẩm như như cống bê tông, gạch bê tông, trụ bê tông…</a:t>
            </a:r>
            <a:endParaRPr lang="en-US" sz="2400" b="1" i="0" dirty="0">
              <a:effectLst/>
              <a:latin typeface="Söhne"/>
            </a:endParaRPr>
          </a:p>
          <a:p>
            <a:pPr algn="l"/>
            <a:r>
              <a:rPr lang="vi-VN" b="0" i="0" dirty="0">
                <a:effectLst/>
                <a:latin typeface="Open Sans" panose="020B0606030504020204" pitchFamily="34" charset="0"/>
              </a:rPr>
              <a:t>Huấn luyện an toàn lao động: Mọi nhân viên tham gia vận hành máy trộn bê tông phải được huấn luyện về các biện pháp an toàn lao động, bao gồm cách sử dụng máy, biện pháp phòng tránh tai nạn và cách xử lý tình huống khẩn cấp.</a:t>
            </a:r>
          </a:p>
          <a:p>
            <a:pPr algn="l"/>
            <a:r>
              <a:rPr lang="vi-VN" b="0" i="0" dirty="0">
                <a:effectLst/>
                <a:latin typeface="Open Sans" panose="020B0606030504020204" pitchFamily="34" charset="0"/>
              </a:rPr>
              <a:t>Đeo đồ bảo hộ: Mọi người làm việc gần máy trộn bê tông phải đảm bảo đeo đầy đủ đồ bảo hộ như đội mũ bảo hộ, kính bảo hộ, áo chống nhiệt và giày chống trượt để bảo vệ an toàn cho bản thân.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D2033B6-99E5-32F3-B562-43C5F71A54EF}"/>
              </a:ext>
            </a:extLst>
          </p:cNvPr>
          <p:cNvPicPr>
            <a:picLocks noChangeAspect="1"/>
          </p:cNvPicPr>
          <p:nvPr/>
        </p:nvPicPr>
        <p:blipFill>
          <a:blip r:embed="rId3"/>
          <a:stretch>
            <a:fillRect/>
          </a:stretch>
        </p:blipFill>
        <p:spPr>
          <a:xfrm>
            <a:off x="-746348" y="3510386"/>
            <a:ext cx="4824536" cy="4824536"/>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trộn bê tông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vận hành máy trộn bê tông để tạo ra hỗn hợp bê tông đồng nhất chuẩn bị cho quá trình đúc các sản phẩm như như cống bê tông, gạch bê tông, trụ bê tông…</a:t>
            </a:r>
            <a:endParaRPr lang="en-US" sz="2400" b="1" i="0" dirty="0">
              <a:effectLst/>
              <a:latin typeface="Söhne"/>
            </a:endParaRPr>
          </a:p>
          <a:p>
            <a:r>
              <a:rPr lang="vi-VN" b="0" i="0" dirty="0">
                <a:effectLst/>
                <a:latin typeface="Open Sans" panose="020B0606030504020204" pitchFamily="34" charset="0"/>
              </a:rPr>
              <a:t>Bảo vệ bản thân trước tiên: Người gặp phải tai nạn cần phải bảo vệ bản thân trước hết. Họ nên dừng lại và đảm bảo an toàn cho bản thân trước khi thực hiện các biện pháp cứu hộ.</a:t>
            </a:r>
          </a:p>
          <a:p>
            <a:r>
              <a:rPr lang="vi-VN" b="0" i="0" dirty="0">
                <a:effectLst/>
                <a:latin typeface="Open Sans" panose="020B0606030504020204" pitchFamily="34" charset="0"/>
              </a:rPr>
              <a:t>Báo ngay cho người quản lý hoặc bộ phận an toàn lao động: Ngay khi phát hiện tai nạn, người làm việc cần thông báo ngay lập tức cho người quản lý hoặc bộ phận an toàn lao động để họ có thể đưa ra sự hỗ trợ và xử lý tình huống một cách chuyên nghiệp.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4B26582-BDCC-1D05-F79B-CD3C8E5D3FBF}"/>
              </a:ext>
            </a:extLst>
          </p:cNvPr>
          <p:cNvPicPr>
            <a:picLocks noChangeAspect="1"/>
          </p:cNvPicPr>
          <p:nvPr/>
        </p:nvPicPr>
        <p:blipFill>
          <a:blip r:embed="rId3"/>
          <a:stretch>
            <a:fillRect/>
          </a:stretch>
        </p:blipFill>
        <p:spPr>
          <a:xfrm>
            <a:off x="-746348" y="3510386"/>
            <a:ext cx="4824536" cy="482453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Lắp ráp phần khung thép bên trong khuôn đúc bê tông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lắp ráp phần khung thép bên trong khuôn đúc bê tông để chuẩn bị cho quá trình đổ hỗn hợp bê tông vào khuôn đúc các ra sản phẩm như như cống bê tông, gạch bê tông, trụ bê tông…</a:t>
            </a:r>
            <a:r>
              <a:rPr lang="en-US" sz="2000" dirty="0"/>
              <a:t>:</a:t>
            </a:r>
          </a:p>
          <a:p>
            <a:pPr algn="l"/>
            <a:r>
              <a:rPr lang="vi-VN" b="0" i="0" dirty="0">
                <a:effectLst/>
                <a:latin typeface="Open Sans" panose="020B0606030504020204" pitchFamily="34" charset="0"/>
              </a:rPr>
              <a:t>Để chuẩn bị cho quá trình đổ hỗn hợp bê tông vào khuôn đúc các sản phẩm như cống bê tông, gạch bê tông, và trụ bê tông, công việc lắp ráp phần khung thép bên trong khuôn đúc đóng vai trò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Phần khung thép giúp tạo ra sự cố định và đảm bảo tính chính xác của sản phẩm cuối cùng.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DCFB6EF-CDBD-B685-1D08-10740A086C6E}"/>
              </a:ext>
            </a:extLst>
          </p:cNvPr>
          <p:cNvPicPr>
            <a:picLocks noChangeAspect="1"/>
          </p:cNvPicPr>
          <p:nvPr/>
        </p:nvPicPr>
        <p:blipFill>
          <a:blip r:embed="rId3"/>
          <a:stretch>
            <a:fillRect/>
          </a:stretch>
        </p:blipFill>
        <p:spPr>
          <a:xfrm>
            <a:off x="6663321" y="1438424"/>
            <a:ext cx="3981152" cy="3981152"/>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Lắp ráp phần khung thép bên trong khuôn đúc bê tông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lắp ráp phần khung thép bên trong khuôn đúc bê tông để chuẩn bị cho quá trình đổ hỗn hợp bê tông vào khuôn đúc các ra sản phẩm như như cống bê tông, gạch bê tông, trụ bê tông…</a:t>
            </a:r>
            <a:r>
              <a:rPr lang="en-US" sz="2000" dirty="0"/>
              <a:t>:</a:t>
            </a:r>
          </a:p>
          <a:p>
            <a:pPr algn="l"/>
            <a:r>
              <a:rPr lang="vi-VN" b="0" i="0" dirty="0">
                <a:effectLst/>
                <a:latin typeface="Open Sans" panose="020B0606030504020204" pitchFamily="34" charset="0"/>
              </a:rPr>
              <a:t>Trong quá trình lắp ráp phần khung thép bên trong khuôn đúc bê tông, có một số nguy cơ và tai nạn lao động cần được xem xét.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 cơ phổ biến nhất là nguy cơ về chấn thương do va chạm khi di chuyển và gắn kết các thanh thép.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98C6CD1-08F6-85E6-5683-08ECC2599852}"/>
              </a:ext>
            </a:extLst>
          </p:cNvPr>
          <p:cNvPicPr>
            <a:picLocks noChangeAspect="1"/>
          </p:cNvPicPr>
          <p:nvPr/>
        </p:nvPicPr>
        <p:blipFill>
          <a:blip r:embed="rId3"/>
          <a:stretch>
            <a:fillRect/>
          </a:stretch>
        </p:blipFill>
        <p:spPr>
          <a:xfrm>
            <a:off x="6663321" y="1438424"/>
            <a:ext cx="3981152" cy="3981152"/>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khuôn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bê</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tông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lắp ráp phần khung thép bên trong khuôn đúc bê tông để chuẩn bị cho quá trình đổ hỗn hợp bê tông vào khuôn đúc các ra sản phẩm như như cống bê tông, gạch bê tông, trụ bê tông…</a:t>
            </a:r>
            <a:endParaRPr lang="en-US" b="1" i="0" dirty="0">
              <a:effectLst/>
              <a:latin typeface="Open Sans" panose="020B0606030504020204" pitchFamily="34" charset="0"/>
            </a:endParaRPr>
          </a:p>
          <a:p>
            <a:r>
              <a:rPr lang="vi-VN" i="0" dirty="0">
                <a:effectLst/>
                <a:latin typeface="Open Sans" panose="020B0606030504020204" pitchFamily="34" charset="0"/>
              </a:rPr>
              <a:t>Có nhiều nguyên nhân gây ra tai nạn lao động trong quá trình lắp ráp phần khung thép bên trong khuôn đúc bê tông. Một trong những nguyên nhân chính là thiếu hiểu biết và kinh nghiệm về an toàn lao động. </a:t>
            </a:r>
            <a:endParaRPr lang="en-US" i="0" dirty="0">
              <a:effectLst/>
              <a:latin typeface="Open Sans" panose="020B0606030504020204" pitchFamily="34" charset="0"/>
            </a:endParaRPr>
          </a:p>
          <a:p>
            <a:r>
              <a:rPr lang="vi-VN" i="0" dirty="0">
                <a:effectLst/>
                <a:latin typeface="Open Sans" panose="020B0606030504020204" pitchFamily="34" charset="0"/>
              </a:rPr>
              <a:t>Các công nhân có thể không nhận ra các nguy cơ tiềm ẩn hoặc không biết cách phòng tránh chúng.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DFD9ECE-C803-CEEB-054D-BE3D8D962A22}"/>
              </a:ext>
            </a:extLst>
          </p:cNvPr>
          <p:cNvPicPr>
            <a:picLocks noChangeAspect="1"/>
          </p:cNvPicPr>
          <p:nvPr/>
        </p:nvPicPr>
        <p:blipFill>
          <a:blip r:embed="rId3"/>
          <a:stretch>
            <a:fillRect/>
          </a:stretch>
        </p:blipFill>
        <p:spPr>
          <a:xfrm>
            <a:off x="6663321" y="1438424"/>
            <a:ext cx="3981152" cy="3981152"/>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khuôn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bê</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tông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lắp ráp phần khung thép bên trong khuôn đúc bê tông để chuẩn bị cho quá trình đổ hỗn hợp bê tông vào khuôn đúc các ra sản phẩm như như cống bê tông, gạch bê tông, trụ bê tông…</a:t>
            </a:r>
            <a:r>
              <a:rPr lang="en-US" sz="2000" dirty="0"/>
              <a:t>:</a:t>
            </a:r>
          </a:p>
          <a:p>
            <a:pPr algn="l">
              <a:buFont typeface="Arial" panose="020B0604020202020204" pitchFamily="34" charset="0"/>
              <a:buChar char="•"/>
            </a:pPr>
            <a:r>
              <a:rPr lang="vi-VN" i="0" dirty="0">
                <a:effectLst/>
                <a:latin typeface="Open Sans" panose="020B0606030504020204" pitchFamily="34" charset="0"/>
              </a:rPr>
              <a:t>Để giảm thiểu nguy cơ tai nạn lao động trong quá trình lắp ráp phần khung thép bên trong khuôn đúc bê tông, các biện pháp phòng tránh rất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Một biện pháp hiệu quả là thiết lập và tuân thủ chặt chẽ các quy trình an toàn lao động.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00A30E9-C022-17E3-A67A-4D131A45D959}"/>
              </a:ext>
            </a:extLst>
          </p:cNvPr>
          <p:cNvPicPr>
            <a:picLocks noChangeAspect="1"/>
          </p:cNvPicPr>
          <p:nvPr/>
        </p:nvPicPr>
        <p:blipFill>
          <a:blip r:embed="rId3"/>
          <a:stretch>
            <a:fillRect/>
          </a:stretch>
        </p:blipFill>
        <p:spPr>
          <a:xfrm>
            <a:off x="6663321" y="1438424"/>
            <a:ext cx="3981152" cy="3981152"/>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khuôn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bê</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tông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lắp ráp phần khung thép bên trong khuôn đúc bê tông để chuẩn bị cho quá trình đổ hỗn hợp bê tông vào khuôn đúc các ra sản phẩm như như cống bê tông, gạch bê tông, trụ bê tông…</a:t>
            </a:r>
            <a:r>
              <a:rPr lang="en-US" sz="2000" dirty="0"/>
              <a:t>:</a:t>
            </a:r>
          </a:p>
          <a:p>
            <a:pPr algn="l"/>
            <a:r>
              <a:rPr lang="vi-VN" b="0" i="0" dirty="0">
                <a:effectLst/>
                <a:latin typeface="Open Sans" panose="020B0606030504020204" pitchFamily="34" charset="0"/>
              </a:rPr>
              <a:t>Quy định an toàn lao động trong quá trình lắp ráp phần khung thép bên trong khuôn đúc bê tông là một phần không thể thiếu để đảm bảo an toàn cho người lao động và hiệu suất công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Theo quy định này, tất cả các công nhân phải được đào tạo về an toàn lao động trước khi tham gia vào bất kỳ công việc nào liên quan đến lắp ráp khung thép và đúc bê tông.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283BA87-F5FA-C3C8-9548-8672237CED70}"/>
              </a:ext>
            </a:extLst>
          </p:cNvPr>
          <p:cNvPicPr>
            <a:picLocks noChangeAspect="1"/>
          </p:cNvPicPr>
          <p:nvPr/>
        </p:nvPicPr>
        <p:blipFill>
          <a:blip r:embed="rId3"/>
          <a:stretch>
            <a:fillRect/>
          </a:stretch>
        </p:blipFill>
        <p:spPr>
          <a:xfrm>
            <a:off x="6663321" y="1438424"/>
            <a:ext cx="3981152" cy="3981152"/>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khuôn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bê</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tông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lắp ráp phần khung thép bên trong khuôn đúc bê tông để chuẩn bị cho quá trình đổ hỗn hợp bê tông vào khuôn đúc các ra sản phẩm như như cống bê tông, gạch bê tông, trụ bê tông…</a:t>
            </a:r>
            <a:r>
              <a:rPr lang="en-US" sz="2000" dirty="0">
                <a:solidFill>
                  <a:schemeClr val="bg1"/>
                </a:solidFill>
              </a:rPr>
              <a:t>:</a:t>
            </a:r>
          </a:p>
          <a:p>
            <a:pPr algn="l"/>
            <a:r>
              <a:rPr lang="vi-VN" b="0" i="0" dirty="0">
                <a:effectLst/>
                <a:latin typeface="Open Sans" panose="020B0606030504020204" pitchFamily="34" charset="0"/>
              </a:rPr>
              <a:t>Trong trường hợp xảy ra tai nạn lao động khi lắp ráp phần khung thép trong quá trình chuẩn bị cho việc đổ bê tông, việc xử lý tình huống khẩn cấp là rất quan trọng để đảm bảo an toàn cho tất cả mọi người tham gia.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có tai nạn xảy ra, người lao động cần ngay lập tức báo cáo với quản lý hoặc người có trách nhiệm an toàn lao động trong công trường.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ACA8316-693F-05EC-5C70-775777C6DBAB}"/>
              </a:ext>
            </a:extLst>
          </p:cNvPr>
          <p:cNvPicPr>
            <a:picLocks noChangeAspect="1"/>
          </p:cNvPicPr>
          <p:nvPr/>
        </p:nvPicPr>
        <p:blipFill>
          <a:blip r:embed="rId3"/>
          <a:stretch>
            <a:fillRect/>
          </a:stretch>
        </p:blipFill>
        <p:spPr>
          <a:xfrm>
            <a:off x="6663321" y="1438424"/>
            <a:ext cx="3981152" cy="3981152"/>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đổ</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bê</a:t>
            </a:r>
            <a:r>
              <a:rPr lang="en-US" dirty="0">
                <a:latin typeface="UTM Aptima" panose="02040603050506020204" pitchFamily="18" charset="0"/>
              </a:rPr>
              <a:t> </a:t>
            </a:r>
            <a:r>
              <a:rPr lang="en-US" dirty="0" err="1">
                <a:latin typeface="UTM Aptima" panose="02040603050506020204" pitchFamily="18" charset="0"/>
              </a:rPr>
              <a:t>tông</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khuôn</a:t>
            </a:r>
            <a:r>
              <a:rPr lang="en-US" dirty="0">
                <a:latin typeface="UTM Aptima" panose="02040603050506020204" pitchFamily="18" charset="0"/>
              </a:rPr>
              <a:t> </a:t>
            </a:r>
            <a:r>
              <a:rPr lang="en-US" dirty="0" err="1">
                <a:latin typeface="UTM Aptima" panose="02040603050506020204" pitchFamily="18" charset="0"/>
              </a:rPr>
              <a:t>đúc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vận hành máy đổ hỗn hợp bê tông vào khuôn đúc để tạo ra các sản phẩm có hình dạng mong muốn như cống, gạch hoặc trụ bê tông</a:t>
            </a:r>
          </a:p>
          <a:p>
            <a:pPr algn="l">
              <a:lnSpc>
                <a:spcPct val="120000"/>
              </a:lnSpc>
            </a:pPr>
            <a:r>
              <a:rPr lang="vi-VN" b="0" i="0" dirty="0">
                <a:effectLst/>
                <a:latin typeface="Open Sans" panose="020B0606030504020204" pitchFamily="34" charset="0"/>
              </a:rPr>
              <a:t>Vận hành máy đổ hỗn hợp bê tông vào khuôn đúc là một quy trình kỹ thuật phức tạp nhưng vô cùng quan trọng trong sản xuất các sản phẩm bê tông có hình dạng đa dạng như cống, gạch, hoặc trụ.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này đòi hỏi sự chính xác và kiểm soát kỹ lưỡng từ việc chuẩn bị hỗn hợp bê tông đến quá trình đổ và lưu giữ.</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9FADA758-D847-A9EA-C8F9-FEA3231FB896}"/>
              </a:ext>
            </a:extLst>
          </p:cNvPr>
          <p:cNvPicPr>
            <a:picLocks noChangeAspect="1"/>
          </p:cNvPicPr>
          <p:nvPr/>
        </p:nvPicPr>
        <p:blipFill>
          <a:blip r:embed="rId3"/>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đổ</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bê</a:t>
            </a:r>
            <a:r>
              <a:rPr lang="en-US" dirty="0">
                <a:latin typeface="UTM Aptima" panose="02040603050506020204" pitchFamily="18" charset="0"/>
              </a:rPr>
              <a:t> </a:t>
            </a:r>
            <a:r>
              <a:rPr lang="en-US" dirty="0" err="1">
                <a:latin typeface="UTM Aptima" panose="02040603050506020204" pitchFamily="18" charset="0"/>
              </a:rPr>
              <a:t>tông</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khuôn</a:t>
            </a:r>
            <a:r>
              <a:rPr lang="en-US" dirty="0">
                <a:latin typeface="UTM Aptima" panose="02040603050506020204" pitchFamily="18" charset="0"/>
              </a:rPr>
              <a:t> </a:t>
            </a:r>
            <a:r>
              <a:rPr lang="en-US" dirty="0" err="1">
                <a:latin typeface="UTM Aptima" panose="02040603050506020204" pitchFamily="18" charset="0"/>
              </a:rPr>
              <a:t>đúc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vận hành máy đổ hỗn hợp bê tông vào khuôn đúc để tạo ra các sản phẩm có hình dạng mong muốn như cống, gạch hoặc trụ bê tông</a:t>
            </a:r>
          </a:p>
          <a:p>
            <a:pPr algn="l">
              <a:lnSpc>
                <a:spcPct val="120000"/>
              </a:lnSpc>
            </a:pPr>
            <a:r>
              <a:rPr lang="vi-VN" b="0" i="0" dirty="0">
                <a:effectLst/>
                <a:latin typeface="Open Sans" panose="020B0606030504020204" pitchFamily="34" charset="0"/>
              </a:rPr>
              <a:t>Trong quá trình vận hành máy đổ hỗn hợp bê tông vào khuôn đúc, có một số nguy cơ tai nạn lao động mà nhân viên cần phải chú ý và đề phòng.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phổ biến nhất là tai nạn do va chạm với các bộ phận chuyển động của máy, như trục quay, cần khuấy, hoặc băng tải. Việc làm việc gần những bộ phận này mà không chú ý đến an toàn có thể dẫn đến các vấn đề nghiêm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ED8A62E-1EF1-2150-4D3C-CB14E7639944}"/>
              </a:ext>
            </a:extLst>
          </p:cNvPr>
          <p:cNvPicPr>
            <a:picLocks noChangeAspect="1"/>
          </p:cNvPicPr>
          <p:nvPr/>
        </p:nvPicPr>
        <p:blipFill>
          <a:blip r:embed="rId3"/>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đổ</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bê</a:t>
            </a:r>
            <a:r>
              <a:rPr lang="en-US" dirty="0">
                <a:latin typeface="UTM Aptima" panose="02040603050506020204" pitchFamily="18" charset="0"/>
              </a:rPr>
              <a:t> </a:t>
            </a:r>
            <a:r>
              <a:rPr lang="en-US" dirty="0" err="1">
                <a:latin typeface="UTM Aptima" panose="02040603050506020204" pitchFamily="18" charset="0"/>
              </a:rPr>
              <a:t>tông</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khuôn</a:t>
            </a:r>
            <a:r>
              <a:rPr lang="en-US" dirty="0">
                <a:latin typeface="UTM Aptima" panose="02040603050506020204" pitchFamily="18" charset="0"/>
              </a:rPr>
              <a:t> </a:t>
            </a:r>
            <a:r>
              <a:rPr lang="en-US" dirty="0" err="1">
                <a:latin typeface="UTM Aptima" panose="02040603050506020204" pitchFamily="18" charset="0"/>
              </a:rPr>
              <a:t>đúc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vận hành máy đổ hỗn hợp bê tông vào khuôn đúc để tạo ra các sản phẩm có hình dạng mong muốn như cống, gạch hoặc trụ bê tông</a:t>
            </a:r>
          </a:p>
          <a:p>
            <a:pPr algn="l">
              <a:lnSpc>
                <a:spcPct val="120000"/>
              </a:lnSpc>
            </a:pP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nhất</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kinh</a:t>
            </a:r>
            <a:r>
              <a:rPr lang="en-US" b="0" i="0" dirty="0">
                <a:effectLst/>
                <a:latin typeface="Open Sans" panose="020B0606030504020204" pitchFamily="34" charset="0"/>
              </a:rPr>
              <a:t> </a:t>
            </a:r>
            <a:r>
              <a:rPr lang="en-US" b="0" i="0" dirty="0" err="1">
                <a:effectLst/>
                <a:latin typeface="Open Sans" panose="020B0606030504020204" pitchFamily="34" charset="0"/>
              </a:rPr>
              <a:t>nghiệm</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kiến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sai</a:t>
            </a:r>
            <a:r>
              <a:rPr lang="en-US" b="0" i="0" dirty="0">
                <a:effectLst/>
                <a:latin typeface="Open Sans" panose="020B0606030504020204" pitchFamily="34" charset="0"/>
              </a:rPr>
              <a:t> </a:t>
            </a:r>
            <a:r>
              <a:rPr lang="en-US" b="0" i="0" dirty="0" err="1">
                <a:effectLst/>
                <a:latin typeface="Open Sans" panose="020B0606030504020204" pitchFamily="34" charset="0"/>
              </a:rPr>
              <a:t>sót</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mong</a:t>
            </a:r>
            <a:r>
              <a:rPr lang="en-US" b="0" i="0" dirty="0">
                <a:effectLst/>
                <a:latin typeface="Open Sans" panose="020B0606030504020204" pitchFamily="34" charset="0"/>
              </a:rPr>
              <a:t> </a:t>
            </a:r>
            <a:r>
              <a:rPr lang="en-US" b="0" i="0" dirty="0" err="1">
                <a:effectLst/>
                <a:latin typeface="Open Sans" panose="020B0606030504020204" pitchFamily="34" charset="0"/>
              </a:rPr>
              <a:t>muốn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2EC707B-CCE5-C457-81B6-0708B06D4AC8}"/>
              </a:ext>
            </a:extLst>
          </p:cNvPr>
          <p:cNvPicPr>
            <a:picLocks noChangeAspect="1"/>
          </p:cNvPicPr>
          <p:nvPr/>
        </p:nvPicPr>
        <p:blipFill>
          <a:blip r:embed="rId3"/>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đổ</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bê</a:t>
            </a:r>
            <a:r>
              <a:rPr lang="en-US" dirty="0">
                <a:latin typeface="UTM Aptima" panose="02040603050506020204" pitchFamily="18" charset="0"/>
              </a:rPr>
              <a:t> </a:t>
            </a:r>
            <a:r>
              <a:rPr lang="en-US" dirty="0" err="1">
                <a:latin typeface="UTM Aptima" panose="02040603050506020204" pitchFamily="18" charset="0"/>
              </a:rPr>
              <a:t>tông</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khuôn</a:t>
            </a:r>
            <a:r>
              <a:rPr lang="en-US" dirty="0">
                <a:latin typeface="UTM Aptima" panose="02040603050506020204" pitchFamily="18" charset="0"/>
              </a:rPr>
              <a:t> </a:t>
            </a:r>
            <a:r>
              <a:rPr lang="en-US" dirty="0" err="1">
                <a:latin typeface="UTM Aptima" panose="02040603050506020204" pitchFamily="18" charset="0"/>
              </a:rPr>
              <a:t>đúc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vận hành máy đổ hỗn hợp bê tông vào khuôn đúc để tạo ra các sản phẩm có hình dạng mong muốn như cống, gạch hoặc trụ bê tông</a:t>
            </a:r>
          </a:p>
          <a:p>
            <a:pPr algn="l">
              <a:lnSpc>
                <a:spcPct val="120000"/>
              </a:lnSpc>
            </a:pPr>
            <a:r>
              <a:rPr lang="vi-VN" b="0" i="0" dirty="0">
                <a:effectLst/>
                <a:latin typeface="Open Sans" panose="020B0606030504020204" pitchFamily="34" charset="0"/>
              </a:rPr>
              <a:t>Để đảm bảo an toàn cho nhân viên trong quá trình vận hành máy đổ hỗn hợp bê tông vào khuôn đúc, cần thực hiện một số biện pháp phòng tránh tai nạn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cung cấp đào tạo và hướng dẫn an toàn cho nhân viên là điều cực kỳ quan trọng. Nhân viên cần được đào tạo về cách sử dụng máy và trang thiết bị bảo hộ cá nhân, cũng như quy trình an toàn khi vận hành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84B0173-7B47-1F2B-D242-2D04518DCFD0}"/>
              </a:ext>
            </a:extLst>
          </p:cNvPr>
          <p:cNvPicPr>
            <a:picLocks noChangeAspect="1"/>
          </p:cNvPicPr>
          <p:nvPr/>
        </p:nvPicPr>
        <p:blipFill>
          <a:blip r:embed="rId3"/>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đổ</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bê</a:t>
            </a:r>
            <a:r>
              <a:rPr lang="en-US" dirty="0">
                <a:latin typeface="UTM Aptima" panose="02040603050506020204" pitchFamily="18" charset="0"/>
              </a:rPr>
              <a:t> </a:t>
            </a:r>
            <a:r>
              <a:rPr lang="en-US" dirty="0" err="1">
                <a:latin typeface="UTM Aptima" panose="02040603050506020204" pitchFamily="18" charset="0"/>
              </a:rPr>
              <a:t>tông</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khuôn</a:t>
            </a:r>
            <a:r>
              <a:rPr lang="en-US" dirty="0">
                <a:latin typeface="UTM Aptima" panose="02040603050506020204" pitchFamily="18" charset="0"/>
              </a:rPr>
              <a:t> </a:t>
            </a:r>
            <a:r>
              <a:rPr lang="en-US" dirty="0" err="1">
                <a:latin typeface="UTM Aptima" panose="02040603050506020204" pitchFamily="18" charset="0"/>
              </a:rPr>
              <a:t>đúc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vận hành máy đổ hỗn hợp bê tông vào khuôn đúc để tạo ra các sản phẩm có hình dạng mong muốn như cống, gạch hoặc trụ bê tông</a:t>
            </a:r>
          </a:p>
          <a:p>
            <a:pPr algn="l">
              <a:lnSpc>
                <a:spcPct val="120000"/>
              </a:lnSpc>
            </a:pPr>
            <a:r>
              <a:rPr lang="vi-VN" b="0" i="0" dirty="0">
                <a:effectLst/>
                <a:latin typeface="Open Sans" panose="020B0606030504020204" pitchFamily="34" charset="0"/>
              </a:rPr>
              <a:t>Đầu tiên, nhân viên cần được đào tạo về các biện pháp an toàn cơ bản và quy trình vận hành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này nên bao gồm cách sử dụng trang thiết bị bảo hộ cá nhân, như mặt nạ chống bụi và kính bảo hộ, cũng như cách kiểm tra máy và báo cáo các vấn đề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E5ED5D1-DE80-FB3E-7E8B-EEC09EC4A9D4}"/>
              </a:ext>
            </a:extLst>
          </p:cNvPr>
          <p:cNvPicPr>
            <a:picLocks noChangeAspect="1"/>
          </p:cNvPicPr>
          <p:nvPr/>
        </p:nvPicPr>
        <p:blipFill>
          <a:blip r:embed="rId3"/>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đổ</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bê</a:t>
            </a:r>
            <a:r>
              <a:rPr lang="en-US" dirty="0">
                <a:latin typeface="UTM Aptima" panose="02040603050506020204" pitchFamily="18" charset="0"/>
              </a:rPr>
              <a:t> </a:t>
            </a:r>
            <a:r>
              <a:rPr lang="en-US" dirty="0" err="1">
                <a:latin typeface="UTM Aptima" panose="02040603050506020204" pitchFamily="18" charset="0"/>
              </a:rPr>
              <a:t>tông</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khuôn</a:t>
            </a:r>
            <a:r>
              <a:rPr lang="en-US" dirty="0">
                <a:latin typeface="UTM Aptima" panose="02040603050506020204" pitchFamily="18" charset="0"/>
              </a:rPr>
              <a:t> </a:t>
            </a:r>
            <a:r>
              <a:rPr lang="en-US" dirty="0" err="1">
                <a:latin typeface="UTM Aptima" panose="02040603050506020204" pitchFamily="18" charset="0"/>
              </a:rPr>
              <a:t>đúc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vận hành máy đổ hỗn hợp bê tông vào khuôn đúc để tạo ra các sản phẩm có hình dạng mong muốn như cống, gạch hoặc trụ bê tông</a:t>
            </a:r>
          </a:p>
          <a:p>
            <a:pPr algn="l">
              <a:lnSpc>
                <a:spcPct val="120000"/>
              </a:lnSpc>
            </a:pPr>
            <a:r>
              <a:rPr lang="vi-VN" b="0" i="0" dirty="0">
                <a:effectLst/>
                <a:latin typeface="Open Sans" panose="020B0606030504020204" pitchFamily="34" charset="0"/>
              </a:rPr>
              <a:t>Xử lý tình huống tai nạn lao động khẩn cấp khi vận hành máy đổ hỗn hợp bê tông vào khuôn đúc đòi hỏi sự nhanh nhạy và phản ứng chính xác từ các nhân viên và quản lý.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và quan trọng nhất, người làm việc cần được đào tạo về các biện pháp xử lý tình huống khẩn cấp, bao gồm cách sử dụng các thiết bị cứu hộ và báo cáo sự cố một cách nhanh chóng.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EBDE822-7205-EEF2-1B22-25BD244D7E03}"/>
              </a:ext>
            </a:extLst>
          </p:cNvPr>
          <p:cNvPicPr>
            <a:picLocks noChangeAspect="1"/>
          </p:cNvPicPr>
          <p:nvPr/>
        </p:nvPicPr>
        <p:blipFill>
          <a:blip r:embed="rId3"/>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bề</a:t>
            </a:r>
            <a:r>
              <a:rPr lang="en-US" sz="3600" b="1" dirty="0">
                <a:latin typeface="UTM Aptima" panose="02040603050506020204" pitchFamily="18" charset="0"/>
              </a:rPr>
              <a:t> </a:t>
            </a:r>
            <a:r>
              <a:rPr lang="en-US" sz="3600" b="1" dirty="0" err="1">
                <a:latin typeface="UTM Aptima" panose="02040603050506020204" pitchFamily="18" charset="0"/>
              </a:rPr>
              <a:t>mặt</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a:t>
            </a:r>
            <a:r>
              <a:rPr lang="en-US" sz="3600" b="1" dirty="0" err="1">
                <a:latin typeface="UTM Aptima" panose="02040603050506020204" pitchFamily="18" charset="0"/>
              </a:rPr>
              <a:t>cống</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gạch</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trụ</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sau</a:t>
            </a:r>
            <a:r>
              <a:rPr lang="en-US" sz="3600" b="1" dirty="0">
                <a:latin typeface="UTM Aptima" panose="02040603050506020204" pitchFamily="18" charset="0"/>
              </a:rPr>
              <a:t> </a:t>
            </a:r>
            <a:r>
              <a:rPr lang="en-US" sz="3600" b="1" dirty="0" err="1">
                <a:latin typeface="UTM Aptima" panose="02040603050506020204" pitchFamily="18" charset="0"/>
              </a:rPr>
              <a:t>khi</a:t>
            </a:r>
            <a:r>
              <a:rPr lang="en-US" sz="3600" b="1" dirty="0">
                <a:latin typeface="UTM Aptima" panose="02040603050506020204" pitchFamily="18" charset="0"/>
              </a:rPr>
              <a:t> </a:t>
            </a:r>
            <a:r>
              <a:rPr lang="en-US" sz="3600" b="1" dirty="0" err="1">
                <a:latin typeface="UTM Aptima" panose="02040603050506020204" pitchFamily="18" charset="0"/>
              </a:rPr>
              <a:t>đúc</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bề</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mặt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của</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cống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bê</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gạch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bê</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trụ</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bê</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sau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đúc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để</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cải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thiện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vẻ</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đẹp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hoặc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tăng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bền</a:t>
            </a:r>
            <a:r>
              <a:rPr lang="en-US" sz="2400" dirty="0"/>
              <a:t>:</a:t>
            </a:r>
          </a:p>
          <a:p>
            <a:pPr algn="l"/>
            <a:r>
              <a:rPr lang="vi-VN" b="0" i="0" dirty="0">
                <a:solidFill>
                  <a:srgbClr val="4C4F5A"/>
                </a:solidFill>
                <a:effectLst/>
                <a:highlight>
                  <a:srgbClr val="FFFFFF"/>
                </a:highlight>
                <a:latin typeface="Open Sans" panose="020B0606030504020204" pitchFamily="34" charset="0"/>
              </a:rPr>
              <a:t>Khi xử lý bề mặt của cống bê tông, gạch bê tông, hoặc trụ bê tông sau khi đúc, quá trình này thường xoay quanh việc cải thiện vẻ đẹp và tăng độ bền của sản phẩm. Để đạt được mục tiêu này, các phương pháp và kỹ thuật khác nhau có thể được áp dụng. Một trong những phương pháp phổ biến là sử dụng công nghệ mài bề mặt.</a:t>
            </a:r>
          </a:p>
          <a:p>
            <a:pPr algn="l"/>
            <a:r>
              <a:rPr lang="vi-VN" b="0" i="0" dirty="0">
                <a:solidFill>
                  <a:srgbClr val="4C4F5A"/>
                </a:solidFill>
                <a:effectLst/>
                <a:highlight>
                  <a:srgbClr val="FFFFFF"/>
                </a:highlight>
                <a:latin typeface="Open Sans" panose="020B0606030504020204" pitchFamily="34" charset="0"/>
              </a:rPr>
              <a:t>Qua quá trình này, lớp vỏ bề mặt được loại bỏ để tiết lộ bề mặt mới mẻ và mịn màng hơn, cùng với việc tạo ra một kết cấu đồng nhất hơn.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bề</a:t>
            </a:r>
            <a:r>
              <a:rPr lang="en-US" sz="3600" b="1" dirty="0">
                <a:latin typeface="UTM Aptima" panose="02040603050506020204" pitchFamily="18" charset="0"/>
              </a:rPr>
              <a:t> </a:t>
            </a:r>
            <a:r>
              <a:rPr lang="en-US" sz="3600" b="1" dirty="0" err="1">
                <a:latin typeface="UTM Aptima" panose="02040603050506020204" pitchFamily="18" charset="0"/>
              </a:rPr>
              <a:t>mặt</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a:t>
            </a:r>
            <a:r>
              <a:rPr lang="en-US" sz="3600" b="1" dirty="0" err="1">
                <a:latin typeface="UTM Aptima" panose="02040603050506020204" pitchFamily="18" charset="0"/>
              </a:rPr>
              <a:t>cống</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gạch</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trụ</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sau</a:t>
            </a:r>
            <a:r>
              <a:rPr lang="en-US" sz="3600" b="1" dirty="0">
                <a:latin typeface="UTM Aptima" panose="02040603050506020204" pitchFamily="18" charset="0"/>
              </a:rPr>
              <a:t> </a:t>
            </a:r>
            <a:r>
              <a:rPr lang="en-US" sz="3600" b="1" dirty="0" err="1">
                <a:latin typeface="UTM Aptima" panose="02040603050506020204" pitchFamily="18" charset="0"/>
              </a:rPr>
              <a:t>khi</a:t>
            </a:r>
            <a:r>
              <a:rPr lang="en-US" sz="3600" b="1" dirty="0">
                <a:latin typeface="UTM Aptima" panose="02040603050506020204" pitchFamily="18" charset="0"/>
              </a:rPr>
              <a:t> </a:t>
            </a:r>
            <a:r>
              <a:rPr lang="en-US" sz="3600" b="1" dirty="0" err="1">
                <a:latin typeface="UTM Aptima" panose="02040603050506020204" pitchFamily="18" charset="0"/>
              </a:rPr>
              <a:t>đúc</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highlight>
                  <a:srgbClr val="FFFFFF"/>
                </a:highlight>
                <a:latin typeface="Open Sans" panose="020B0606030504020204" pitchFamily="34" charset="0"/>
              </a:rPr>
              <a:t>Các</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dạng</a:t>
            </a:r>
            <a:r>
              <a:rPr lang="en-US" b="1" i="0" dirty="0">
                <a:solidFill>
                  <a:srgbClr val="090E1D"/>
                </a:solidFill>
                <a:effectLst/>
                <a:highlight>
                  <a:srgbClr val="FFFFFF"/>
                </a:highlight>
                <a:latin typeface="Open Sans" panose="020B0606030504020204" pitchFamily="34" charset="0"/>
              </a:rPr>
              <a:t> tai </a:t>
            </a:r>
            <a:r>
              <a:rPr lang="en-US" b="1" i="0" dirty="0" err="1">
                <a:solidFill>
                  <a:srgbClr val="090E1D"/>
                </a:solidFill>
                <a:effectLst/>
                <a:highlight>
                  <a:srgbClr val="FFFFFF"/>
                </a:highlight>
                <a:latin typeface="Open Sans" panose="020B0606030504020204" pitchFamily="34" charset="0"/>
              </a:rPr>
              <a:t>nạn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lao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trong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quá</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trình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xử</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lý</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bề</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mặt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của</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cống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bê</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tông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gạch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bê</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tông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trụ</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bê</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tông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sau</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khi</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đúc</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để</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cải</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thiện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vẻ</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đẹp</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hoặc</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tăng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bền</a:t>
            </a:r>
            <a:r>
              <a:rPr lang="en-US" sz="2400" dirty="0"/>
              <a:t>:</a:t>
            </a:r>
          </a:p>
          <a:p>
            <a:pPr algn="l"/>
            <a:r>
              <a:rPr lang="vi-VN" b="0" i="0" dirty="0">
                <a:solidFill>
                  <a:srgbClr val="4C4F5A"/>
                </a:solidFill>
                <a:effectLst/>
                <a:highlight>
                  <a:srgbClr val="FFFFFF"/>
                </a:highlight>
                <a:latin typeface="Open Sans" panose="020B0606030504020204" pitchFamily="34" charset="0"/>
              </a:rPr>
              <a:t>Trong quá trình xử lý bề mặt của cống bê tông, gạch bê tông, hoặc trụ bê tông sau khi đúc, có một số dạng tai nạn lao động mà người lao động cần phải cảnh giác. Một trong những nguy cơ chính là nguy hiểm từ các công cụ và máy móc sử dụng trong quá trình mài bề mặt.</a:t>
            </a:r>
          </a:p>
          <a:p>
            <a:pPr algn="l"/>
            <a:r>
              <a:rPr lang="vi-VN" b="0" i="0" dirty="0">
                <a:solidFill>
                  <a:srgbClr val="4C4F5A"/>
                </a:solidFill>
                <a:effectLst/>
                <a:highlight>
                  <a:srgbClr val="FFFFFF"/>
                </a:highlight>
                <a:latin typeface="Open Sans" panose="020B0606030504020204" pitchFamily="34" charset="0"/>
              </a:rPr>
              <a:t>Việc tiếp xúc trực tiếp với các lưỡi mài hoặc bánh mài có thể dẫn đến tai nạn cắt, rách, hoặc gây tổn thương cho người làm.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bề</a:t>
            </a:r>
            <a:r>
              <a:rPr lang="en-US" sz="3600" b="1" dirty="0">
                <a:latin typeface="UTM Aptima" panose="02040603050506020204" pitchFamily="18" charset="0"/>
              </a:rPr>
              <a:t> </a:t>
            </a:r>
            <a:r>
              <a:rPr lang="en-US" sz="3600" b="1" dirty="0" err="1">
                <a:latin typeface="UTM Aptima" panose="02040603050506020204" pitchFamily="18" charset="0"/>
              </a:rPr>
              <a:t>mặt</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a:t>
            </a:r>
            <a:r>
              <a:rPr lang="en-US" sz="3600" b="1" dirty="0" err="1">
                <a:latin typeface="UTM Aptima" panose="02040603050506020204" pitchFamily="18" charset="0"/>
              </a:rPr>
              <a:t>cống</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gạch</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trụ</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sau</a:t>
            </a:r>
            <a:r>
              <a:rPr lang="en-US" sz="3600" b="1" dirty="0">
                <a:latin typeface="UTM Aptima" panose="02040603050506020204" pitchFamily="18" charset="0"/>
              </a:rPr>
              <a:t> </a:t>
            </a:r>
            <a:r>
              <a:rPr lang="en-US" sz="3600" b="1" dirty="0" err="1">
                <a:latin typeface="UTM Aptima" panose="02040603050506020204" pitchFamily="18" charset="0"/>
              </a:rPr>
              <a:t>khi</a:t>
            </a:r>
            <a:r>
              <a:rPr lang="en-US" sz="3600" b="1" dirty="0">
                <a:latin typeface="UTM Aptima" panose="02040603050506020204" pitchFamily="18" charset="0"/>
              </a:rPr>
              <a:t> </a:t>
            </a:r>
            <a:r>
              <a:rPr lang="en-US" sz="3600" b="1" dirty="0" err="1">
                <a:latin typeface="UTM Aptima" panose="02040603050506020204" pitchFamily="18" charset="0"/>
              </a:rPr>
              <a:t>đúc</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highlight>
                  <a:srgbClr val="FFFFFF"/>
                </a:highlight>
                <a:latin typeface="Open Sans" panose="020B0606030504020204" pitchFamily="34" charset="0"/>
              </a:rPr>
              <a:t>Nguyên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nhân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gây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ra</a:t>
            </a:r>
            <a:r>
              <a:rPr lang="en-US" b="1" i="0" dirty="0">
                <a:solidFill>
                  <a:srgbClr val="090E1D"/>
                </a:solidFill>
                <a:effectLst/>
                <a:highlight>
                  <a:srgbClr val="FFFFFF"/>
                </a:highlight>
                <a:latin typeface="Open Sans" panose="020B0606030504020204" pitchFamily="34" charset="0"/>
              </a:rPr>
              <a:t> tai </a:t>
            </a:r>
            <a:r>
              <a:rPr lang="en-US" b="1" i="0" dirty="0" err="1">
                <a:solidFill>
                  <a:srgbClr val="090E1D"/>
                </a:solidFill>
                <a:effectLst/>
                <a:highlight>
                  <a:srgbClr val="FFFFFF"/>
                </a:highlight>
                <a:latin typeface="Open Sans" panose="020B0606030504020204" pitchFamily="34" charset="0"/>
              </a:rPr>
              <a:t>nạn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lao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khi</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xử</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lý</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bề</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mặt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của</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cống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bê</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tông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gạch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bê</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tông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trụ</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bê</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tông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sau</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khi</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đúc</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để</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cải</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thiện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vẻ</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đẹp</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hoặc</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tăng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bền</a:t>
            </a:r>
            <a:r>
              <a:rPr lang="en-US" sz="2400" dirty="0"/>
              <a:t>:</a:t>
            </a:r>
          </a:p>
          <a:p>
            <a:pPr algn="l"/>
            <a:r>
              <a:rPr lang="vi-VN" b="0" i="0" dirty="0">
                <a:solidFill>
                  <a:srgbClr val="4C4F5A"/>
                </a:solidFill>
                <a:effectLst/>
                <a:highlight>
                  <a:srgbClr val="FFFFFF"/>
                </a:highlight>
                <a:latin typeface="Open Sans" panose="020B0606030504020204" pitchFamily="34" charset="0"/>
              </a:rPr>
              <a:t>Có nhiều nguyên nhân có thể gây ra tai nạn lao động trong quá trình xử lý bề mặt của cống bê tông, gạch bê tông, hoặc trụ bê tông sau khi đúc. Một trong những nguyên nhân chính là thiếu hiểu biết và kinh nghiệm về quy trình làm việc và sử dụng các công cụ, máy móc.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Người lao động thiếu kiến thức về an toàn hoặc không được đào tạo đúng cách có thể dễ dàng gặp phải các tai nạn do sử dụng công cụ mài bề mặt, hoặc không biết cách xử lý các chất hóa học một cách an toàn.</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bề</a:t>
            </a:r>
            <a:r>
              <a:rPr lang="en-US" sz="3600" b="1" dirty="0">
                <a:latin typeface="UTM Aptima" panose="02040603050506020204" pitchFamily="18" charset="0"/>
              </a:rPr>
              <a:t> </a:t>
            </a:r>
            <a:r>
              <a:rPr lang="en-US" sz="3600" b="1" dirty="0" err="1">
                <a:latin typeface="UTM Aptima" panose="02040603050506020204" pitchFamily="18" charset="0"/>
              </a:rPr>
              <a:t>mặt</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a:t>
            </a:r>
            <a:r>
              <a:rPr lang="en-US" sz="3600" b="1" dirty="0" err="1">
                <a:latin typeface="UTM Aptima" panose="02040603050506020204" pitchFamily="18" charset="0"/>
              </a:rPr>
              <a:t>cống</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gạch</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trụ</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sau</a:t>
            </a:r>
            <a:r>
              <a:rPr lang="en-US" sz="3600" b="1" dirty="0">
                <a:latin typeface="UTM Aptima" panose="02040603050506020204" pitchFamily="18" charset="0"/>
              </a:rPr>
              <a:t> </a:t>
            </a:r>
            <a:r>
              <a:rPr lang="en-US" sz="3600" b="1" dirty="0" err="1">
                <a:latin typeface="UTM Aptima" panose="02040603050506020204" pitchFamily="18" charset="0"/>
              </a:rPr>
              <a:t>khi</a:t>
            </a:r>
            <a:r>
              <a:rPr lang="en-US" sz="3600" b="1" dirty="0">
                <a:latin typeface="UTM Aptima" panose="02040603050506020204" pitchFamily="18" charset="0"/>
              </a:rPr>
              <a:t> </a:t>
            </a:r>
            <a:r>
              <a:rPr lang="en-US" sz="3600" b="1" dirty="0" err="1">
                <a:latin typeface="UTM Aptima" panose="02040603050506020204" pitchFamily="18" charset="0"/>
              </a:rPr>
              <a:t>đúc</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sz="2000" b="1" i="0" dirty="0" err="1">
                <a:solidFill>
                  <a:srgbClr val="090E1D"/>
                </a:solidFill>
                <a:effectLst/>
                <a:latin typeface="Open Sans" panose="020B0606030504020204" pitchFamily="34" charset="0"/>
              </a:rPr>
              <a:t>Biện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pháp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phòng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tránh</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bề</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mặt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của</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cống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bê</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gạch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bê</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trụ</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bê</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sau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đúc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để</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cải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thiện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vẻ</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đẹp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hoặc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tăng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bền</a:t>
            </a:r>
            <a:r>
              <a:rPr lang="en-US" sz="2400" dirty="0"/>
              <a:t>:</a:t>
            </a:r>
          </a:p>
          <a:p>
            <a:pPr algn="l"/>
            <a:r>
              <a:rPr lang="vi-VN" b="0" i="0" dirty="0">
                <a:solidFill>
                  <a:srgbClr val="4C4F5A"/>
                </a:solidFill>
                <a:effectLst/>
                <a:highlight>
                  <a:srgbClr val="FFFFFF"/>
                </a:highlight>
                <a:latin typeface="Open Sans" panose="020B0606030504020204" pitchFamily="34" charset="0"/>
              </a:rPr>
              <a:t>Để đảm bảo an toàn cho người lao động trong quá trình xử lý bề mặt của cống bê tông, gạch bê tông, hoặc trụ bê tông sau khi đúc, có một số biện pháp phòng tránh tai nạn cần được áp dụng. Đầu tiên, việc đảm bảo rằng tất cả nhân viên đều được đào tạo về an toàn là điều cực kỳ quan trọng.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Đào tạo này nên bao gồm việc hướng dẫn cách sử dụng các công cụ và máy móc một cách an toàn, cũng như hướng dẫn về việc tuân thủ các quy tắc an toàn lao động.</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bề</a:t>
            </a:r>
            <a:r>
              <a:rPr lang="en-US" sz="3600" b="1" dirty="0">
                <a:latin typeface="UTM Aptima" panose="02040603050506020204" pitchFamily="18" charset="0"/>
              </a:rPr>
              <a:t> </a:t>
            </a:r>
            <a:r>
              <a:rPr lang="en-US" sz="3600" b="1" dirty="0" err="1">
                <a:latin typeface="UTM Aptima" panose="02040603050506020204" pitchFamily="18" charset="0"/>
              </a:rPr>
              <a:t>mặt</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a:t>
            </a:r>
            <a:r>
              <a:rPr lang="en-US" sz="3600" b="1" dirty="0" err="1">
                <a:latin typeface="UTM Aptima" panose="02040603050506020204" pitchFamily="18" charset="0"/>
              </a:rPr>
              <a:t>cống</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gạch</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trụ</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sau</a:t>
            </a:r>
            <a:r>
              <a:rPr lang="en-US" sz="3600" b="1" dirty="0">
                <a:latin typeface="UTM Aptima" panose="02040603050506020204" pitchFamily="18" charset="0"/>
              </a:rPr>
              <a:t> </a:t>
            </a:r>
            <a:r>
              <a:rPr lang="en-US" sz="3600" b="1" dirty="0" err="1">
                <a:latin typeface="UTM Aptima" panose="02040603050506020204" pitchFamily="18" charset="0"/>
              </a:rPr>
              <a:t>khi</a:t>
            </a:r>
            <a:r>
              <a:rPr lang="en-US" sz="3600" b="1" dirty="0">
                <a:latin typeface="UTM Aptima" panose="02040603050506020204" pitchFamily="18" charset="0"/>
              </a:rPr>
              <a:t> </a:t>
            </a:r>
            <a:r>
              <a:rPr lang="en-US" sz="3600" b="1" dirty="0" err="1">
                <a:latin typeface="UTM Aptima" panose="02040603050506020204" pitchFamily="18" charset="0"/>
              </a:rPr>
              <a:t>đúc</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Quy </a:t>
            </a:r>
            <a:r>
              <a:rPr lang="en-US" sz="2000" b="1" i="0" dirty="0" err="1">
                <a:solidFill>
                  <a:srgbClr val="090E1D"/>
                </a:solidFill>
                <a:effectLst/>
                <a:latin typeface="Open Sans" panose="020B0606030504020204" pitchFamily="34" charset="0"/>
              </a:rPr>
              <a:t>định</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bề</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mặt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của</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cống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bê</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gạch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bê</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trụ</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bê</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sau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đúc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để</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cải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thiện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vẻ</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đẹp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hoặc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tăng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bền</a:t>
            </a:r>
            <a:r>
              <a:rPr lang="en-US" sz="2400" dirty="0"/>
              <a:t>:</a:t>
            </a:r>
          </a:p>
          <a:p>
            <a:pPr algn="l"/>
            <a:r>
              <a:rPr lang="vi-VN" b="0" i="0" dirty="0">
                <a:solidFill>
                  <a:srgbClr val="4C4F5A"/>
                </a:solidFill>
                <a:effectLst/>
                <a:highlight>
                  <a:srgbClr val="FFFFFF"/>
                </a:highlight>
                <a:latin typeface="Open Sans" panose="020B0606030504020204" pitchFamily="34" charset="0"/>
              </a:rPr>
              <a:t>Quy định an toàn lao động khi xử lý bề mặt của cống bê tông, gạch bê tông, hoặc trụ bê tông sau khi đúc là rất quan trọng để đảm bảo sự an toàn và tránh tai nạn cho người lao động. Đầu tiên, tất cả nhân viên phải được đào tạo về các quy tắc và biện pháp an toàn cần thiết trong quá trình làm việc.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Đào tạo này nên bao gồm việc hướng dẫn cách sử dụng các công cụ và máy móc một cách an toàn, cũng như quy định về việc đeo trang thiết bị bảo hộ cá nhân như mũ bảo hiểm, kính bảo hộ, găng tay và giày bảo hộ.</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bề</a:t>
            </a:r>
            <a:r>
              <a:rPr lang="en-US" sz="3600" b="1" dirty="0">
                <a:latin typeface="UTM Aptima" panose="02040603050506020204" pitchFamily="18" charset="0"/>
              </a:rPr>
              <a:t> </a:t>
            </a:r>
            <a:r>
              <a:rPr lang="en-US" sz="3600" b="1" dirty="0" err="1">
                <a:latin typeface="UTM Aptima" panose="02040603050506020204" pitchFamily="18" charset="0"/>
              </a:rPr>
              <a:t>mặt</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a:t>
            </a:r>
            <a:r>
              <a:rPr lang="en-US" sz="3600" b="1" dirty="0" err="1">
                <a:latin typeface="UTM Aptima" panose="02040603050506020204" pitchFamily="18" charset="0"/>
              </a:rPr>
              <a:t>cống</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gạch</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trụ</a:t>
            </a:r>
            <a:r>
              <a:rPr lang="en-US" sz="3600" b="1" dirty="0">
                <a:latin typeface="UTM Aptima" panose="02040603050506020204" pitchFamily="18" charset="0"/>
              </a:rPr>
              <a:t> </a:t>
            </a:r>
            <a:r>
              <a:rPr lang="en-US" sz="3600" b="1" dirty="0" err="1">
                <a:latin typeface="UTM Aptima" panose="02040603050506020204" pitchFamily="18" charset="0"/>
              </a:rPr>
              <a:t>bê</a:t>
            </a:r>
            <a:r>
              <a:rPr lang="en-US" sz="3600" b="1" dirty="0">
                <a:latin typeface="UTM Aptima" panose="02040603050506020204" pitchFamily="18" charset="0"/>
              </a:rPr>
              <a:t> </a:t>
            </a:r>
            <a:r>
              <a:rPr lang="en-US" sz="3600" b="1" dirty="0" err="1">
                <a:latin typeface="UTM Aptima" panose="02040603050506020204" pitchFamily="18" charset="0"/>
              </a:rPr>
              <a:t>tông</a:t>
            </a:r>
            <a:r>
              <a:rPr lang="en-US" sz="3600" b="1" dirty="0">
                <a:latin typeface="UTM Aptima" panose="02040603050506020204" pitchFamily="18" charset="0"/>
              </a:rPr>
              <a:t>… </a:t>
            </a:r>
            <a:r>
              <a:rPr lang="en-US" sz="3600" b="1" dirty="0" err="1">
                <a:latin typeface="UTM Aptima" panose="02040603050506020204" pitchFamily="18" charset="0"/>
              </a:rPr>
              <a:t>sau</a:t>
            </a:r>
            <a:r>
              <a:rPr lang="en-US" sz="3600" b="1" dirty="0">
                <a:latin typeface="UTM Aptima" panose="02040603050506020204" pitchFamily="18" charset="0"/>
              </a:rPr>
              <a:t> </a:t>
            </a:r>
            <a:r>
              <a:rPr lang="en-US" sz="3600" b="1" dirty="0" err="1">
                <a:latin typeface="UTM Aptima" panose="02040603050506020204" pitchFamily="18" charset="0"/>
              </a:rPr>
              <a:t>khi</a:t>
            </a:r>
            <a:r>
              <a:rPr lang="en-US" sz="3600" b="1" dirty="0">
                <a:latin typeface="UTM Aptima" panose="02040603050506020204" pitchFamily="18" charset="0"/>
              </a:rPr>
              <a:t> </a:t>
            </a:r>
            <a:r>
              <a:rPr lang="en-US" sz="3600" b="1" dirty="0" err="1">
                <a:latin typeface="UTM Aptima" panose="02040603050506020204" pitchFamily="18" charset="0"/>
              </a:rPr>
              <a:t>đúc</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highlight>
                  <a:srgbClr val="FFFFFF"/>
                </a:highlight>
                <a:latin typeface="Open Sans" panose="020B0606030504020204" pitchFamily="34" charset="0"/>
              </a:rPr>
              <a:t>Xử</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lý</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tình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huống</a:t>
            </a:r>
            <a:r>
              <a:rPr lang="en-US" b="1" i="0" dirty="0">
                <a:solidFill>
                  <a:srgbClr val="090E1D"/>
                </a:solidFill>
                <a:effectLst/>
                <a:highlight>
                  <a:srgbClr val="FFFFFF"/>
                </a:highlight>
                <a:latin typeface="Open Sans" panose="020B0606030504020204" pitchFamily="34" charset="0"/>
              </a:rPr>
              <a:t> tai </a:t>
            </a:r>
            <a:r>
              <a:rPr lang="en-US" b="1" i="0" dirty="0" err="1">
                <a:solidFill>
                  <a:srgbClr val="090E1D"/>
                </a:solidFill>
                <a:effectLst/>
                <a:highlight>
                  <a:srgbClr val="FFFFFF"/>
                </a:highlight>
                <a:latin typeface="Open Sans" panose="020B0606030504020204" pitchFamily="34" charset="0"/>
              </a:rPr>
              <a:t>nạn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lao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khẩn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cấp</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khi</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xử</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lý</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bề</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mặt</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của</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cống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bê</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tông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gạch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bê</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tông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trụ</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bê</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tông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sau</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khi</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đúc</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để</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cải</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thiện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vẻ</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đẹp</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hoặc</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tăng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bền</a:t>
            </a:r>
            <a:r>
              <a:rPr lang="en-US" sz="2400" dirty="0"/>
              <a:t>:</a:t>
            </a:r>
          </a:p>
          <a:p>
            <a:pPr algn="l"/>
            <a:r>
              <a:rPr lang="vi-VN" b="0" i="0" dirty="0">
                <a:solidFill>
                  <a:srgbClr val="4C4F5A"/>
                </a:solidFill>
                <a:effectLst/>
                <a:highlight>
                  <a:srgbClr val="FFFFFF"/>
                </a:highlight>
                <a:latin typeface="Open Sans" panose="020B0606030504020204" pitchFamily="34" charset="0"/>
              </a:rPr>
              <a:t>Xử lý tình huống tai nạn lao động khẩn cấp khi xử lý bề mặt của cống bê tông, gạch bê tông, hoặc trụ bê tông sau khi đúc là một phần quan trọng của quá trình đảm bảo an toàn lao động. Trong trường hợp xảy ra tai nạn, việc phản ứng nhanh chóng và hiệu quả là cực kỳ quan trọng.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Đầu tiên, người lao động cần được đào tạo để biết cách phản ứng trong tình huống khẩn cấp. Họ nên biết cách gọi cứu hỏa và cấp cứu, cũng như biết cách sử dụng trang thiết bị cứu hỏa và trang thiết bị cấp cứu.</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199</TotalTime>
  <Words>3898</Words>
  <Application>Microsoft Office PowerPoint</Application>
  <PresentationFormat>Custom</PresentationFormat>
  <Paragraphs>129</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PHẨM TỪ BÊ TÔNG</vt:lpstr>
      <vt:lpstr>Một số vụ tai nạn trong nhà máy sản phẩm từ bê tông</vt:lpstr>
      <vt:lpstr>Tóm tắt bài học</vt:lpstr>
      <vt:lpstr>Vận hành máy trộn bê tông</vt:lpstr>
      <vt:lpstr>Vận hành máy trộn bê tông</vt:lpstr>
      <vt:lpstr>Vận hành máy trộn bê tông</vt:lpstr>
      <vt:lpstr>Vận hành máy trộn bê tông</vt:lpstr>
      <vt:lpstr>Vận hành máy trộn bê tông</vt:lpstr>
      <vt:lpstr>Vận hành máy trộn bê tông</vt:lpstr>
      <vt:lpstr>Lắp ráp phần khung thép bên trong khuôn đúc bê tông</vt:lpstr>
      <vt:lpstr>Lắp ráp phần khung thép bên trong khuôn đúc bê tông</vt:lpstr>
      <vt:lpstr>Lắp ráp phần khung thép bên trong khuôn đúc bê tông</vt:lpstr>
      <vt:lpstr>Lắp ráp phần khung thép bên trong khuôn đúc bê tông</vt:lpstr>
      <vt:lpstr>Lắp ráp phần khung thép bên trong khuôn đúc bê tông</vt:lpstr>
      <vt:lpstr>Lắp ráp phần khung thép bên trong khuôn đúc bê tông</vt:lpstr>
      <vt:lpstr>Vận hành máy đổ hỗn hợp bê tông vào khuôn đúc</vt:lpstr>
      <vt:lpstr>Vận hành máy đổ hỗn hợp bê tông vào khuôn đúc</vt:lpstr>
      <vt:lpstr>Vận hành máy đổ hỗn hợp bê tông vào khuôn đúc</vt:lpstr>
      <vt:lpstr>Vận hành máy đổ hỗn hợp bê tông vào khuôn đúc</vt:lpstr>
      <vt:lpstr>Vận hành máy đổ hỗn hợp bê tông vào khuôn đúc</vt:lpstr>
      <vt:lpstr>Vận hành máy đổ hỗn hợp bê tông vào khuôn đúc</vt:lpstr>
      <vt:lpstr>Xử lý bề mặt của cống bê tông, gạch bê tông, trụ bê tông… sau khi đúc</vt:lpstr>
      <vt:lpstr>Xử lý bề mặt của cống bê tông, gạch bê tông, trụ bê tông… sau khi đúc</vt:lpstr>
      <vt:lpstr>Xử lý bề mặt của cống bê tông, gạch bê tông, trụ bê tông… sau khi đúc</vt:lpstr>
      <vt:lpstr>Xử lý bề mặt của cống bê tông, gạch bê tông, trụ bê tông… sau khi đúc</vt:lpstr>
      <vt:lpstr>Xử lý bề mặt của cống bê tông, gạch bê tông, trụ bê tông… sau khi đúc</vt:lpstr>
      <vt:lpstr>Xử lý bề mặt của cống bê tông, gạch bê tông, trụ bê tông… sau khi đúc</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2024-04-10T02:22:58Z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