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08" y="-90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41649" y="2188029"/>
            <a:ext cx="490393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PHẨM TỪ DA LÔNG THÚ</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FBB4D77-8478-6E7C-AED5-D3677398B4A6}"/>
              </a:ext>
            </a:extLst>
          </p:cNvPr>
          <p:cNvPicPr>
            <a:picLocks noChangeAspect="1"/>
          </p:cNvPicPr>
          <p:nvPr/>
        </p:nvPicPr>
        <p:blipFill>
          <a:blip r:embed="rId4"/>
          <a:stretch>
            <a:fillRect/>
          </a:stretch>
        </p:blipFill>
        <p:spPr>
          <a:xfrm>
            <a:off x="4400692" y="3717032"/>
            <a:ext cx="3385850" cy="338585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74995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phẩm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từ</a:t>
            </a:r>
            <a:r>
              <a:rPr lang="en-US" sz="4000" b="1" dirty="0">
                <a:solidFill>
                  <a:schemeClr val="accent1"/>
                </a:solidFill>
                <a:latin typeface="UTM Aptima" panose="02040603050506020204" pitchFamily="18" charset="0"/>
              </a:rPr>
              <a:t> da </a:t>
            </a:r>
            <a:r>
              <a:rPr lang="en-US" sz="4000" b="1" dirty="0" err="1">
                <a:solidFill>
                  <a:schemeClr val="accent1"/>
                </a:solidFill>
                <a:latin typeface="UTM Aptima" panose="02040603050506020204" pitchFamily="18" charset="0"/>
              </a:rPr>
              <a:t>lông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thú</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sản xuất các sản phẩm từ da lông thú như túi xách da, áo lông thú, dây nịt da cá sấu… đòi hỏi quy trình làm việc phức tạp và đầy rủi ro</a:t>
            </a:r>
            <a:r>
              <a:rPr lang="en-US" sz="2000" dirty="0">
                <a:ea typeface="+mn-lt"/>
                <a:cs typeface="+mn-lt"/>
              </a:rPr>
              <a:t>:</a:t>
            </a:r>
            <a:endParaRPr lang="en-US" dirty="0"/>
          </a:p>
          <a:p>
            <a:pPr marL="730885" lvl="1" indent="-304165"/>
            <a:r>
              <a:rPr lang="pt-BR" i="0" dirty="0">
                <a:solidFill>
                  <a:srgbClr val="0D0D0D"/>
                </a:solidFill>
                <a:effectLst/>
                <a:latin typeface="Söhne"/>
              </a:rPr>
              <a:t>Tai nạn hóa chất</a:t>
            </a:r>
          </a:p>
          <a:p>
            <a:pPr marL="730885" lvl="1" indent="-304165"/>
            <a:r>
              <a:rPr lang="vi-VN" dirty="0">
                <a:solidFill>
                  <a:srgbClr val="0D0D0D"/>
                </a:solidFill>
                <a:latin typeface="Söhne"/>
              </a:rPr>
              <a:t>Nguy cơ cháy nổ</a:t>
            </a:r>
            <a:endParaRPr lang="pt-BR" dirty="0">
              <a:solidFill>
                <a:srgbClr val="0D0D0D"/>
              </a:solidFill>
              <a:latin typeface="Söhne"/>
            </a:endParaRP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pt-BR" dirty="0">
              <a:solidFill>
                <a:srgbClr val="0D0D0D"/>
              </a:solidFill>
              <a:latin typeface="Söhne"/>
            </a:endParaRPr>
          </a:p>
          <a:p>
            <a:pPr marL="730885" lvl="1" indent="-304165"/>
            <a:r>
              <a:rPr lang="en-US" dirty="0" err="1">
                <a:solidFill>
                  <a:srgbClr val="0D0D0D"/>
                </a:solidFill>
                <a:latin typeface="Söhne"/>
              </a:rPr>
              <a:t>Áp</a:t>
            </a:r>
            <a:r>
              <a:rPr lang="en-US" dirty="0">
                <a:solidFill>
                  <a:srgbClr val="0D0D0D"/>
                </a:solidFill>
                <a:latin typeface="Söhne"/>
              </a:rPr>
              <a:t> </a:t>
            </a:r>
            <a:r>
              <a:rPr lang="en-US" dirty="0" err="1">
                <a:solidFill>
                  <a:srgbClr val="0D0D0D"/>
                </a:solidFill>
                <a:latin typeface="Söhne"/>
              </a:rPr>
              <a:t>lực</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xuất</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và</a:t>
            </a:r>
            <a:r>
              <a:rPr lang="en-US" dirty="0"/>
              <a:t> </a:t>
            </a:r>
            <a:r>
              <a:rPr lang="en-US" dirty="0" err="1"/>
              <a:t>đánh</a:t>
            </a:r>
            <a:r>
              <a:rPr lang="en-US" dirty="0"/>
              <a:t> </a:t>
            </a:r>
            <a:r>
              <a:rPr lang="en-US" dirty="0" err="1"/>
              <a:t>bóng</a:t>
            </a:r>
            <a:r>
              <a:rPr lang="en-US" dirty="0"/>
              <a:t> </a:t>
            </a:r>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gia</a:t>
            </a:r>
            <a:r>
              <a:rPr lang="en-US" dirty="0"/>
              <a:t> </a:t>
            </a:r>
            <a:r>
              <a:rPr lang="en-US" dirty="0" err="1"/>
              <a:t>công</a:t>
            </a:r>
            <a:r>
              <a:rPr lang="en-US" dirty="0"/>
              <a:t> </a:t>
            </a:r>
            <a:r>
              <a:rPr lang="en-US" dirty="0" err="1"/>
              <a:t>và</a:t>
            </a:r>
            <a:r>
              <a:rPr lang="en-US" dirty="0"/>
              <a:t> may </a:t>
            </a:r>
            <a:r>
              <a:rPr lang="en-US" dirty="0" err="1"/>
              <a:t>móc</a:t>
            </a:r>
            <a:endParaRPr lang="en-US" dirty="0"/>
          </a:p>
          <a:p>
            <a:pPr marL="304165" indent="-304165">
              <a:buClr>
                <a:schemeClr val="tx1"/>
              </a:buClr>
            </a:pPr>
            <a:r>
              <a:rPr lang="en-US" dirty="0"/>
              <a:t>3. </a:t>
            </a:r>
            <a:r>
              <a:rPr lang="vi-VN" dirty="0"/>
              <a:t>An toàn vệ sinh lao động đối với nhân viên sơn và hoàn thiện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Việc vận hành máy cắt và đánh bóng trong quy trình sản xuất sản phẩm từ da lông thú đóng vai trò quan trọng trong việc tạo ra các thành phần chính của sản phẩm cuối cùng. Công việc này đòi hỏi sự chính xác và kỹ năng kỹ thuật để đảm bảo rằng các mảnh vải hoặc miếng da được cắt và đánh bóng đạt được chất lượng mong muốn.</a:t>
            </a:r>
          </a:p>
          <a:p>
            <a:r>
              <a:rPr lang="vi-VN" b="0" i="0" dirty="0">
                <a:effectLst/>
                <a:latin typeface="Open Sans" panose="020B0606030504020204" pitchFamily="34" charset="0"/>
              </a:rPr>
              <a:t>Trong quá trình vận hành máy cắt, nhân viên cần phải có khả năng thiết lập và điều chỉnh máy theo các thông số kỹ thuật cụ thể cho từng loại nguyên liệu và kích thước sản phẩm.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35B5B7D-B6A5-A11F-FB8B-DC1DA488EBDB}"/>
              </a:ext>
            </a:extLst>
          </p:cNvPr>
          <p:cNvPicPr>
            <a:picLocks noChangeAspect="1"/>
          </p:cNvPicPr>
          <p:nvPr/>
        </p:nvPicPr>
        <p:blipFill>
          <a:blip r:embed="rId3"/>
          <a:stretch>
            <a:fillRect/>
          </a:stretch>
        </p:blipFill>
        <p:spPr>
          <a:xfrm>
            <a:off x="-818356" y="3667970"/>
            <a:ext cx="4536503" cy="4536503"/>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Trong quá trình vận hành máy cắt, công nhân có nguy cơ bị cắt hoặc bị va chạm với các bộ phận của máy. Điều này có thể xảy ra khi không tuân thủ các quy tắc an toàn hoặc do sự cố kỹ thuật trên máy.</a:t>
            </a:r>
          </a:p>
          <a:p>
            <a:r>
              <a:rPr lang="vi-VN" b="0" i="0" dirty="0">
                <a:effectLst/>
                <a:latin typeface="Open Sans" panose="020B0606030504020204" pitchFamily="34" charset="0"/>
              </a:rPr>
              <a:t>Công nhân thường phải làm việc gần máy móc cắt và đánh bóng, có nguy cơ bị làm đau tay và chân do va chạm, nghiền nát hoặc bị kẹt giữa các bộ phận của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7BCE2DA-68F0-0C58-FFD2-85C85EEBEE02}"/>
              </a:ext>
            </a:extLst>
          </p:cNvPr>
          <p:cNvPicPr>
            <a:picLocks noChangeAspect="1"/>
          </p:cNvPicPr>
          <p:nvPr/>
        </p:nvPicPr>
        <p:blipFill>
          <a:blip r:embed="rId3"/>
          <a:stretch>
            <a:fillRect/>
          </a:stretch>
        </p:blipFill>
        <p:spPr>
          <a:xfrm>
            <a:off x="-818356" y="3667970"/>
            <a:ext cx="4536503" cy="4536503"/>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Công nhân không được đào tạo đầy đủ về cách sử dụng và vận hành các loại máy cắt và đánh bóng có thể dẫn đến việc thực hiện công việc không đúng cách, tăng nguy cơ tai nạn.</a:t>
            </a:r>
          </a:p>
          <a:p>
            <a:r>
              <a:rPr lang="vi-VN" b="0" i="0" dirty="0">
                <a:effectLst/>
                <a:latin typeface="Open Sans" panose="020B0606030504020204" pitchFamily="34" charset="0"/>
              </a:rPr>
              <a:t>Máy móc cắt và đánh bóng có thể gặp phải sự cố kỹ thuật hoặc không được bảo dưỡng định kỳ, dẫn đến nguy cơ sảy ra tai nạn trong quá trình vận hành.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440BE4D-2388-697B-1AAE-F4FDBDF8FAAB}"/>
              </a:ext>
            </a:extLst>
          </p:cNvPr>
          <p:cNvPicPr>
            <a:picLocks noChangeAspect="1"/>
          </p:cNvPicPr>
          <p:nvPr/>
        </p:nvPicPr>
        <p:blipFill>
          <a:blip r:embed="rId3"/>
          <a:stretch>
            <a:fillRect/>
          </a:stretch>
        </p:blipFill>
        <p:spPr>
          <a:xfrm>
            <a:off x="-818356" y="3667970"/>
            <a:ext cx="4536503" cy="4536503"/>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Cung cấp đào tạo và huấn luyện đầy đủ về an toàn lao động cho tất cả các công nhân tham gia vận hành máy cắt và đánh bóng. Đào tạo này bao gồm việc nhận biết nguy cơ, sử dụng thiết bị bảo hộ và các quy tắc an toàn khi làm việc gần máy móc.</a:t>
            </a:r>
          </a:p>
          <a:p>
            <a:r>
              <a:rPr lang="vi-VN" b="0" i="0" dirty="0">
                <a:effectLst/>
                <a:latin typeface="Open Sans" panose="020B0606030504020204" pitchFamily="34" charset="0"/>
              </a:rPr>
              <a:t>Thực hiện các lịch trình kiểm tra và bảo dưỡng định kỳ cho máy móc cắt và đánh bóng để đảm bảo rằng chúng hoạt động một cách an toàn và hiệu quả. Công nhân cũng cần được đào tạo để nhận biết các dấu hiệu của sự cố kỹ thuật và báo cáo kịp thời.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FF1B60C-4F8D-E348-95AF-C2A2AACD3026}"/>
              </a:ext>
            </a:extLst>
          </p:cNvPr>
          <p:cNvPicPr>
            <a:picLocks noChangeAspect="1"/>
          </p:cNvPicPr>
          <p:nvPr/>
        </p:nvPicPr>
        <p:blipFill>
          <a:blip r:embed="rId3"/>
          <a:stretch>
            <a:fillRect/>
          </a:stretch>
        </p:blipFill>
        <p:spPr>
          <a:xfrm>
            <a:off x="-818356" y="3667970"/>
            <a:ext cx="4536503" cy="4536503"/>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cắt và đánh bóng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endParaRPr lang="en-US" sz="2400" b="1" i="0" dirty="0">
              <a:effectLst/>
              <a:latin typeface="Söhne"/>
            </a:endParaRPr>
          </a:p>
          <a:p>
            <a:pPr algn="l"/>
            <a:r>
              <a:rPr lang="vi-VN" b="0" i="0" dirty="0">
                <a:effectLst/>
                <a:latin typeface="Open Sans" panose="020B0606030504020204" pitchFamily="34" charset="0"/>
              </a:rPr>
              <a:t>Tất cả các công nhân tham gia vận hành máy cắt và đánh bóng cần được đào tạo và huấn luyện về các quy tắc an toàn lao động, kỹ thuật vận hành máy và sử dụng thiết bị bảo hộ.</a:t>
            </a:r>
          </a:p>
          <a:p>
            <a:pPr algn="l"/>
            <a:r>
              <a:rPr lang="vi-VN" b="0" i="0" dirty="0">
                <a:effectLst/>
                <a:latin typeface="Open Sans" panose="020B0606030504020204" pitchFamily="34" charset="0"/>
              </a:rPr>
              <a:t>Công nhân phải luôn đảm bảo đeo đầy đủ thiết bị bảo hộ như kính bảo hộ, găng tay, áo choàng và giày bảo hộ khi làm việc gần máy cắt và đánh bóng.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5F4DCE1-2ADA-1122-4274-04EE8E8E4C7C}"/>
              </a:ext>
            </a:extLst>
          </p:cNvPr>
          <p:cNvPicPr>
            <a:picLocks noChangeAspect="1"/>
          </p:cNvPicPr>
          <p:nvPr/>
        </p:nvPicPr>
        <p:blipFill>
          <a:blip r:embed="rId3"/>
          <a:stretch>
            <a:fillRect/>
          </a:stretch>
        </p:blipFill>
        <p:spPr>
          <a:xfrm>
            <a:off x="-818356" y="3667970"/>
            <a:ext cx="4536503" cy="4536503"/>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cắt và đánh bóng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endParaRPr lang="en-US" sz="2400" b="1" i="0" dirty="0">
              <a:effectLst/>
              <a:latin typeface="Söhne"/>
            </a:endParaRPr>
          </a:p>
          <a:p>
            <a:r>
              <a:rPr lang="vi-VN" b="0" i="0" dirty="0">
                <a:effectLst/>
                <a:latin typeface="Open Sans" panose="020B0606030504020204" pitchFamily="34" charset="0"/>
              </a:rPr>
              <a:t>Ngay lập tức, đảm bảo an toàn cho bản thân và người lao động bằng cách ngừng máy cắt và đánh bóng và đảm bảo rằng tất cả mọi người ở gần khu vực tai nạn đều rời khỏi nguy hiểm.</a:t>
            </a:r>
          </a:p>
          <a:p>
            <a:r>
              <a:rPr lang="vi-VN" b="0" i="0" dirty="0">
                <a:effectLst/>
                <a:latin typeface="Open Sans" panose="020B0606030504020204" pitchFamily="34" charset="0"/>
              </a:rPr>
              <a:t>Báo cáo ngay lập tức về tai nạn cho quản lý và nhân viên y tế của nhà máy để họ có thể cung cấp sự hỗ trợ và chăm sóc y tế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1204E43-C85E-14C1-9979-1F33290D7971}"/>
              </a:ext>
            </a:extLst>
          </p:cNvPr>
          <p:cNvPicPr>
            <a:picLocks noChangeAspect="1"/>
          </p:cNvPicPr>
          <p:nvPr/>
        </p:nvPicPr>
        <p:blipFill>
          <a:blip r:embed="rId3"/>
          <a:stretch>
            <a:fillRect/>
          </a:stretch>
        </p:blipFill>
        <p:spPr>
          <a:xfrm>
            <a:off x="-818356" y="3667970"/>
            <a:ext cx="4536503" cy="4536503"/>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a:solidFill>
                  <a:schemeClr val="bg1"/>
                </a:solidFill>
                <a:latin typeface="UTM Aptima" panose="02040603050506020204" pitchFamily="18" charset="0"/>
              </a:rPr>
              <a:t>Gia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móc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móc</a:t>
            </a:r>
            <a:r>
              <a:rPr lang="en-US" sz="2000" dirty="0"/>
              <a:t>:</a:t>
            </a:r>
          </a:p>
          <a:p>
            <a:pPr algn="l"/>
            <a:r>
              <a:rPr lang="vi-VN" b="0" i="0" dirty="0">
                <a:effectLst/>
                <a:latin typeface="Open Sans" panose="020B0606030504020204" pitchFamily="34" charset="0"/>
              </a:rPr>
              <a:t>Công việc gia công và may móc đóng vai trò quan trọng trong quy trình sản xuất sản phẩm từ da lông thú.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Sau khi các mảnh da đã được cắt thành các phần nhỏ, chúng sẽ được chuyển đến các nhà máy gia công để tạo thành các thành phần của sản phẩm cuối cùng như túi xách, áo lông thú, dây nịt, và nhiều sản phẩm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5AFF2A5-7B68-08E2-5789-5B4654BA236C}"/>
              </a:ext>
            </a:extLst>
          </p:cNvPr>
          <p:cNvPicPr>
            <a:picLocks noChangeAspect="1"/>
          </p:cNvPicPr>
          <p:nvPr/>
        </p:nvPicPr>
        <p:blipFill>
          <a:blip r:embed="rId3"/>
          <a:stretch>
            <a:fillRect/>
          </a:stretch>
        </p:blipFill>
        <p:spPr>
          <a:xfrm>
            <a:off x="6219492" y="113030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a:solidFill>
                  <a:schemeClr val="bg1"/>
                </a:solidFill>
                <a:latin typeface="UTM Aptima" panose="02040603050506020204" pitchFamily="18" charset="0"/>
              </a:rPr>
              <a:t>Gia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móc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móc</a:t>
            </a:r>
            <a:r>
              <a:rPr lang="en-US" sz="2000" dirty="0"/>
              <a:t>:</a:t>
            </a:r>
          </a:p>
          <a:p>
            <a:pPr algn="l"/>
            <a:r>
              <a:rPr lang="vi-VN" b="0" i="0" dirty="0">
                <a:effectLst/>
                <a:latin typeface="Open Sans" panose="020B0606030504020204" pitchFamily="34" charset="0"/>
              </a:rPr>
              <a:t>Việc sử dụng các công cụ cắt như kéo và dao máy có thể gây ra tai nạn cắt và đâm thương nếu không tuân thủ các quy tắc an toàn hoặc do sự không chú ý khi làm việc.</a:t>
            </a:r>
          </a:p>
          <a:p>
            <a:pPr algn="l"/>
            <a:r>
              <a:rPr lang="vi-VN" b="0" i="0" dirty="0">
                <a:effectLst/>
                <a:latin typeface="Open Sans" panose="020B0606030504020204" pitchFamily="34" charset="0"/>
              </a:rPr>
              <a:t>Trong quá trình may móc, việc sử dụng máy móc có thể tạo ra nhiệt độ cao, gây nguy cơ bị bỏng hoặc phỏng nếu không tuân thủ các biện pháp an toàn và sử dụng thiết bị bảo hộ phù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AF9A150-B9F0-C92B-70E9-B0BF415DBD27}"/>
              </a:ext>
            </a:extLst>
          </p:cNvPr>
          <p:cNvPicPr>
            <a:picLocks noChangeAspect="1"/>
          </p:cNvPicPr>
          <p:nvPr/>
        </p:nvPicPr>
        <p:blipFill>
          <a:blip r:embed="rId3"/>
          <a:stretch>
            <a:fillRect/>
          </a:stretch>
        </p:blipFill>
        <p:spPr>
          <a:xfrm>
            <a:off x="6219492" y="113030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a:solidFill>
                  <a:schemeClr val="bg1"/>
                </a:solidFill>
                <a:latin typeface="UTM Aptima" panose="02040603050506020204" pitchFamily="18" charset="0"/>
              </a:rPr>
              <a:t>Gia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móc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móc</a:t>
            </a:r>
            <a:endParaRPr lang="en-US" b="1" i="0" dirty="0">
              <a:effectLst/>
              <a:latin typeface="Open Sans" panose="020B0606030504020204" pitchFamily="34" charset="0"/>
            </a:endParaRPr>
          </a:p>
          <a:p>
            <a:r>
              <a:rPr lang="vi-VN" i="0" dirty="0">
                <a:effectLst/>
                <a:latin typeface="Open Sans" panose="020B0606030504020204" pitchFamily="34" charset="0"/>
              </a:rPr>
              <a:t>Công nhân thiếu kiến thức và kỹ năng về quy trình làm việc và sử dụng thiết bị có thể dẫn đến tai nạn do sơ suất hoặc không hiểu biết đúng về an toàn lao động.</a:t>
            </a:r>
          </a:p>
          <a:p>
            <a:r>
              <a:rPr lang="vi-VN" i="0" dirty="0">
                <a:effectLst/>
                <a:latin typeface="Open Sans" panose="020B0606030504020204" pitchFamily="34" charset="0"/>
              </a:rPr>
              <a:t>Việc sử dụng các thiết bị may móc không an toàn hoặc hỏng hóc có thể dẫn đến tai nạn nếu chúng gây ra sự cố kỹ thuật hoặc không hoạt động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E3384C6-8C9F-1FB3-73D1-DFFC34F439CA}"/>
              </a:ext>
            </a:extLst>
          </p:cNvPr>
          <p:cNvPicPr>
            <a:picLocks noChangeAspect="1"/>
          </p:cNvPicPr>
          <p:nvPr/>
        </p:nvPicPr>
        <p:blipFill>
          <a:blip r:embed="rId3"/>
          <a:stretch>
            <a:fillRect/>
          </a:stretch>
        </p:blipFill>
        <p:spPr>
          <a:xfrm>
            <a:off x="6219492" y="113030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a:solidFill>
                  <a:schemeClr val="bg1"/>
                </a:solidFill>
                <a:latin typeface="UTM Aptima" panose="02040603050506020204" pitchFamily="18" charset="0"/>
              </a:rPr>
              <a:t>Gia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móc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móc</a:t>
            </a:r>
            <a:r>
              <a:rPr lang="en-US" sz="2000" dirty="0"/>
              <a:t>:</a:t>
            </a:r>
          </a:p>
          <a:p>
            <a:pPr algn="l">
              <a:buFont typeface="Arial" panose="020B0604020202020204" pitchFamily="34" charset="0"/>
              <a:buChar char="•"/>
            </a:pPr>
            <a:r>
              <a:rPr lang="vi-VN" i="0" dirty="0">
                <a:effectLst/>
                <a:latin typeface="Open Sans" panose="020B0606030504020204" pitchFamily="34" charset="0"/>
              </a:rPr>
              <a:t>Cung cấp đào tạo đầy đủ về an toàn lao động và sử dụng thiết bị bảo hộ cho tất cả các công nhân tham gia vào quá trình gia công và may móc.</a:t>
            </a:r>
          </a:p>
          <a:p>
            <a:pPr algn="l">
              <a:buFont typeface="Arial" panose="020B0604020202020204" pitchFamily="34" charset="0"/>
              <a:buChar char="•"/>
            </a:pPr>
            <a:r>
              <a:rPr lang="vi-VN" i="0" dirty="0">
                <a:effectLst/>
                <a:latin typeface="Open Sans" panose="020B0606030504020204" pitchFamily="34" charset="0"/>
              </a:rPr>
              <a:t>Thực hiện quan trắc định kỳ về các yếu tố môi trường lao động như nhiệt độ, độ ẩm, ánh sáng và tiếng ồn để đảm bảo rằng môi trường làm việc đáp ứng các tiêu chuẩn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8AB081F-5D5F-BBC7-0CA4-5F71D159A7AC}"/>
              </a:ext>
            </a:extLst>
          </p:cNvPr>
          <p:cNvPicPr>
            <a:picLocks noChangeAspect="1"/>
          </p:cNvPicPr>
          <p:nvPr/>
        </p:nvPicPr>
        <p:blipFill>
          <a:blip r:embed="rId3"/>
          <a:stretch>
            <a:fillRect/>
          </a:stretch>
        </p:blipFill>
        <p:spPr>
          <a:xfrm>
            <a:off x="6219492" y="113030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a:solidFill>
                  <a:schemeClr val="bg1"/>
                </a:solidFill>
                <a:latin typeface="UTM Aptima" panose="02040603050506020204" pitchFamily="18" charset="0"/>
              </a:rPr>
              <a:t>Gia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móc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móc</a:t>
            </a:r>
            <a:r>
              <a:rPr lang="en-US" sz="2000" dirty="0"/>
              <a:t>:</a:t>
            </a:r>
          </a:p>
          <a:p>
            <a:pPr algn="l"/>
            <a:r>
              <a:rPr lang="vi-VN" b="0" i="0" dirty="0">
                <a:effectLst/>
                <a:latin typeface="Open Sans" panose="020B0606030504020204" pitchFamily="34" charset="0"/>
              </a:rPr>
              <a:t>Đào tạo an toàn lao động: Tất cả các công nhân tham gia vào quy trình gia công và may móc cần được đào tạo về các nguy cơ và biện pháp phòng tránh tai nạn lao động, cũng như cách sử dụng đúng thiết bị bảo hộ.</a:t>
            </a:r>
          </a:p>
          <a:p>
            <a:pPr algn="l"/>
            <a:r>
              <a:rPr lang="vi-VN" b="0" i="0" dirty="0">
                <a:effectLst/>
                <a:latin typeface="Open Sans" panose="020B0606030504020204" pitchFamily="34" charset="0"/>
              </a:rPr>
              <a:t>Sử dụng thiết bị bảo hộ: Cung cấp đầy đủ và bắt buộc sử dụng các thiết bị bảo hộ như kính bảo hộ, găng tay, áo choàng bảo hộ, và giày an toàn để bảo vệ người lao động khỏi nguy cơ làm tổn thương.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1700221-13BD-9666-F0B0-07A3D59ED5D1}"/>
              </a:ext>
            </a:extLst>
          </p:cNvPr>
          <p:cNvPicPr>
            <a:picLocks noChangeAspect="1"/>
          </p:cNvPicPr>
          <p:nvPr/>
        </p:nvPicPr>
        <p:blipFill>
          <a:blip r:embed="rId3"/>
          <a:stretch>
            <a:fillRect/>
          </a:stretch>
        </p:blipFill>
        <p:spPr>
          <a:xfrm>
            <a:off x="6219492" y="113030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a:solidFill>
                  <a:schemeClr val="bg1"/>
                </a:solidFill>
                <a:latin typeface="UTM Aptima" panose="02040603050506020204" pitchFamily="18" charset="0"/>
              </a:rPr>
              <a:t>Gia </a:t>
            </a:r>
            <a:r>
              <a:rPr lang="en-US" sz="3400" b="1" dirty="0" err="1">
                <a:solidFill>
                  <a:schemeClr val="bg1"/>
                </a:solidFill>
                <a:latin typeface="UTM Aptima" panose="02040603050506020204" pitchFamily="18" charset="0"/>
              </a:rPr>
              <a:t>công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móc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may </a:t>
            </a:r>
            <a:r>
              <a:rPr lang="en-US" b="1" i="0" dirty="0" err="1">
                <a:effectLst/>
                <a:latin typeface="Open Sans" panose="020B0606030504020204" pitchFamily="34" charset="0"/>
              </a:rPr>
              <a:t>móc</a:t>
            </a:r>
            <a:r>
              <a:rPr lang="en-US" sz="2000" dirty="0">
                <a:solidFill>
                  <a:schemeClr val="bg1"/>
                </a:solidFill>
              </a:rPr>
              <a:t>:</a:t>
            </a:r>
          </a:p>
          <a:p>
            <a:pPr algn="l"/>
            <a:r>
              <a:rPr lang="vi-VN" b="0" i="0" dirty="0">
                <a:effectLst/>
                <a:latin typeface="Open Sans" panose="020B0606030504020204" pitchFamily="34" charset="0"/>
              </a:rPr>
              <a:t>Bảo vệ tính mạng và sức khỏe: Đầu tiên và quan trọng nhất là phải đảm bảo an toàn cho người bị nạn và tất cả các nhân viên khác. Hãy ngay lập tức gọi cấp cứu nếu cần thiết và cung cấp sơ cứu cấp động viên cho người bị nạn.</a:t>
            </a:r>
          </a:p>
          <a:p>
            <a:pPr algn="l"/>
            <a:r>
              <a:rPr lang="vi-VN" b="0" i="0" dirty="0">
                <a:effectLst/>
                <a:latin typeface="Open Sans" panose="020B0606030504020204" pitchFamily="34" charset="0"/>
              </a:rPr>
              <a:t>Báo cáo tai nạn: Thông báo về tai nạn cho người quản lý hoặc bộ phận an toàn lao động trong công ty. Báo cáo cần phải được thực hiện ngay lập tức để có thể xác định nguyên nhân và thực hiện các biện pháp phòng tránh tương tự trong tương lai.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9134D45-528E-F998-8EB5-32E01E56EFBC}"/>
              </a:ext>
            </a:extLst>
          </p:cNvPr>
          <p:cNvPicPr>
            <a:picLocks noChangeAspect="1"/>
          </p:cNvPicPr>
          <p:nvPr/>
        </p:nvPicPr>
        <p:blipFill>
          <a:blip r:embed="rId3"/>
          <a:stretch>
            <a:fillRect/>
          </a:stretch>
        </p:blipFill>
        <p:spPr>
          <a:xfrm>
            <a:off x="6219492" y="113030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và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sơn và hoàn thiện</a:t>
            </a:r>
          </a:p>
          <a:p>
            <a:pPr algn="l">
              <a:lnSpc>
                <a:spcPct val="120000"/>
              </a:lnSpc>
            </a:pPr>
            <a:r>
              <a:rPr lang="vi-VN" b="0" i="0" dirty="0">
                <a:effectLst/>
                <a:latin typeface="Open Sans" panose="020B0606030504020204" pitchFamily="34" charset="0"/>
              </a:rPr>
              <a:t>Chuẩn bị bề mặt: Trước khi sơn hoặc hoàn thiện, bề mặt sản phẩm cần được làm sạch và chuẩn bị kỹ lưỡng để đảm bảo lớp sơn hoặc chất phủ bám chặt và đồng đều.</a:t>
            </a:r>
          </a:p>
          <a:p>
            <a:pPr algn="l">
              <a:lnSpc>
                <a:spcPct val="120000"/>
              </a:lnSpc>
            </a:pPr>
            <a:r>
              <a:rPr lang="vi-VN" b="0" i="0" dirty="0">
                <a:effectLst/>
                <a:latin typeface="Open Sans" panose="020B0606030504020204" pitchFamily="34" charset="0"/>
              </a:rPr>
              <a:t>Lựa chọn chất phủ: Các loại chất phủ như sơn, keo hoặc chất chống thấm nước được lựa chọn dựa trên yêu cầu cụ thể của sản phẩm và mục đích sử dụng. Chất phủ phải đảm bảo độ bền, khả năng chống thấm và tính thẩm mỹ.</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B078DE2-A83A-0FEE-2209-6F237B2675CC}"/>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và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sơn và hoàn thiện</a:t>
            </a:r>
          </a:p>
          <a:p>
            <a:pPr algn="l">
              <a:lnSpc>
                <a:spcPct val="120000"/>
              </a:lnSpc>
            </a:pPr>
            <a:r>
              <a:rPr lang="vi-VN" b="0" i="0" dirty="0">
                <a:effectLst/>
                <a:latin typeface="Open Sans" panose="020B0606030504020204" pitchFamily="34" charset="0"/>
              </a:rPr>
              <a:t>Nguy cơ hóa chất: Việc sử dụng các chất sơn, keo hoặc chất chống thấm nước có thể gây nguy hiểm cho sức khỏe nếu không được sử dụng đúng cách hoặc không có biện pháp bảo vệ phù hợp.</a:t>
            </a:r>
          </a:p>
          <a:p>
            <a:pPr algn="l">
              <a:lnSpc>
                <a:spcPct val="120000"/>
              </a:lnSpc>
            </a:pPr>
            <a:r>
              <a:rPr lang="vi-VN" b="0" i="0" dirty="0">
                <a:effectLst/>
                <a:latin typeface="Open Sans" panose="020B0606030504020204" pitchFamily="34" charset="0"/>
              </a:rPr>
              <a:t>Nguy cơ cháy nổ: Sơn và các chất phủ khác có thể gây ra nguy cơ cháy nổ nếu tiếp xúc với nguồn nhiệt hoặc nếu không được lưu trữ và sử dụng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D4E0B97-58FA-803B-638F-DD4207B31A47}"/>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và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sơn và hoàn thiện</a:t>
            </a:r>
          </a:p>
          <a:p>
            <a:pPr algn="l">
              <a:lnSpc>
                <a:spcPct val="120000"/>
              </a:lnSpc>
            </a:pPr>
            <a:r>
              <a:rPr lang="vi-VN" b="0" i="0" dirty="0">
                <a:effectLst/>
                <a:latin typeface="Open Sans" panose="020B0606030504020204" pitchFamily="34" charset="0"/>
              </a:rPr>
              <a:t>Tiếp xúc với hóa chất độc hại: Sử dụng các chất phủ như sơn, keo hoặc chất chống thấm nước có thể tiếp xúc với các hóa chất độc hại, gây nguy cơ cho sức khỏe của người lao động nếu không tuân thủ đúng biện pháp bảo vệ.</a:t>
            </a:r>
          </a:p>
          <a:p>
            <a:pPr algn="l">
              <a:lnSpc>
                <a:spcPct val="120000"/>
              </a:lnSpc>
            </a:pPr>
            <a:r>
              <a:rPr lang="vi-VN" b="0" i="0" dirty="0">
                <a:effectLst/>
                <a:latin typeface="Open Sans" panose="020B0606030504020204" pitchFamily="34" charset="0"/>
              </a:rPr>
              <a:t>Thiếu kiến thức và đào tạo: Người lao động thiếu kiến thức và đào tạo về cách sử dụng và xử lý các chất phủ có thể dẫn đến các tình huống nguy hiểm và tai nạn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247F73A-AC44-61C9-37AF-6075F11BE079}"/>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và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sơn và hoàn thiện</a:t>
            </a:r>
          </a:p>
          <a:p>
            <a:pPr algn="l">
              <a:lnSpc>
                <a:spcPct val="120000"/>
              </a:lnSpc>
            </a:pPr>
            <a:r>
              <a:rPr lang="vi-VN" b="0" i="0" dirty="0">
                <a:effectLst/>
                <a:latin typeface="Open Sans" panose="020B0606030504020204" pitchFamily="34" charset="0"/>
              </a:rPr>
              <a:t>Đào tạo và hướng dẫn: Cung cấp đào tạo đầy đủ về an toàn lao động và hướng dẫn cách sử dụng các chất phủ và thiết bị bảo hộ. Đảm bảo rằng tất cả nhân viên có kiến thức và kỹ năng cần thiết để làm việc an toàn.</a:t>
            </a:r>
          </a:p>
          <a:p>
            <a:pPr algn="l">
              <a:lnSpc>
                <a:spcPct val="120000"/>
              </a:lnSpc>
            </a:pPr>
            <a:r>
              <a:rPr lang="vi-VN" b="0" i="0" dirty="0">
                <a:effectLst/>
                <a:latin typeface="Open Sans" panose="020B0606030504020204" pitchFamily="34" charset="0"/>
              </a:rPr>
              <a:t>Sử dụng thiết bị bảo hộ: Đảm bảo rằng tất cả người lao động đều được trang bị đầy đủ và sử dụng các thiết bị bảo hộ như mặt nạ, găng tay, áo choàng bảo hộ và kính bảo hộ để bảo vệ khỏi tiếp xúc trực tiếp với các chất phủ độc hại và nguy cơ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AE8D5E3-31AA-FCF1-7F33-4DA92FEAEC36}"/>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và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sơn và hoàn thiện</a:t>
            </a:r>
          </a:p>
          <a:p>
            <a:pPr algn="l">
              <a:lnSpc>
                <a:spcPct val="120000"/>
              </a:lnSpc>
            </a:pPr>
            <a:r>
              <a:rPr lang="vi-VN" b="0" i="0" dirty="0">
                <a:effectLst/>
                <a:latin typeface="Open Sans" panose="020B0606030504020204" pitchFamily="34" charset="0"/>
              </a:rPr>
              <a:t>Đào tạo và hướng dẫn: Tất cả nhân viên tham gia quá trình sơn và hoàn thiện phải được đào tạo về các nguy cơ và biện pháp phòng tránh tai nạn lao động. Họ cần được hướng dẫn về cách sử dụng thiết bị bảo hộ và các chất phủ một cách an toàn. Thực hiện các bài kiểm tra tại các trung tâm an toàn lao động nhằm mục đích đạt được chứng chỉ an toàn lao động.</a:t>
            </a:r>
          </a:p>
          <a:p>
            <a:pPr algn="l">
              <a:lnSpc>
                <a:spcPct val="120000"/>
              </a:lnSpc>
            </a:pPr>
            <a:r>
              <a:rPr lang="vi-VN" b="0" i="0" dirty="0">
                <a:effectLst/>
                <a:latin typeface="Open Sans" panose="020B0606030504020204" pitchFamily="34" charset="0"/>
              </a:rPr>
              <a:t>Sử dụng thiết bị bảo hộ: Mọi người lao động phải được trang bị và sử dụng đầy đủ các thiết bị bảo hộ như mặt nạ, găng tay, áo choàng bảo hộ và kính bảo hộ để bảo vệ sức khỏe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86BF05-2BAC-6848-36AB-F77CB54FAEA4}"/>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và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sơn và hoàn thiện</a:t>
            </a:r>
          </a:p>
          <a:p>
            <a:pPr algn="l">
              <a:lnSpc>
                <a:spcPct val="120000"/>
              </a:lnSpc>
            </a:pPr>
            <a:r>
              <a:rPr lang="vi-VN" b="0" i="0" dirty="0">
                <a:effectLst/>
                <a:latin typeface="Open Sans" panose="020B0606030504020204" pitchFamily="34" charset="0"/>
              </a:rPr>
              <a:t>Đảm bảo an toàn: Ngay khi phát hiện tai nạn, cần lập tức bảo vệ bản thân và người khác bằng cách di chuyển ra khỏi khu vực nguy hiểm nếu có thể.</a:t>
            </a:r>
          </a:p>
          <a:p>
            <a:pPr algn="l">
              <a:lnSpc>
                <a:spcPct val="120000"/>
              </a:lnSpc>
            </a:pPr>
            <a:r>
              <a:rPr lang="vi-VN" b="0" i="0" dirty="0">
                <a:effectLst/>
                <a:latin typeface="Open Sans" panose="020B0606030504020204" pitchFamily="34" charset="0"/>
              </a:rPr>
              <a:t>Báo cáo và cấp cứu: Người lao động cần thông báo ngay cho người quản lý hoặc bộ phận an toàn lao động về tình huống tai nạn. Tiến hành cấp cứu người bị nạn và gọi cấp cứu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25D9D27-5497-5A18-78FD-ADA99C9FEB0E}"/>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193</TotalTime>
  <Words>2301</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PHẨM TỪ DA LÔNG THÚ</vt:lpstr>
      <vt:lpstr>Một số vụ tai nạn trong nhà máy sản xuất sản phẩm từ da lông thú</vt:lpstr>
      <vt:lpstr>Tóm tắt bài học</vt:lpstr>
      <vt:lpstr>Vận hành máy cắt và đánh bóng</vt:lpstr>
      <vt:lpstr>Vận hành máy cắt và đánh bóng</vt:lpstr>
      <vt:lpstr>Vận hành máy cắt và đánh bóng</vt:lpstr>
      <vt:lpstr>Vận hành máy cắt và đánh bóng</vt:lpstr>
      <vt:lpstr>Vận hành máy cắt và đánh bóng</vt:lpstr>
      <vt:lpstr>Vận hành máy cắt và đánh bóng</vt:lpstr>
      <vt:lpstr>Gia công và may móc</vt:lpstr>
      <vt:lpstr>Gia công và may móc</vt:lpstr>
      <vt:lpstr>Gia công và may móc</vt:lpstr>
      <vt:lpstr>Gia công và may móc</vt:lpstr>
      <vt:lpstr>Gia công và may móc</vt:lpstr>
      <vt:lpstr>Gia công và may móc</vt:lpstr>
      <vt:lpstr>Sơn và hoàn thiện</vt:lpstr>
      <vt:lpstr>Sơn và hoàn thiện</vt:lpstr>
      <vt:lpstr>Sơn và hoàn thiện</vt:lpstr>
      <vt:lpstr>Sơn và hoàn thiện</vt:lpstr>
      <vt:lpstr>Sơn và hoàn thiện</vt:lpstr>
      <vt:lpstr>Sơn và hoàn thiện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2024-05-10T15:25:49Z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