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62" y="-111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5/10/2024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5/10/2024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5/10/2024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PHẨM TỪ TRE</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F1A2AB1E-2C2C-2400-A3CA-54AB30CEBC12}"/>
              </a:ext>
            </a:extLst>
          </p:cNvPr>
          <p:cNvPicPr>
            <a:picLocks noChangeAspect="1"/>
          </p:cNvPicPr>
          <p:nvPr/>
        </p:nvPicPr>
        <p:blipFill>
          <a:blip r:embed="rId4"/>
          <a:stretch>
            <a:fillRect/>
          </a:stretch>
        </p:blipFill>
        <p:spPr>
          <a:xfrm>
            <a:off x="4388381" y="3789040"/>
            <a:ext cx="3410471" cy="3410471"/>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677944"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phẩm</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từ</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tre</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các sản phẩm từ tre như cốc tre, giỏ tre, thìa tre, đũa tre, lựa chọn vật liệu tự nhiên như tre mang lại nhiều lợi ích về môi trường và sức khỏe</a:t>
            </a:r>
            <a:r>
              <a:rPr lang="en-US" sz="2000" dirty="0">
                <a:ea typeface="+mn-lt"/>
                <a:cs typeface="+mn-lt"/>
              </a:rPr>
              <a:t>:</a:t>
            </a:r>
            <a:endParaRPr lang="en-US" dirty="0"/>
          </a:p>
          <a:p>
            <a:pPr marL="730885" lvl="1" indent="-304165"/>
            <a:r>
              <a:rPr lang="vi-VN" i="0" dirty="0">
                <a:solidFill>
                  <a:srgbClr val="0D0D0D"/>
                </a:solidFill>
                <a:effectLst/>
                <a:latin typeface="Söhne"/>
              </a:rPr>
              <a:t>Vụ rơi vật nặng</a:t>
            </a:r>
            <a:endParaRPr lang="en-US" i="0" dirty="0">
              <a:solidFill>
                <a:srgbClr val="0D0D0D"/>
              </a:solidFill>
              <a:effectLst/>
              <a:latin typeface="Söhne"/>
            </a:endParaRPr>
          </a:p>
          <a:p>
            <a:pPr marL="730885" lvl="1" indent="-304165"/>
            <a:r>
              <a:rPr lang="vi-VN" dirty="0">
                <a:solidFill>
                  <a:srgbClr val="0D0D0D"/>
                </a:solidFill>
                <a:latin typeface="Söhne"/>
              </a:rPr>
              <a:t>Nguy cơ cắt và thủng</a:t>
            </a:r>
            <a:endParaRPr lang="en-US" dirty="0">
              <a:solidFill>
                <a:srgbClr val="0D0D0D"/>
              </a:solidFill>
              <a:latin typeface="Söhne"/>
            </a:endParaRPr>
          </a:p>
          <a:p>
            <a:pPr marL="730885" lvl="1" indent="-304165"/>
            <a:r>
              <a:rPr lang="vi-VN" dirty="0">
                <a:solidFill>
                  <a:srgbClr val="0D0D0D"/>
                </a:solidFill>
                <a:latin typeface="Söhne"/>
              </a:rPr>
              <a:t>Nguy cơ hóa chất</a:t>
            </a:r>
            <a:endParaRPr lang="en-US" dirty="0">
              <a:solidFill>
                <a:srgbClr val="0D0D0D"/>
              </a:solidFill>
              <a:latin typeface="Söhne"/>
            </a:endParaRPr>
          </a:p>
          <a:p>
            <a:pPr marL="730885" lvl="1" indent="-304165"/>
            <a:r>
              <a:rPr lang="vi-VN" dirty="0">
                <a:solidFill>
                  <a:srgbClr val="0D0D0D"/>
                </a:solidFill>
                <a:latin typeface="Söhne"/>
              </a:rPr>
              <a:t>Nguy cơ về động cơ và máy móc</a:t>
            </a:r>
            <a:endParaRPr lang="en-US" dirty="0">
              <a:solidFill>
                <a:srgbClr val="0D0D0D"/>
              </a:solidFill>
              <a:latin typeface="Söhne"/>
            </a:endParaRPr>
          </a:p>
          <a:p>
            <a:pPr marL="730885" lvl="1" indent="-304165"/>
            <a:r>
              <a:rPr lang="vi-VN" dirty="0">
                <a:solidFill>
                  <a:srgbClr val="0D0D0D"/>
                </a:solidFill>
                <a:latin typeface="Söhne"/>
              </a:rPr>
              <a:t>Nguy cơ về điện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và</a:t>
            </a:r>
            <a:r>
              <a:rPr lang="en-US" dirty="0"/>
              <a:t> </a:t>
            </a:r>
            <a:r>
              <a:rPr lang="en-US" dirty="0" err="1"/>
              <a:t>tách</a:t>
            </a:r>
            <a:r>
              <a:rPr lang="en-US" dirty="0"/>
              <a:t> </a:t>
            </a:r>
            <a:r>
              <a:rPr lang="en-US" dirty="0" err="1"/>
              <a:t>lớp</a:t>
            </a:r>
            <a:r>
              <a:rPr lang="en-US" dirty="0"/>
              <a:t> </a:t>
            </a:r>
            <a:r>
              <a:rPr lang="en-US" dirty="0" err="1"/>
              <a:t>tre</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sấy</a:t>
            </a:r>
            <a:r>
              <a:rPr lang="en-US" dirty="0"/>
              <a:t> </a:t>
            </a:r>
            <a:r>
              <a:rPr lang="en-US" dirty="0" err="1"/>
              <a:t>khô</a:t>
            </a:r>
            <a:r>
              <a:rPr lang="en-US" dirty="0"/>
              <a:t> </a:t>
            </a:r>
            <a:r>
              <a:rPr lang="en-US" dirty="0" err="1"/>
              <a:t>hoặc</a:t>
            </a:r>
            <a:r>
              <a:rPr lang="en-US" dirty="0"/>
              <a:t> </a:t>
            </a:r>
            <a:r>
              <a:rPr lang="en-US" dirty="0" err="1"/>
              <a:t>xử</a:t>
            </a:r>
            <a:r>
              <a:rPr lang="en-US" dirty="0"/>
              <a:t> </a:t>
            </a:r>
            <a:r>
              <a:rPr lang="en-US" dirty="0" err="1"/>
              <a:t>lý</a:t>
            </a:r>
            <a:r>
              <a:rPr lang="en-US" dirty="0"/>
              <a:t> </a:t>
            </a:r>
            <a:r>
              <a:rPr lang="en-US" dirty="0" err="1"/>
              <a:t>nhiệt</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cắt</a:t>
            </a:r>
            <a:r>
              <a:rPr lang="en-US" dirty="0"/>
              <a:t> </a:t>
            </a:r>
            <a:r>
              <a:rPr lang="en-US" dirty="0" err="1"/>
              <a:t>theo</a:t>
            </a:r>
            <a:r>
              <a:rPr lang="en-US" dirty="0"/>
              <a:t> </a:t>
            </a:r>
            <a:r>
              <a:rPr lang="en-US" dirty="0" err="1"/>
              <a:t>hình</a:t>
            </a:r>
            <a:r>
              <a:rPr lang="en-US" dirty="0"/>
              <a:t> </a:t>
            </a:r>
            <a:r>
              <a:rPr lang="en-US" dirty="0" err="1"/>
              <a:t>dáng</a:t>
            </a:r>
            <a:r>
              <a:rPr lang="en-US" dirty="0"/>
              <a:t> </a:t>
            </a:r>
            <a:r>
              <a:rPr lang="en-US" dirty="0" err="1"/>
              <a:t>của</a:t>
            </a:r>
            <a:r>
              <a:rPr lang="en-US" dirty="0"/>
              <a:t> </a:t>
            </a:r>
            <a:r>
              <a:rPr lang="en-US" dirty="0" err="1"/>
              <a:t>sản</a:t>
            </a:r>
            <a:r>
              <a:rPr lang="en-US" dirty="0"/>
              <a:t> </a:t>
            </a:r>
            <a:r>
              <a:rPr lang="en-US" dirty="0" err="1"/>
              <a:t>phẩm</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gắn</a:t>
            </a:r>
            <a:r>
              <a:rPr lang="en-US" dirty="0"/>
              <a:t> </a:t>
            </a:r>
            <a:r>
              <a:rPr lang="en-US" dirty="0" err="1"/>
              <a:t>kết</a:t>
            </a:r>
            <a:r>
              <a:rPr lang="en-US" dirty="0"/>
              <a:t> </a:t>
            </a:r>
            <a:r>
              <a:rPr lang="en-US" dirty="0" err="1"/>
              <a:t>và</a:t>
            </a:r>
            <a:r>
              <a:rPr lang="en-US" dirty="0"/>
              <a:t> </a:t>
            </a:r>
            <a:r>
              <a:rPr lang="en-US" dirty="0" err="1"/>
              <a:t>lắp</a:t>
            </a:r>
            <a:r>
              <a:rPr lang="en-US" dirty="0"/>
              <a:t> </a:t>
            </a:r>
            <a:r>
              <a:rPr lang="en-US" dirty="0" err="1"/>
              <a:t>ráp</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tre</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tre</a:t>
            </a:r>
            <a:endParaRPr lang="en-US" sz="2400" b="1" i="0" dirty="0">
              <a:effectLst/>
              <a:latin typeface="Söhne"/>
            </a:endParaRPr>
          </a:p>
          <a:p>
            <a:r>
              <a:rPr lang="vi-VN" b="0" i="0" dirty="0">
                <a:effectLst/>
                <a:latin typeface="Open Sans" panose="020B0606030504020204" pitchFamily="34" charset="0"/>
              </a:rPr>
              <a:t>Kiến thức về máy móc: Hiểu rõ về nguyên lý hoạt động của máy cắt và tách lớp tre, bao gồm cách vận hành, điều chỉnh và bảo dưỡng máy móc.</a:t>
            </a:r>
          </a:p>
          <a:p>
            <a:r>
              <a:rPr lang="vi-VN" b="0" i="0" dirty="0">
                <a:effectLst/>
                <a:latin typeface="Open Sans" panose="020B0606030504020204" pitchFamily="34" charset="0"/>
              </a:rPr>
              <a:t>Kỹ năng kỹ thuật: Có khả năng thực hiện các thao tác cắt và tách lớp tre một cách chính xác và nhẹ nhàng để không làm hỏng nguyên liệu hoặc gây nguy hiểm cho bản thân.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22AFABC-4800-728D-81D8-BB9AF64E05D0}"/>
              </a:ext>
            </a:extLst>
          </p:cNvPr>
          <p:cNvPicPr>
            <a:picLocks noChangeAspect="1"/>
          </p:cNvPicPr>
          <p:nvPr/>
        </p:nvPicPr>
        <p:blipFill>
          <a:blip r:embed="rId3"/>
          <a:stretch>
            <a:fillRect/>
          </a:stretch>
        </p:blipFill>
        <p:spPr>
          <a:xfrm>
            <a:off x="-1322412" y="3501008"/>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tre</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tre</a:t>
            </a:r>
            <a:endParaRPr lang="en-US" sz="2400" b="1" i="0" dirty="0">
              <a:effectLst/>
              <a:latin typeface="Söhne"/>
            </a:endParaRPr>
          </a:p>
          <a:p>
            <a:r>
              <a:rPr lang="vi-VN" b="0" i="0" dirty="0">
                <a:effectLst/>
                <a:latin typeface="Open Sans" panose="020B0606030504020204" pitchFamily="34" charset="0"/>
              </a:rPr>
              <a:t>Tai nạn cắt và thương tổn: Do sự cắt và tách lớp tre thường sử dụng các công cụ sắc bén, nguy cơ bị cắt và thương tổn cho người làm việc là rất cao. Điều này có thể dẫn đến vết thương, rách da, hoặc thậm chí là mất ngón tay nếu không tuân thủ quy trình an toàn và sử dụng trang thiết bị bảo hộ đúng cách.</a:t>
            </a:r>
          </a:p>
          <a:p>
            <a:r>
              <a:rPr lang="vi-VN" b="0" i="0" dirty="0">
                <a:effectLst/>
                <a:latin typeface="Open Sans" panose="020B0606030504020204" pitchFamily="34" charset="0"/>
              </a:rPr>
              <a:t>Nguy cơ bị kẹt giữa máy móc: Trong quá trình vận hành, có nguy cơ người làm việc bị kẹt giữa các bộ phận của máy cắt và tách lớp tre nếu không chú ý đến các biện pháp an toàn và quy trình làm việc đúng.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3F43BA5-2F5E-5055-DD76-BAE9F10D87B9}"/>
              </a:ext>
            </a:extLst>
          </p:cNvPr>
          <p:cNvPicPr>
            <a:picLocks noChangeAspect="1"/>
          </p:cNvPicPr>
          <p:nvPr/>
        </p:nvPicPr>
        <p:blipFill>
          <a:blip r:embed="rId3"/>
          <a:stretch>
            <a:fillRect/>
          </a:stretch>
        </p:blipFill>
        <p:spPr>
          <a:xfrm>
            <a:off x="-1322412" y="3501008"/>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tre</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tre</a:t>
            </a:r>
            <a:endParaRPr lang="en-US" sz="2400" b="1" i="0" dirty="0">
              <a:effectLst/>
              <a:latin typeface="Söhne"/>
            </a:endParaRPr>
          </a:p>
          <a:p>
            <a:r>
              <a:rPr lang="vi-VN" b="0" i="0" dirty="0">
                <a:effectLst/>
                <a:latin typeface="Open Sans" panose="020B0606030504020204" pitchFamily="34" charset="0"/>
              </a:rPr>
              <a:t>Thiếu đào tạo và nhận thức về an toàn: Người làm việc có thể không được đào tạo đầy đủ về cách vận hành máy cắt và tách lớp tre hoặc không nhận thức đủ về nguy cơ và biện pháp an toàn cần thiết.</a:t>
            </a:r>
          </a:p>
          <a:p>
            <a:r>
              <a:rPr lang="vi-VN" b="0" i="0" dirty="0">
                <a:effectLst/>
                <a:latin typeface="Open Sans" panose="020B0606030504020204" pitchFamily="34" charset="0"/>
              </a:rPr>
              <a:t>Sử dụng thiết bị không an toàn: Máy cắt và tách lớp tre có thể không được bảo dưỡng định kỳ hoặc không đáp ứng các tiêu chuẩn an toàn, gây ra nguy cơ tai nạn khi sử dụng.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A5870D4-AEC5-C8E1-5326-9B4E74997380}"/>
              </a:ext>
            </a:extLst>
          </p:cNvPr>
          <p:cNvPicPr>
            <a:picLocks noChangeAspect="1"/>
          </p:cNvPicPr>
          <p:nvPr/>
        </p:nvPicPr>
        <p:blipFill>
          <a:blip r:embed="rId3"/>
          <a:stretch>
            <a:fillRect/>
          </a:stretch>
        </p:blipFill>
        <p:spPr>
          <a:xfrm>
            <a:off x="-1322412" y="3501008"/>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lớp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tre</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tre</a:t>
            </a:r>
            <a:endParaRPr lang="en-US" sz="2400" b="1" i="0" dirty="0">
              <a:effectLst/>
              <a:latin typeface="Söhne"/>
            </a:endParaRPr>
          </a:p>
          <a:p>
            <a:r>
              <a:rPr lang="vi-VN" b="0" i="0" dirty="0">
                <a:effectLst/>
                <a:latin typeface="Open Sans" panose="020B0606030504020204" pitchFamily="34" charset="0"/>
              </a:rPr>
              <a:t>Huấn luyện an toàn lao động: Cung cấp đào tạo an toàn lao động đầy đủ và thường xuyên cho tất cả nhân viên tham gia vào quá trình vận hành máy cắt và tách lớp tre. Huấn luyện này cần tập trung vào việc nhận biết và giảm thiểu nguy cơ tai nạn, sử dụng đúng trang thiết bị bảo hộ, và áp dụng các quy trình an toàn.</a:t>
            </a:r>
          </a:p>
          <a:p>
            <a:r>
              <a:rPr lang="vi-VN" b="0" i="0" dirty="0">
                <a:effectLst/>
                <a:latin typeface="Open Sans" panose="020B0606030504020204" pitchFamily="34" charset="0"/>
              </a:rPr>
              <a:t>Sử dụng trang thiết bị bảo hộ: Đảm bảo rằng tất cả người làm việc đều được cung cấp và sử dụng đúng các trang thiết bị bảo hộ như kính bảo hộ, mặt nạ, găng tay bảo hộ và áo phản quang để bảo vệ khỏi nguy cơ cắt, thủng và va đập.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5BBEDAC-4505-ED31-CB27-706A72AFDFBD}"/>
              </a:ext>
            </a:extLst>
          </p:cNvPr>
          <p:cNvPicPr>
            <a:picLocks noChangeAspect="1"/>
          </p:cNvPicPr>
          <p:nvPr/>
        </p:nvPicPr>
        <p:blipFill>
          <a:blip r:embed="rId3"/>
          <a:stretch>
            <a:fillRect/>
          </a:stretch>
        </p:blipFill>
        <p:spPr>
          <a:xfrm>
            <a:off x="-1322412" y="3501008"/>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cắt và tách lớp tre</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tre</a:t>
            </a:r>
            <a:endParaRPr lang="en-US" sz="2400" b="1" i="0" dirty="0">
              <a:effectLst/>
              <a:latin typeface="Söhne"/>
            </a:endParaRPr>
          </a:p>
          <a:p>
            <a:pPr algn="l"/>
            <a:r>
              <a:rPr lang="vi-VN" b="0" i="0" dirty="0">
                <a:effectLst/>
                <a:latin typeface="Open Sans" panose="020B0606030504020204" pitchFamily="34" charset="0"/>
              </a:rPr>
              <a:t>Đào tạo an toàn lao động: Tất cả nhân viên tham gia vào quá trình vận hành máy cắt và tách lớp tre cần được đào tạo về các nguy cơ và biện pháp an toàn, cũng như quy trình vận hành và sử dụng trang thiết bị bảo hộ đúng cách.</a:t>
            </a:r>
          </a:p>
          <a:p>
            <a:pPr algn="l"/>
            <a:r>
              <a:rPr lang="vi-VN" b="0" i="0" dirty="0">
                <a:effectLst/>
                <a:latin typeface="Open Sans" panose="020B0606030504020204" pitchFamily="34" charset="0"/>
              </a:rPr>
              <a:t>Sử dụng trang thiết bị bảo hộ: Tất cả người làm việc phải đảm bảo sử dụng đầy đủ và đúng cách các trang thiết bị bảo hộ như kính bảo hộ, mặt nạ, găng tay bảo hộ và áo phản quang để bảo vệ khỏi nguy cơ cắt, thủng và va đập.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DD2EA3B-AC0F-3BAD-F562-B58812A57AFF}"/>
              </a:ext>
            </a:extLst>
          </p:cNvPr>
          <p:cNvPicPr>
            <a:picLocks noChangeAspect="1"/>
          </p:cNvPicPr>
          <p:nvPr/>
        </p:nvPicPr>
        <p:blipFill>
          <a:blip r:embed="rId3"/>
          <a:stretch>
            <a:fillRect/>
          </a:stretch>
        </p:blipFill>
        <p:spPr>
          <a:xfrm>
            <a:off x="-1322412" y="3501008"/>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cắt và tách lớp tre</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tre</a:t>
            </a:r>
            <a:endParaRPr lang="en-US" sz="2400" b="1" i="0" dirty="0">
              <a:effectLst/>
              <a:latin typeface="Söhne"/>
            </a:endParaRPr>
          </a:p>
          <a:p>
            <a:r>
              <a:rPr lang="vi-VN" b="0" i="0" dirty="0">
                <a:effectLst/>
                <a:latin typeface="Open Sans" panose="020B0606030504020204" pitchFamily="34" charset="0"/>
              </a:rPr>
              <a:t>Bảo vệ người bị nạn: Đầu tiên, hãy đảm bảo an toàn cho người bị nạn và ngăn chặn tình trạng nguy hiểm tiếp tục. Di chuyển nạn nhân ra khỏi vùng nguy hiểm và cung cấp sơ cứu cấp động.</a:t>
            </a:r>
          </a:p>
          <a:p>
            <a:r>
              <a:rPr lang="vi-VN" b="0" i="0" dirty="0">
                <a:effectLst/>
                <a:latin typeface="Open Sans" panose="020B0606030504020204" pitchFamily="34" charset="0"/>
              </a:rPr>
              <a:t>Gọi cấp cứu: Ngay sau khi bảo vệ người bị nạn, hãy gọi cấp cứu bằng cách gọi số điện thoại cấp cứu địa phương hoặc yêu cầu người khác gọi giúp nếu cần thiết.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D1F37C1-03CE-F674-AAED-1C5A0199D856}"/>
              </a:ext>
            </a:extLst>
          </p:cNvPr>
          <p:cNvPicPr>
            <a:picLocks noChangeAspect="1"/>
          </p:cNvPicPr>
          <p:nvPr/>
        </p:nvPicPr>
        <p:blipFill>
          <a:blip r:embed="rId3"/>
          <a:stretch>
            <a:fillRect/>
          </a:stretch>
        </p:blipFill>
        <p:spPr>
          <a:xfrm>
            <a:off x="-1322412" y="3501008"/>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sấy khô hoặc xử lý nhiệt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sz="2000" dirty="0"/>
              <a:t>:</a:t>
            </a:r>
          </a:p>
          <a:p>
            <a:pPr algn="l"/>
            <a:r>
              <a:rPr lang="vi-VN" b="0" i="0" dirty="0">
                <a:effectLst/>
                <a:latin typeface="Open Sans" panose="020B0606030504020204" pitchFamily="34" charset="0"/>
              </a:rPr>
              <a:t>Trong quá trình sản xuất sản phẩm từ tre, công việc vận hành máy sấy khô hoặc xử lý nhiệt đóng vai trò quan trọng trong việc loại bỏ độ ẩm và kích thước của các tấm tre sau khi chúng đã được cắt và tách lớp.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đòi hỏi sự chuyên môn và kiểm soát kỹ thuật để đảm bảo quá trình diễn ra một cách an toàn và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B876A54-D439-452F-762C-21A2270F0A3A}"/>
              </a:ext>
            </a:extLst>
          </p:cNvPr>
          <p:cNvPicPr>
            <a:picLocks noChangeAspect="1"/>
          </p:cNvPicPr>
          <p:nvPr/>
        </p:nvPicPr>
        <p:blipFill>
          <a:blip r:embed="rId3"/>
          <a:stretch>
            <a:fillRect/>
          </a:stretch>
        </p:blipFill>
        <p:spPr>
          <a:xfrm>
            <a:off x="6283325" y="113030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sấy khô hoặc xử lý nhiệt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sz="2000" dirty="0"/>
              <a:t>:</a:t>
            </a:r>
          </a:p>
          <a:p>
            <a:pPr algn="l"/>
            <a:r>
              <a:rPr lang="vi-VN" b="0" i="0" dirty="0">
                <a:effectLst/>
                <a:latin typeface="Open Sans" panose="020B0606030504020204" pitchFamily="34" charset="0"/>
              </a:rPr>
              <a:t>Nguy cơ bị nhiệt độ cao: Trong quá trình xử lý nhiệt, người làm việc tiếp xúc với nhiệt độ cao có thể gây ra nguy cơ bị phỏng hoặc rối loạn sức khỏe do nhiệt.</a:t>
            </a:r>
          </a:p>
          <a:p>
            <a:pPr algn="l"/>
            <a:r>
              <a:rPr lang="vi-VN" b="0" i="0" dirty="0">
                <a:effectLst/>
                <a:latin typeface="Open Sans" panose="020B0606030504020204" pitchFamily="34" charset="0"/>
              </a:rPr>
              <a:t>Tai nạn về điện: Máy sấy khô hoặc máy xử lý nhiệt thường sử dụng nguồn điện để hoạt động, và việc không tuân thủ các biện pháp an toàn khi làm việc gần các nguồn điện có thể gây ra tai nạn điện như điện giật.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DCEE37D-0D4D-03D1-82F9-9DE8FDA59781}"/>
              </a:ext>
            </a:extLst>
          </p:cNvPr>
          <p:cNvPicPr>
            <a:picLocks noChangeAspect="1"/>
          </p:cNvPicPr>
          <p:nvPr/>
        </p:nvPicPr>
        <p:blipFill>
          <a:blip r:embed="rId3"/>
          <a:stretch>
            <a:fillRect/>
          </a:stretch>
        </p:blipFill>
        <p:spPr>
          <a:xfrm>
            <a:off x="6283325" y="113030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khô</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hoặc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lý</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nhiệt</a:t>
            </a:r>
            <a:endParaRPr lang="en-US" b="1" i="0" dirty="0">
              <a:effectLst/>
              <a:latin typeface="Open Sans" panose="020B0606030504020204" pitchFamily="34" charset="0"/>
            </a:endParaRPr>
          </a:p>
          <a:p>
            <a:r>
              <a:rPr lang="vi-VN" i="0" dirty="0">
                <a:effectLst/>
                <a:latin typeface="Open Sans" panose="020B0606030504020204" pitchFamily="34" charset="0"/>
              </a:rPr>
              <a:t>Thiếu đào tạo và nhận thức về an toàn: Người làm việc có thể thiếu đào tạo đầy đủ về cách vận hành và an toàn của máy sấy khô hoặc máy xử lý nhiệt, cũng như không nhận thức đủ về nguy cơ và biện pháp phòng tránh.</a:t>
            </a:r>
          </a:p>
          <a:p>
            <a:r>
              <a:rPr lang="vi-VN" i="0" dirty="0">
                <a:effectLst/>
                <a:latin typeface="Open Sans" panose="020B0606030504020204" pitchFamily="34" charset="0"/>
              </a:rPr>
              <a:t>Sử dụng thiết bị không an toàn: Máy sấy khô hoặc máy xử lý nhiệt có thể không được bảo dưỡng định kỳ hoặc không đáp ứng các tiêu chuẩn an toàn, gây ra nguy cơ tai nạn khi sử dụng.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4CC601B-5C41-BD4F-9F2C-9EDDBC87F18F}"/>
              </a:ext>
            </a:extLst>
          </p:cNvPr>
          <p:cNvPicPr>
            <a:picLocks noChangeAspect="1"/>
          </p:cNvPicPr>
          <p:nvPr/>
        </p:nvPicPr>
        <p:blipFill>
          <a:blip r:embed="rId3"/>
          <a:stretch>
            <a:fillRect/>
          </a:stretch>
        </p:blipFill>
        <p:spPr>
          <a:xfrm>
            <a:off x="6283325" y="113030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khô</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hoặc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lý</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sz="2000" dirty="0"/>
              <a:t>:</a:t>
            </a:r>
          </a:p>
          <a:p>
            <a:pPr algn="l">
              <a:buFont typeface="Arial" panose="020B0604020202020204" pitchFamily="34" charset="0"/>
              <a:buChar char="•"/>
            </a:pPr>
            <a:r>
              <a:rPr lang="vi-VN" i="0" dirty="0">
                <a:effectLst/>
                <a:latin typeface="Open Sans" panose="020B0606030504020204" pitchFamily="34" charset="0"/>
              </a:rPr>
              <a:t>Đào tạo an toàn lao động: Cung cấp đào tạo an toàn lao động đầy đủ và thường xuyên cho tất cả nhân viên tham gia vào quá trình vận hành máy sấy khô hoặc xử lý nhiệt. Đào tạo này nên tập trung vào việc nhận biết và giảm thiểu nguy cơ tai nạn, sử dụng đúng trang thiết bị bảo hộ, và quản lý an toàn.</a:t>
            </a:r>
          </a:p>
          <a:p>
            <a:pPr algn="l">
              <a:buFont typeface="Arial" panose="020B0604020202020204" pitchFamily="34" charset="0"/>
              <a:buChar char="•"/>
            </a:pPr>
            <a:r>
              <a:rPr lang="vi-VN" i="0" dirty="0">
                <a:effectLst/>
                <a:latin typeface="Open Sans" panose="020B0606030504020204" pitchFamily="34" charset="0"/>
              </a:rPr>
              <a:t>Sử dụng trang thiết bị bảo hộ: Đảm bảo rằng tất cả người làm việc đều được cung cấp và sử dụng đúng các trang thiết bị bảo hộ như mặt nạ, kính bảo hộ, găng tay bảo hộ và áo phản quang để bảo vệ khỏi nguy cơ nhiệt độ cao và các nguy cơ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9954256-0B18-8C4A-74E3-E5E80EF031DA}"/>
              </a:ext>
            </a:extLst>
          </p:cNvPr>
          <p:cNvPicPr>
            <a:picLocks noChangeAspect="1"/>
          </p:cNvPicPr>
          <p:nvPr/>
        </p:nvPicPr>
        <p:blipFill>
          <a:blip r:embed="rId3"/>
          <a:stretch>
            <a:fillRect/>
          </a:stretch>
        </p:blipFill>
        <p:spPr>
          <a:xfrm>
            <a:off x="6283325" y="113030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khô</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hoặc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lý</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sz="2000" dirty="0"/>
              <a:t>:</a:t>
            </a:r>
          </a:p>
          <a:p>
            <a:pPr algn="l"/>
            <a:r>
              <a:rPr lang="vi-VN" b="0" i="0" dirty="0">
                <a:effectLst/>
                <a:latin typeface="Open Sans" panose="020B0606030504020204" pitchFamily="34" charset="0"/>
              </a:rPr>
              <a:t>Đào tạo an toàn: Tất cả nhân viên tham gia vào quá trình vận hành máy sấy khô hoặc xử lý nhiệt cần được đào tạo về các nguy cơ và biện pháp an toàn, cũng như quy trình vận hành và sử dụng trang thiết bị bảo hộ đúng cách.</a:t>
            </a:r>
          </a:p>
          <a:p>
            <a:pPr algn="l"/>
            <a:r>
              <a:rPr lang="vi-VN" b="0" i="0" dirty="0">
                <a:effectLst/>
                <a:latin typeface="Open Sans" panose="020B0606030504020204" pitchFamily="34" charset="0"/>
              </a:rPr>
              <a:t>Sử dụng trang thiết bị bảo hộ: Đảm bảo tất cả nhân viên sử dụng đầy đủ và đúng cách các trang thiết bị bảo hộ như mặt nạ, kính bảo hộ, găng tay bảo hộ và áo phản quang để bảo vệ khỏi nguy cơ nhiệt độ cao và các nguy cơ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73F651B-8958-F86F-5B79-17710483DAEA}"/>
              </a:ext>
            </a:extLst>
          </p:cNvPr>
          <p:cNvPicPr>
            <a:picLocks noChangeAspect="1"/>
          </p:cNvPicPr>
          <p:nvPr/>
        </p:nvPicPr>
        <p:blipFill>
          <a:blip r:embed="rId3"/>
          <a:stretch>
            <a:fillRect/>
          </a:stretch>
        </p:blipFill>
        <p:spPr>
          <a:xfrm>
            <a:off x="6283325" y="1130300"/>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khô</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hoặc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lý</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hoặc</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sz="2000" dirty="0">
                <a:solidFill>
                  <a:schemeClr val="bg1"/>
                </a:solidFill>
              </a:rPr>
              <a:t>:</a:t>
            </a:r>
          </a:p>
          <a:p>
            <a:pPr algn="l"/>
            <a:r>
              <a:rPr lang="vi-VN" b="0" i="0" dirty="0">
                <a:effectLst/>
                <a:latin typeface="Open Sans" panose="020B0606030504020204" pitchFamily="34" charset="0"/>
              </a:rPr>
              <a:t>Bảo vệ người bị nạn: Đầu tiên, hãy đảm bảo an toàn cho người bị nạn bằng cách di chuyển anh ta ra khỏi vùng nguy hiểm và cung cấp sơ cứu cấp động. Đảm bảo rằng anh ta đang được chăm sóc và có tất cả các biện pháp cần thiết.</a:t>
            </a:r>
          </a:p>
          <a:p>
            <a:pPr algn="l"/>
            <a:r>
              <a:rPr lang="vi-VN" b="0" i="0" dirty="0">
                <a:effectLst/>
                <a:latin typeface="Open Sans" panose="020B0606030504020204" pitchFamily="34" charset="0"/>
              </a:rPr>
              <a:t>Gọi cấp cứu: Ngay sau khi bảo vệ người bị nạn, hãy gọi cấp cứu bằng cách gọi số cấp cứu cục bộ hoặc sử dụng điện thoại di động. Cung cấp thông tin chi tiết về vị trí của tai nạn, tình trạng của người bị nạn và mô tả về sự cố để cấp cứu có thể đến nhanh chóng và chuẩn bị đầy đủ.</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9F764C9-6A4C-24CC-CB47-BEE3E5CBA0CE}"/>
              </a:ext>
            </a:extLst>
          </p:cNvPr>
          <p:cNvPicPr>
            <a:picLocks noChangeAspect="1"/>
          </p:cNvPicPr>
          <p:nvPr/>
        </p:nvPicPr>
        <p:blipFill>
          <a:blip r:embed="rId3"/>
          <a:stretch>
            <a:fillRect/>
          </a:stretch>
        </p:blipFill>
        <p:spPr>
          <a:xfrm>
            <a:off x="6283325" y="1130300"/>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theo</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dáng</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dáng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Chuẩn bị vật liệu: Trước khi bắt đầu cắt, vật liệu tre cần được chuẩn bị kỹ lưỡng, bao gồm kiểm tra chất lượng và kích thước của tấm tre.</a:t>
            </a:r>
          </a:p>
          <a:p>
            <a:pPr algn="l">
              <a:lnSpc>
                <a:spcPct val="120000"/>
              </a:lnSpc>
            </a:pPr>
            <a:r>
              <a:rPr lang="vi-VN" b="0" i="0" dirty="0">
                <a:effectLst/>
                <a:latin typeface="Open Sans" panose="020B0606030504020204" pitchFamily="34" charset="0"/>
              </a:rPr>
              <a:t>Lựa chọn công cụ và khuôn mẫu: Các công nhân sẽ chọn các công cụ và khuôn mẫu phù hợp với hình dáng của sản phẩm cuối cùng. Điều này có thể bao gồm các dao cắt, máy cắt hoặc khuôn mẫu chuyên dụng.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A35EE51-B381-FF8A-53A4-FC3454020EFA}"/>
              </a:ext>
            </a:extLst>
          </p:cNvPr>
          <p:cNvPicPr>
            <a:picLocks noChangeAspect="1"/>
          </p:cNvPicPr>
          <p:nvPr/>
        </p:nvPicPr>
        <p:blipFill>
          <a:blip r:embed="rId3"/>
          <a:stretch>
            <a:fillRect/>
          </a:stretch>
        </p:blipFill>
        <p:spPr>
          <a:xfrm>
            <a:off x="-962371" y="4014441"/>
            <a:ext cx="4608512" cy="460851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theo</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dáng</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dáng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Cắt và thương tích: Các công nhân có thể gặp nguy cơ bị cắt hoặc thương tích khi sử dụng các công cụ cắt như dao, kéo hoặc máy cắt tre. Sự mất cảnh giác hoặc sơ suất có thể dẫn đến tai nạn này.</a:t>
            </a:r>
          </a:p>
          <a:p>
            <a:pPr algn="l">
              <a:lnSpc>
                <a:spcPct val="120000"/>
              </a:lnSpc>
            </a:pPr>
            <a:r>
              <a:rPr lang="vi-VN" b="0" i="0" dirty="0">
                <a:effectLst/>
                <a:latin typeface="Open Sans" panose="020B0606030504020204" pitchFamily="34" charset="0"/>
              </a:rPr>
              <a:t>Chấn thương do quá trình làm việc lặp lại: Việc thực hiện các động tác cắt theo hình dáng của sản phẩm một cách lặp lại có thể gây ra chấn thương do căng thẳng cơ bắp và cơ xương.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5EE7BAC-C2A0-743A-03E3-04851628D21C}"/>
              </a:ext>
            </a:extLst>
          </p:cNvPr>
          <p:cNvPicPr>
            <a:picLocks noChangeAspect="1"/>
          </p:cNvPicPr>
          <p:nvPr/>
        </p:nvPicPr>
        <p:blipFill>
          <a:blip r:embed="rId3"/>
          <a:stretch>
            <a:fillRect/>
          </a:stretch>
        </p:blipFill>
        <p:spPr>
          <a:xfrm>
            <a:off x="-962371" y="4014441"/>
            <a:ext cx="4608512" cy="460851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theo</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dáng</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dáng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Thiếu đào tạo và kỹ năng: Công nhân thiếu kinh nghiệm hoặc chưa được đào tạo đầy đủ về cách sử dụng các công cụ và khuôn mẫu có thể dẫn đến sơ suất và tai nạn.</a:t>
            </a:r>
          </a:p>
          <a:p>
            <a:pPr algn="l">
              <a:lnSpc>
                <a:spcPct val="120000"/>
              </a:lnSpc>
            </a:pPr>
            <a:r>
              <a:rPr lang="vi-VN" b="0" i="0" dirty="0">
                <a:effectLst/>
                <a:latin typeface="Open Sans" panose="020B0606030504020204" pitchFamily="34" charset="0"/>
              </a:rPr>
              <a:t>Thiếu trang thiết bị bảo hộ: Việc không sử dụng hoặc sử dụng không đúng các trang thiết bị bảo hộ như găng tay, kính bảo hộ và áo phản quang có thể tăng nguy cơ tai nạn do cắt hoặc thương tích.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365F22E-D9FB-AF41-30FE-AFD020AC4668}"/>
              </a:ext>
            </a:extLst>
          </p:cNvPr>
          <p:cNvPicPr>
            <a:picLocks noChangeAspect="1"/>
          </p:cNvPicPr>
          <p:nvPr/>
        </p:nvPicPr>
        <p:blipFill>
          <a:blip r:embed="rId3"/>
          <a:stretch>
            <a:fillRect/>
          </a:stretch>
        </p:blipFill>
        <p:spPr>
          <a:xfrm>
            <a:off x="-962371" y="4014441"/>
            <a:ext cx="4608512" cy="460851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theo</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dáng</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dáng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và huấn luyện: Cung cấp đào tạo đầy đủ về cách sử dụng các công cụ và khuôn mẫu, cũng như giáo dục về các nguy cơ và biện pháp an toàn lao động.</a:t>
            </a:r>
          </a:p>
          <a:p>
            <a:pPr algn="l">
              <a:lnSpc>
                <a:spcPct val="120000"/>
              </a:lnSpc>
            </a:pPr>
            <a:r>
              <a:rPr lang="vi-VN" b="0" i="0" dirty="0">
                <a:effectLst/>
                <a:latin typeface="Open Sans" panose="020B0606030504020204" pitchFamily="34" charset="0"/>
              </a:rPr>
              <a:t>Sử dụng trang thiết bị bảo hộ: Đảm bảo rằng tất cả nhân viên đều được cung cấp và sử dụng đầy đủ trang thiết bị bảo hộ như kính bảo hộ, găng tay và áo phản quang để bảo vệ khỏi nguy cơ cắt và thương tích.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410A288-285F-6342-8686-7604F26A0EB2}"/>
              </a:ext>
            </a:extLst>
          </p:cNvPr>
          <p:cNvPicPr>
            <a:picLocks noChangeAspect="1"/>
          </p:cNvPicPr>
          <p:nvPr/>
        </p:nvPicPr>
        <p:blipFill>
          <a:blip r:embed="rId3"/>
          <a:stretch>
            <a:fillRect/>
          </a:stretch>
        </p:blipFill>
        <p:spPr>
          <a:xfrm>
            <a:off x="-962371" y="4014441"/>
            <a:ext cx="4608512" cy="460851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theo</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dáng</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5.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dáng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Sử dụng trang thiết bị bảo hộ: Yêu cầu tất cả nhân viên sử dụng đầy đủ trang thiết bị bảo hộ như kính bảo hộ, găng tay và áo phản quang để bảo vệ khỏi nguy cơ cắt và thương tích.</a:t>
            </a:r>
          </a:p>
          <a:p>
            <a:pPr algn="l">
              <a:lnSpc>
                <a:spcPct val="120000"/>
              </a:lnSpc>
            </a:pPr>
            <a:r>
              <a:rPr lang="vi-VN" b="0" i="0" dirty="0">
                <a:effectLst/>
                <a:latin typeface="Open Sans" panose="020B0606030504020204" pitchFamily="34" charset="0"/>
              </a:rPr>
              <a:t>Kiểm tra và bảo dưỡng thiết bị: Đảm bảo rằng tất cả các công cụ và máy móc được kiểm tra định kỳ và bảo dưỡng để đảm bảo chúng hoạt động đúng cách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BD23334-1A12-07FD-65A7-FEE047268B19}"/>
              </a:ext>
            </a:extLst>
          </p:cNvPr>
          <p:cNvPicPr>
            <a:picLocks noChangeAspect="1"/>
          </p:cNvPicPr>
          <p:nvPr/>
        </p:nvPicPr>
        <p:blipFill>
          <a:blip r:embed="rId3"/>
          <a:stretch>
            <a:fillRect/>
          </a:stretch>
        </p:blipFill>
        <p:spPr>
          <a:xfrm>
            <a:off x="-962371" y="4014441"/>
            <a:ext cx="4608512" cy="460851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theo</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dáng</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dáng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Kiểm soát tình hình: Ngay khi xảy ra tai nạn, cần phải kiểm soát tình hình và đảm bảo an toàn cho nhân viên cũng như người xung quanh. Đặc biệt quan trọng là ngăn chặn các nguy cơ tiềm ẩn khác.</a:t>
            </a:r>
          </a:p>
          <a:p>
            <a:pPr algn="l">
              <a:lnSpc>
                <a:spcPct val="120000"/>
              </a:lnSpc>
            </a:pPr>
            <a:r>
              <a:rPr lang="vi-VN" b="0" i="0" dirty="0">
                <a:effectLst/>
                <a:latin typeface="Open Sans" panose="020B0606030504020204" pitchFamily="34" charset="0"/>
              </a:rPr>
              <a:t>Cấp cứu người bị nạn: Đưa người bị nạn ra khỏi vùng nguy hiểm và cung cấp cấp cứu ngay lập tức. Đảm bảo rằng họ được chăm sóc y tế đúng cách và được chuyển đến bệnh viện gần nhất nếu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104529F-B6C7-2F08-7285-C80D412B51E6}"/>
              </a:ext>
            </a:extLst>
          </p:cNvPr>
          <p:cNvPicPr>
            <a:picLocks noChangeAspect="1"/>
          </p:cNvPicPr>
          <p:nvPr/>
        </p:nvPicPr>
        <p:blipFill>
          <a:blip r:embed="rId3"/>
          <a:stretch>
            <a:fillRect/>
          </a:stretch>
        </p:blipFill>
        <p:spPr>
          <a:xfrm>
            <a:off x="-962371" y="4014441"/>
            <a:ext cx="4608512" cy="460851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Gắn</a:t>
            </a:r>
            <a:r>
              <a:rPr lang="en-US" sz="3600" b="1" dirty="0">
                <a:latin typeface="UTM Aptima" panose="02040603050506020204" pitchFamily="18" charset="0"/>
              </a:rPr>
              <a:t> </a:t>
            </a:r>
            <a:r>
              <a:rPr lang="en-US" sz="3600" b="1" dirty="0" err="1">
                <a:latin typeface="UTM Aptima" panose="02040603050506020204" pitchFamily="18" charset="0"/>
              </a:rPr>
              <a:t>kết</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lắp</a:t>
            </a:r>
            <a:r>
              <a:rPr lang="en-US" sz="3600" b="1" dirty="0">
                <a:latin typeface="UTM Aptima" panose="02040603050506020204" pitchFamily="18" charset="0"/>
              </a:rPr>
              <a:t> </a:t>
            </a:r>
            <a:r>
              <a:rPr lang="en-US" sz="3600" b="1" dirty="0" err="1">
                <a:latin typeface="UTM Aptima" panose="02040603050506020204" pitchFamily="18" charset="0"/>
              </a:rPr>
              <a:t>ráp</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gắn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lắp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ráp</a:t>
            </a:r>
            <a:r>
              <a:rPr lang="en-US" sz="2400" dirty="0"/>
              <a:t>:</a:t>
            </a:r>
          </a:p>
          <a:p>
            <a:pPr algn="l"/>
            <a:r>
              <a:rPr lang="vi-VN" b="0" i="0" dirty="0">
                <a:solidFill>
                  <a:srgbClr val="4C4F5A"/>
                </a:solidFill>
                <a:effectLst/>
                <a:latin typeface="Open Sans" panose="020B0606030504020204" pitchFamily="34" charset="0"/>
              </a:rPr>
              <a:t>Chính xác và tỉ mỉ: Công việc gắn kết và lắp ráp yêu cầu sự chính xác và tỉ mỉ để đảm bảo rằng mỗi bộ phận được gắn kết đúng cách và sản phẩm hoàn chỉnh có độ hoàn thiện cao.</a:t>
            </a:r>
          </a:p>
          <a:p>
            <a:pPr algn="l"/>
            <a:r>
              <a:rPr lang="vi-VN" b="0" i="0" dirty="0">
                <a:solidFill>
                  <a:srgbClr val="4C4F5A"/>
                </a:solidFill>
                <a:effectLst/>
                <a:latin typeface="Open Sans" panose="020B0606030504020204" pitchFamily="34" charset="0"/>
              </a:rPr>
              <a:t>Sử dụng kỹ thuật và công nghệ: Đối với các sản phẩm có độ phức tạp cao, việc sử dụng kỹ thuật và công nghệ tiên tiến là cần thiết để đảm bảo tính đồng nhất và chất lượng cao.</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Gắn</a:t>
            </a:r>
            <a:r>
              <a:rPr lang="en-US" sz="3600" b="1" dirty="0">
                <a:latin typeface="UTM Aptima" panose="02040603050506020204" pitchFamily="18" charset="0"/>
              </a:rPr>
              <a:t> </a:t>
            </a:r>
            <a:r>
              <a:rPr lang="en-US" sz="3600" b="1" dirty="0" err="1">
                <a:latin typeface="UTM Aptima" panose="02040603050506020204" pitchFamily="18" charset="0"/>
              </a:rPr>
              <a:t>kết</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lắp</a:t>
            </a:r>
            <a:r>
              <a:rPr lang="en-US" sz="3600" b="1" dirty="0">
                <a:latin typeface="UTM Aptima" panose="02040603050506020204" pitchFamily="18" charset="0"/>
              </a:rPr>
              <a:t> </a:t>
            </a:r>
            <a:r>
              <a:rPr lang="en-US" sz="3600" b="1" dirty="0" err="1">
                <a:latin typeface="UTM Aptima" panose="02040603050506020204" pitchFamily="18" charset="0"/>
              </a:rPr>
              <a:t>ráp</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sz="2000" b="1" i="0" dirty="0" err="1">
                <a:solidFill>
                  <a:srgbClr val="090E1D"/>
                </a:solidFill>
                <a:effectLst/>
                <a:latin typeface="Open Sans" panose="020B0606030504020204" pitchFamily="34" charset="0"/>
              </a:rPr>
              <a:t>Các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dạng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quá</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gắn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lắp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ráp</a:t>
            </a:r>
            <a:r>
              <a:rPr lang="en-US" sz="2400" dirty="0"/>
              <a:t>:</a:t>
            </a:r>
          </a:p>
          <a:p>
            <a:pPr algn="l"/>
            <a:r>
              <a:rPr lang="vi-VN" b="0" i="0" dirty="0">
                <a:solidFill>
                  <a:srgbClr val="4C4F5A"/>
                </a:solidFill>
                <a:effectLst/>
                <a:latin typeface="Open Sans" panose="020B0606030504020204" pitchFamily="34" charset="0"/>
              </a:rPr>
              <a:t>Tai nạn cắt và thương tích: Sử dụng các công cụ cắt và gắn kết có thể dẫn đến tai nạn cắt và thương tích nếu không tuân thủ các biện pháp an toàn hoặc không sử dụng trang thiết bị bảo hộ đúng cách.</a:t>
            </a:r>
          </a:p>
          <a:p>
            <a:pPr algn="l"/>
            <a:r>
              <a:rPr lang="vi-VN" b="0" i="0" dirty="0">
                <a:solidFill>
                  <a:srgbClr val="4C4F5A"/>
                </a:solidFill>
                <a:effectLst/>
                <a:latin typeface="Open Sans" panose="020B0606030504020204" pitchFamily="34" charset="0"/>
              </a:rPr>
              <a:t>Nguy cơ va chạm và bị vấp ngã: Nhân viên có thể gặp nguy cơ va chạm với các máy móc hoặc bị vấp ngã khi di chuyển giữa các vị trí làm việc, đặc biệt khi làm việc trong không gian hẹp hoặc khu vực tắc nghẽn.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Gắn</a:t>
            </a:r>
            <a:r>
              <a:rPr lang="en-US" sz="3600" b="1" dirty="0">
                <a:latin typeface="UTM Aptima" panose="02040603050506020204" pitchFamily="18" charset="0"/>
              </a:rPr>
              <a:t> </a:t>
            </a:r>
            <a:r>
              <a:rPr lang="en-US" sz="3600" b="1" dirty="0" err="1">
                <a:latin typeface="UTM Aptima" panose="02040603050506020204" pitchFamily="18" charset="0"/>
              </a:rPr>
              <a:t>kết</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lắp</a:t>
            </a:r>
            <a:r>
              <a:rPr lang="en-US" sz="3600" b="1" dirty="0">
                <a:latin typeface="UTM Aptima" panose="02040603050506020204" pitchFamily="18" charset="0"/>
              </a:rPr>
              <a:t> </a:t>
            </a:r>
            <a:r>
              <a:rPr lang="en-US" sz="3600" b="1" dirty="0" err="1">
                <a:latin typeface="UTM Aptima" panose="02040603050506020204" pitchFamily="18" charset="0"/>
              </a:rPr>
              <a:t>ráp</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sz="2000" b="1" i="0" dirty="0" err="1">
                <a:solidFill>
                  <a:srgbClr val="090E1D"/>
                </a:solidFill>
                <a:effectLst/>
                <a:latin typeface="Open Sans" panose="020B0606030504020204" pitchFamily="34" charset="0"/>
              </a:rPr>
              <a:t>Nguyên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gây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ra</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gắn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lắp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ráp</a:t>
            </a:r>
            <a:r>
              <a:rPr lang="en-US" sz="2400" dirty="0"/>
              <a:t>:</a:t>
            </a:r>
          </a:p>
          <a:p>
            <a:pPr algn="l"/>
            <a:r>
              <a:rPr lang="vi-VN" b="0" i="0" dirty="0">
                <a:solidFill>
                  <a:srgbClr val="4C4F5A"/>
                </a:solidFill>
                <a:effectLst/>
                <a:latin typeface="Open Sans" panose="020B0606030504020204" pitchFamily="34" charset="0"/>
              </a:rPr>
              <a:t>Thiếu đào tạo và huấn luyện: Nhân viên không được đào tạo đầy đủ về cách sử dụng các công cụ và thiết bị, cũng như về các biện pháp an toàn lao động, dẫn đến việc thực hiện công việc không đúng cách.</a:t>
            </a:r>
          </a:p>
          <a:p>
            <a:pPr algn="l"/>
            <a:r>
              <a:rPr lang="vi-VN" b="0" i="0" dirty="0">
                <a:solidFill>
                  <a:srgbClr val="4C4F5A"/>
                </a:solidFill>
                <a:effectLst/>
                <a:latin typeface="Open Sans" panose="020B0606030504020204" pitchFamily="34" charset="0"/>
              </a:rPr>
              <a:t>Thiếu trang thiết bị bảo hộ: Sự thiếu sót trong việc cung cấp và sử dụng đầy đủ trang thiết bị bảo hộ như kính bảo hộ, găng tay và mặt nạ bảo vệ có thể tăng nguy cơ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Gắn</a:t>
            </a:r>
            <a:r>
              <a:rPr lang="en-US" sz="3600" b="1" dirty="0">
                <a:latin typeface="UTM Aptima" panose="02040603050506020204" pitchFamily="18" charset="0"/>
              </a:rPr>
              <a:t> </a:t>
            </a:r>
            <a:r>
              <a:rPr lang="en-US" sz="3600" b="1" dirty="0" err="1">
                <a:latin typeface="UTM Aptima" panose="02040603050506020204" pitchFamily="18" charset="0"/>
              </a:rPr>
              <a:t>kết</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lắp</a:t>
            </a:r>
            <a:r>
              <a:rPr lang="en-US" sz="3600" b="1" dirty="0">
                <a:latin typeface="UTM Aptima" panose="02040603050506020204" pitchFamily="18" charset="0"/>
              </a:rPr>
              <a:t> </a:t>
            </a:r>
            <a:r>
              <a:rPr lang="en-US" sz="3600" b="1" dirty="0" err="1">
                <a:latin typeface="UTM Aptima" panose="02040603050506020204" pitchFamily="18" charset="0"/>
              </a:rPr>
              <a:t>ráp</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sz="2000" b="1" i="0" dirty="0" err="1">
                <a:solidFill>
                  <a:srgbClr val="090E1D"/>
                </a:solidFill>
                <a:effectLst/>
                <a:latin typeface="Open Sans" panose="020B0606030504020204" pitchFamily="34" charset="0"/>
              </a:rPr>
              <a:t>Biện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pháp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phòng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tránh</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gắn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lắp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ráp</a:t>
            </a:r>
            <a:r>
              <a:rPr lang="en-US" sz="2400" dirty="0"/>
              <a:t>:</a:t>
            </a:r>
          </a:p>
          <a:p>
            <a:pPr algn="l"/>
            <a:r>
              <a:rPr lang="vi-VN" b="0" i="0" dirty="0">
                <a:solidFill>
                  <a:srgbClr val="4C4F5A"/>
                </a:solidFill>
                <a:effectLst/>
                <a:latin typeface="Open Sans" panose="020B0606030504020204" pitchFamily="34" charset="0"/>
              </a:rPr>
              <a:t>Đào tạo và huấn luyện: Cung cấp đào tạo đầy đủ về cách sử dụng công cụ và thiết bị, cũng như về các biện pháp an toàn lao động, để nhân viên có đủ kiến thức và kỹ năng để thực hiện công việc một cách an toàn. Hoàn thành khóa đào tạo an toàn lao động để được trung tâm huấn luyện an toàn lao động cấp thẻ an toàn lao động để củng cố hồ sơ đúng quy định khi làm việc.</a:t>
            </a:r>
          </a:p>
          <a:p>
            <a:pPr algn="l"/>
            <a:r>
              <a:rPr lang="vi-VN" b="0" i="0" dirty="0">
                <a:solidFill>
                  <a:srgbClr val="4C4F5A"/>
                </a:solidFill>
                <a:effectLst/>
                <a:latin typeface="Open Sans" panose="020B0606030504020204" pitchFamily="34" charset="0"/>
              </a:rPr>
              <a:t>Sử dụng trang thiết bị bảo hộ: Yêu cầu tất cả nhân viên sử dụng đầy đủ trang thiết bị bảo hộ như kính bảo hộ, găng tay và mặt nạ bảo vệ để bảo vệ khỏi nguy cơ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Gắn</a:t>
            </a:r>
            <a:r>
              <a:rPr lang="en-US" sz="3600" b="1" dirty="0">
                <a:latin typeface="UTM Aptima" panose="02040603050506020204" pitchFamily="18" charset="0"/>
              </a:rPr>
              <a:t> </a:t>
            </a:r>
            <a:r>
              <a:rPr lang="en-US" sz="3600" b="1" dirty="0" err="1">
                <a:latin typeface="UTM Aptima" panose="02040603050506020204" pitchFamily="18" charset="0"/>
              </a:rPr>
              <a:t>kết</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lắp</a:t>
            </a:r>
            <a:r>
              <a:rPr lang="en-US" sz="3600" b="1" dirty="0">
                <a:latin typeface="UTM Aptima" panose="02040603050506020204" pitchFamily="18" charset="0"/>
              </a:rPr>
              <a:t> </a:t>
            </a:r>
            <a:r>
              <a:rPr lang="en-US" sz="3600" b="1" dirty="0" err="1">
                <a:latin typeface="UTM Aptima" panose="02040603050506020204" pitchFamily="18" charset="0"/>
              </a:rPr>
              <a:t>ráp</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Quy </a:t>
            </a:r>
            <a:r>
              <a:rPr lang="en-US" sz="2000" b="1" i="0" dirty="0" err="1">
                <a:solidFill>
                  <a:srgbClr val="090E1D"/>
                </a:solidFill>
                <a:effectLst/>
                <a:latin typeface="Open Sans" panose="020B0606030504020204" pitchFamily="34" charset="0"/>
              </a:rPr>
              <a:t>định</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gắn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lắp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ráp</a:t>
            </a:r>
            <a:r>
              <a:rPr lang="en-US" sz="2400" dirty="0"/>
              <a:t>:</a:t>
            </a:r>
          </a:p>
          <a:p>
            <a:pPr algn="l"/>
            <a:r>
              <a:rPr lang="vi-VN" b="0" i="0" dirty="0">
                <a:solidFill>
                  <a:srgbClr val="4C4F5A"/>
                </a:solidFill>
                <a:effectLst/>
                <a:latin typeface="Open Sans" panose="020B0606030504020204" pitchFamily="34" charset="0"/>
              </a:rPr>
              <a:t>Sử dụng trang thiết bị bảo hộ: Tất cả nhân viên phải được trang bị đầy đủ trang thiết bị bảo hộ như kính bảo hộ, găng tay và mặt nạ bảo vệ khi làm việc.</a:t>
            </a:r>
          </a:p>
          <a:p>
            <a:pPr algn="l"/>
            <a:r>
              <a:rPr lang="vi-VN" b="0" i="0" dirty="0">
                <a:solidFill>
                  <a:srgbClr val="4C4F5A"/>
                </a:solidFill>
                <a:effectLst/>
                <a:latin typeface="Open Sans" panose="020B0606030504020204" pitchFamily="34" charset="0"/>
              </a:rPr>
              <a:t>Kiểm tra thiết bị và máy móc: Trước khi sử dụng, cần kiểm tra thiết bị và máy móc để đảm bảo chúng hoạt động đúng cách và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Gắn</a:t>
            </a:r>
            <a:r>
              <a:rPr lang="en-US" sz="3600" b="1" dirty="0">
                <a:latin typeface="UTM Aptima" panose="02040603050506020204" pitchFamily="18" charset="0"/>
              </a:rPr>
              <a:t> </a:t>
            </a:r>
            <a:r>
              <a:rPr lang="en-US" sz="3600" b="1" dirty="0" err="1">
                <a:latin typeface="UTM Aptima" panose="02040603050506020204" pitchFamily="18" charset="0"/>
              </a:rPr>
              <a:t>kết</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lắp</a:t>
            </a:r>
            <a:r>
              <a:rPr lang="en-US" sz="3600" b="1" dirty="0">
                <a:latin typeface="UTM Aptima" panose="02040603050506020204" pitchFamily="18" charset="0"/>
              </a:rPr>
              <a:t> </a:t>
            </a:r>
            <a:r>
              <a:rPr lang="en-US" sz="3600" b="1" dirty="0" err="1">
                <a:latin typeface="UTM Aptima" panose="02040603050506020204" pitchFamily="18" charset="0"/>
              </a:rPr>
              <a:t>ráp</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huống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khẩn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cấp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gắn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lắp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ráp</a:t>
            </a:r>
            <a:r>
              <a:rPr lang="en-US" sz="2400" dirty="0"/>
              <a:t>:</a:t>
            </a:r>
          </a:p>
          <a:p>
            <a:pPr algn="l"/>
            <a:r>
              <a:rPr lang="vi-VN" b="0" i="0" dirty="0">
                <a:solidFill>
                  <a:srgbClr val="4C4F5A"/>
                </a:solidFill>
                <a:effectLst/>
                <a:latin typeface="Open Sans" panose="020B0606030504020204" pitchFamily="34" charset="0"/>
              </a:rPr>
              <a:t>Bảo vệ nhân viên: Đầu tiên và quan trọng nhất là đảm bảo an toàn cho nhân viên bằng cách di chuyển họ ra khỏi vùng nguy hiểm và cung cấp sơ cứu ngay lập tức nếu cần thiết.</a:t>
            </a:r>
          </a:p>
          <a:p>
            <a:pPr algn="l"/>
            <a:r>
              <a:rPr lang="vi-VN" b="0" i="0" dirty="0">
                <a:solidFill>
                  <a:srgbClr val="4C4F5A"/>
                </a:solidFill>
                <a:effectLst/>
                <a:latin typeface="Open Sans" panose="020B0606030504020204" pitchFamily="34" charset="0"/>
              </a:rPr>
              <a:t>Thông báo cho cấp quản lý và y tế: Ngay khi xảy ra tai nạn, cần thông báo cho cấp quản lý và đội ngũ y tế của công ty để họ có thể đến hiện trường và cung cấp sự hỗ trợ và chăm sóc y tế cho nhân viên bị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196</TotalTime>
  <Words>3242</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PHẨM TỪ TRE</vt:lpstr>
      <vt:lpstr>Một số vụ tai nạn trong nhà máy sản xuất sản phẩm từ tre</vt:lpstr>
      <vt:lpstr>Tóm tắt bài học</vt:lpstr>
      <vt:lpstr>Vận hành máy cắt và tách lớp tre</vt:lpstr>
      <vt:lpstr>Vận hành máy cắt và tách lớp tre</vt:lpstr>
      <vt:lpstr>Vận hành máy cắt và tách lớp tre</vt:lpstr>
      <vt:lpstr>Vận hành máy cắt và tách lớp tre</vt:lpstr>
      <vt:lpstr>Vận hành máy cắt và tách lớp tre</vt:lpstr>
      <vt:lpstr>Vận hành máy cắt và tách lớp tre</vt:lpstr>
      <vt:lpstr>Vận hành máy sấy khô hoặc xử lý nhiệt</vt:lpstr>
      <vt:lpstr>Vận hành máy sấy khô hoặc xử lý nhiệt</vt:lpstr>
      <vt:lpstr>Vận hành máy sấy khô hoặc xử lý nhiệt</vt:lpstr>
      <vt:lpstr>Vận hành máy sấy khô hoặc xử lý nhiệt</vt:lpstr>
      <vt:lpstr>Vận hành máy sấy khô hoặc xử lý nhiệt</vt:lpstr>
      <vt:lpstr>Vận hành máy sấy khô hoặc xử lý nhiệt</vt:lpstr>
      <vt:lpstr>Cắt theo hình dáng của sản phẩm</vt:lpstr>
      <vt:lpstr>Cắt theo hình dáng của sản phẩm</vt:lpstr>
      <vt:lpstr>Cắt theo hình dáng của sản phẩm</vt:lpstr>
      <vt:lpstr>Cắt theo hình dáng của sản phẩm</vt:lpstr>
      <vt:lpstr>Cắt theo hình dáng của sản phẩm</vt:lpstr>
      <vt:lpstr>Cắt theo hình dáng của sản phẩm</vt:lpstr>
      <vt:lpstr>Gắn kết và lắp ráp</vt:lpstr>
      <vt:lpstr>Gắn kết và lắp ráp</vt:lpstr>
      <vt:lpstr>Gắn kết và lắp ráp</vt:lpstr>
      <vt:lpstr>Gắn kết và lắp ráp</vt:lpstr>
      <vt:lpstr>Gắn kết và lắp ráp</vt:lpstr>
      <vt:lpstr>Gắn kết và lắp ráp</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2024-05-10T15:47:17Z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